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74" r:id="rId2"/>
    <p:sldId id="297" r:id="rId3"/>
    <p:sldId id="299" r:id="rId4"/>
    <p:sldId id="298" r:id="rId5"/>
    <p:sldId id="275" r:id="rId6"/>
    <p:sldId id="256" r:id="rId7"/>
    <p:sldId id="261" r:id="rId8"/>
    <p:sldId id="270" r:id="rId9"/>
    <p:sldId id="259" r:id="rId10"/>
    <p:sldId id="264" r:id="rId11"/>
    <p:sldId id="258" r:id="rId12"/>
    <p:sldId id="262" r:id="rId13"/>
    <p:sldId id="263" r:id="rId14"/>
    <p:sldId id="265" r:id="rId15"/>
    <p:sldId id="273" r:id="rId16"/>
    <p:sldId id="272" r:id="rId17"/>
    <p:sldId id="268" r:id="rId18"/>
    <p:sldId id="267" r:id="rId19"/>
    <p:sldId id="269" r:id="rId20"/>
    <p:sldId id="277" r:id="rId21"/>
    <p:sldId id="278" r:id="rId22"/>
    <p:sldId id="279" r:id="rId23"/>
    <p:sldId id="280" r:id="rId24"/>
    <p:sldId id="288" r:id="rId25"/>
    <p:sldId id="293" r:id="rId26"/>
    <p:sldId id="281" r:id="rId27"/>
    <p:sldId id="282" r:id="rId28"/>
    <p:sldId id="300" r:id="rId29"/>
    <p:sldId id="302" r:id="rId30"/>
    <p:sldId id="303" r:id="rId31"/>
    <p:sldId id="284" r:id="rId32"/>
    <p:sldId id="286" r:id="rId33"/>
    <p:sldId id="294" r:id="rId34"/>
    <p:sldId id="295" r:id="rId35"/>
    <p:sldId id="301" r:id="rId36"/>
    <p:sldId id="287" r:id="rId37"/>
    <p:sldId id="289" r:id="rId38"/>
    <p:sldId id="290" r:id="rId39"/>
    <p:sldId id="29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&amp;leadin" id="{99D71720-AA61-6B40-A673-8393E36DD3C0}">
          <p14:sldIdLst>
            <p14:sldId id="274"/>
            <p14:sldId id="297"/>
            <p14:sldId id="299"/>
            <p14:sldId id="298"/>
            <p14:sldId id="275"/>
          </p14:sldIdLst>
        </p14:section>
        <p14:section name="KagNet" id="{8E060B1C-50D8-3345-82DA-BAC6AEDF6E63}">
          <p14:sldIdLst>
            <p14:sldId id="256"/>
            <p14:sldId id="261"/>
            <p14:sldId id="270"/>
            <p14:sldId id="259"/>
            <p14:sldId id="264"/>
            <p14:sldId id="258"/>
            <p14:sldId id="262"/>
            <p14:sldId id="263"/>
            <p14:sldId id="265"/>
            <p14:sldId id="273"/>
            <p14:sldId id="272"/>
            <p14:sldId id="268"/>
            <p14:sldId id="267"/>
            <p14:sldId id="269"/>
          </p14:sldIdLst>
        </p14:section>
        <p14:section name="CommonGen" id="{6F06B3A0-0518-2A43-8836-85DA82ADFEAA}">
          <p14:sldIdLst>
            <p14:sldId id="277"/>
            <p14:sldId id="278"/>
            <p14:sldId id="279"/>
            <p14:sldId id="280"/>
            <p14:sldId id="288"/>
            <p14:sldId id="293"/>
            <p14:sldId id="281"/>
            <p14:sldId id="282"/>
            <p14:sldId id="300"/>
            <p14:sldId id="302"/>
            <p14:sldId id="303"/>
            <p14:sldId id="284"/>
            <p14:sldId id="286"/>
            <p14:sldId id="294"/>
            <p14:sldId id="295"/>
            <p14:sldId id="301"/>
            <p14:sldId id="287"/>
            <p14:sldId id="289"/>
            <p14:sldId id="290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/>
    <p:restoredTop sz="92688"/>
  </p:normalViewPr>
  <p:slideViewPr>
    <p:cSldViewPr snapToGrid="0" snapToObjects="1">
      <p:cViewPr>
        <p:scale>
          <a:sx n="169" d="100"/>
          <a:sy n="169" d="100"/>
        </p:scale>
        <p:origin x="1160" y="104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notesViewPr>
    <p:cSldViewPr snapToGrid="0" snapToObjects="1">
      <p:cViewPr varScale="1">
        <p:scale>
          <a:sx n="135" d="100"/>
          <a:sy n="135" d="100"/>
        </p:scale>
        <p:origin x="356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453823-E374-A14F-B559-D4E6C27F7A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167D2-651F-BE4F-ABBF-58F0E96854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E4CEC-0A05-2D4A-B943-3A51C765689C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DC722-244F-9449-88EE-30050AF7B5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7CBA9-E5EF-F742-AA7E-0E09115D74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9A8A8-545B-A24F-AF82-B5DC34DA0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62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6B32E-2C1C-4844-B88D-51C7E4CA33EC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4FCAD-6CB4-1447-B076-71665242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6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Generally,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think</a:t>
            </a:r>
            <a:r>
              <a:rPr lang="zh-CN" altLang="en-US" dirty="0"/>
              <a:t> </a:t>
            </a:r>
            <a:r>
              <a:rPr lang="en-US" altLang="zh-CN" dirty="0"/>
              <a:t>CSR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teach</a:t>
            </a:r>
            <a:r>
              <a:rPr lang="zh-CN" altLang="en-US" dirty="0"/>
              <a:t> </a:t>
            </a:r>
            <a:r>
              <a:rPr lang="en-US" altLang="zh-CN" dirty="0"/>
              <a:t>machines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reason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sense.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know!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definition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quite</a:t>
            </a:r>
            <a:r>
              <a:rPr lang="zh-CN" altLang="en-US" dirty="0"/>
              <a:t> </a:t>
            </a:r>
            <a:r>
              <a:rPr lang="en-US" altLang="zh-CN" dirty="0"/>
              <a:t>vague,</a:t>
            </a:r>
            <a:r>
              <a:rPr lang="zh-CN" altLang="en-US" dirty="0"/>
              <a:t> </a:t>
            </a:r>
            <a:r>
              <a:rPr lang="en-US" altLang="zh-CN" dirty="0"/>
              <a:t>right?</a:t>
            </a:r>
            <a:r>
              <a:rPr lang="zh-CN" altLang="en-US" dirty="0"/>
              <a:t> </a:t>
            </a:r>
            <a:r>
              <a:rPr lang="en-US" altLang="zh-CN" dirty="0"/>
              <a:t>Like,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“reason”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“commonsense”.</a:t>
            </a:r>
            <a:r>
              <a:rPr lang="zh-CN" altLang="en-US" dirty="0"/>
              <a:t> </a:t>
            </a:r>
            <a:r>
              <a:rPr lang="en-US" altLang="zh-CN" dirty="0"/>
              <a:t>Yeah,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definition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area.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CSR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MT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IE,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settings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output,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focus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part.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CSR,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still</a:t>
            </a:r>
            <a:r>
              <a:rPr lang="zh-CN" altLang="en-US" dirty="0"/>
              <a:t> </a:t>
            </a:r>
            <a:r>
              <a:rPr lang="en-US" altLang="zh-CN" dirty="0"/>
              <a:t>proposing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problems,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explanation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reasoning.</a:t>
            </a:r>
          </a:p>
          <a:p>
            <a:endParaRPr lang="en-US" altLang="zh-CN" dirty="0"/>
          </a:p>
          <a:p>
            <a:r>
              <a:rPr lang="en-US" altLang="zh-CN" dirty="0"/>
              <a:t>Fortunately,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beliefs:</a:t>
            </a:r>
            <a:r>
              <a:rPr lang="zh-CN" altLang="en-US" dirty="0"/>
              <a:t> </a:t>
            </a:r>
            <a:r>
              <a:rPr lang="en-US" altLang="zh-CN" dirty="0"/>
              <a:t>1)</a:t>
            </a:r>
            <a:r>
              <a:rPr lang="zh-CN" altLang="en-US" dirty="0"/>
              <a:t> </a:t>
            </a:r>
            <a:r>
              <a:rPr lang="en-US" altLang="zh-CN" dirty="0"/>
              <a:t>CSR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human</a:t>
            </a:r>
            <a:r>
              <a:rPr lang="zh-CN" altLang="en-US" dirty="0"/>
              <a:t> </a:t>
            </a:r>
            <a:r>
              <a:rPr lang="en-US" altLang="zh-CN" dirty="0"/>
              <a:t>…,</a:t>
            </a:r>
            <a:r>
              <a:rPr lang="zh-CN" altLang="en-US" dirty="0"/>
              <a:t> </a:t>
            </a:r>
            <a:r>
              <a:rPr lang="en-US" altLang="zh-CN" dirty="0"/>
              <a:t>2)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/>
              <a:t>perspective,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….</a:t>
            </a:r>
          </a:p>
          <a:p>
            <a:endParaRPr lang="en-US" altLang="zh-CN" dirty="0"/>
          </a:p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scope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r>
              <a:rPr lang="zh-CN" altLang="en-US"/>
              <a:t> </a:t>
            </a:r>
            <a:endParaRPr lang="en-US" altLang="zh-CN" dirty="0"/>
          </a:p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4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2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7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6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688E-113A-E243-B133-DBC50FF443E1}" type="datetime1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2437" y="6356351"/>
            <a:ext cx="3272613" cy="365125"/>
          </a:xfrm>
        </p:spPr>
        <p:txBody>
          <a:bodyPr/>
          <a:lstStyle>
            <a:lvl1pPr>
              <a:defRPr>
                <a:latin typeface="Nyala" panose="02000504070300020003" pitchFamily="2" charset="0"/>
              </a:defRPr>
            </a:lvl1pPr>
          </a:lstStyle>
          <a:p>
            <a:r>
              <a:rPr lang="en-US" dirty="0"/>
              <a:t>KagNet: Knowledge-Aware Graph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3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Nyala" panose="02000504070300020003" pitchFamily="2" charset="0"/>
              </a:defRPr>
            </a:lvl1pPr>
            <a:lvl2pPr>
              <a:defRPr>
                <a:latin typeface="Nyala" panose="02000504070300020003" pitchFamily="2" charset="0"/>
              </a:defRPr>
            </a:lvl2pPr>
            <a:lvl3pPr>
              <a:defRPr>
                <a:latin typeface="Nyala" panose="02000504070300020003" pitchFamily="2" charset="0"/>
              </a:defRPr>
            </a:lvl3pPr>
            <a:lvl4pPr>
              <a:defRPr>
                <a:latin typeface="Nyala" panose="02000504070300020003" pitchFamily="2" charset="0"/>
              </a:defRPr>
            </a:lvl4pPr>
            <a:lvl5pPr>
              <a:defRPr>
                <a:latin typeface="Nyala" panose="020005040703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0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F744B-D1ED-C14D-9F62-25FDCDF6242B}" type="datetime1">
              <a:rPr lang="en-US" smtClean="0"/>
              <a:t>12/17/19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KagNet: Knowledge-Aware Graph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4B2C-3BFD-2942-8779-5B771B13D60A}" type="datetime1">
              <a:rPr lang="en-US" smtClean="0"/>
              <a:t>12/17/19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KagNet: Knowledge-Aware Graph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43B9F-C42D-9C43-8480-D287F62694FD}" type="datetime1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KagNet: Knowledge-Aware Graph Networks</a:t>
            </a:r>
            <a:r>
              <a:rPr lang="zh-CN" altLang="en-US"/>
              <a:t> </a:t>
            </a:r>
            <a:endParaRPr lang="en-US" altLang="zh-CN"/>
          </a:p>
          <a:p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Commonsense</a:t>
            </a:r>
            <a:r>
              <a:rPr lang="zh-CN" altLang="en-US"/>
              <a:t> </a:t>
            </a:r>
            <a:r>
              <a:rPr lang="en-US" altLang="zh-CN"/>
              <a:t>Reasoning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B6D4-EB62-914B-A910-C27C39653C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8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yala" panose="020005040703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14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12" Type="http://schemas.openxmlformats.org/officeDocument/2006/relationships/image" Target="../media/image13.emf"/><Relationship Id="rId2" Type="http://schemas.openxmlformats.org/officeDocument/2006/relationships/image" Target="../media/image15.em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12.emf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u-nlp.org/csqa-leaderboard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INK-USC/KagN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nklab.usc.edu/" TargetMode="External"/><Relationship Id="rId2" Type="http://schemas.openxmlformats.org/officeDocument/2006/relationships/hyperlink" Target="http://inklab.usc.edu/CommonGe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inklab.usc.ed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0.tiff"/><Relationship Id="rId4" Type="http://schemas.openxmlformats.org/officeDocument/2006/relationships/image" Target="../media/image2.png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968CFF-0DA8-2345-AD0C-61F015008988}"/>
              </a:ext>
            </a:extLst>
          </p:cNvPr>
          <p:cNvSpPr txBox="1">
            <a:spLocks/>
          </p:cNvSpPr>
          <p:nvPr/>
        </p:nvSpPr>
        <p:spPr>
          <a:xfrm>
            <a:off x="258724" y="750046"/>
            <a:ext cx="8626549" cy="25885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Knowledge-Aware</a:t>
            </a:r>
            <a:r>
              <a:rPr lang="zh-CN" altLang="en-US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Commonsense</a:t>
            </a:r>
            <a:r>
              <a:rPr lang="zh-CN" altLang="en-US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Reasoning</a:t>
            </a:r>
            <a:r>
              <a:rPr lang="zh-CN" altLang="en-US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for</a:t>
            </a:r>
            <a:r>
              <a:rPr lang="zh-CN" altLang="en-US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Natural</a:t>
            </a:r>
            <a:r>
              <a:rPr lang="zh-CN" altLang="en-US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Language</a:t>
            </a:r>
            <a:r>
              <a:rPr lang="zh-CN" altLang="en-US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Understanding</a:t>
            </a:r>
            <a:r>
              <a:rPr lang="zh-CN" altLang="en-US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and</a:t>
            </a:r>
            <a:r>
              <a:rPr lang="zh-CN" altLang="en-US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500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Generation</a:t>
            </a:r>
            <a:endParaRPr lang="en-US" sz="3500" dirty="0">
              <a:solidFill>
                <a:srgbClr val="C00000"/>
              </a:solidFill>
              <a:latin typeface="Nyala" panose="02000504070300020003" pitchFamily="2" charset="0"/>
              <a:ea typeface="+mj-ea"/>
              <a:cs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3DE8A08-101F-874A-B022-FB7C441E1E82}"/>
              </a:ext>
            </a:extLst>
          </p:cNvPr>
          <p:cNvSpPr txBox="1">
            <a:spLocks/>
          </p:cNvSpPr>
          <p:nvPr/>
        </p:nvSpPr>
        <p:spPr>
          <a:xfrm>
            <a:off x="644831" y="3338624"/>
            <a:ext cx="7854336" cy="33237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 defTabSz="342900">
              <a:spcBef>
                <a:spcPct val="20000"/>
              </a:spcBef>
              <a:defRPr/>
            </a:pPr>
            <a:r>
              <a:rPr lang="en-US" sz="2200" b="1" i="1" dirty="0">
                <a:solidFill>
                  <a:schemeClr val="accent1"/>
                </a:solidFill>
                <a:latin typeface="Book Antiqua" panose="02040602050305030304" pitchFamily="18" charset="0"/>
                <a:cs typeface="Times New Roman"/>
              </a:rPr>
              <a:t>Yuchen Lin</a:t>
            </a:r>
            <a:r>
              <a:rPr lang="zh-CN" altLang="en-US" sz="2200" b="1" i="1" dirty="0">
                <a:solidFill>
                  <a:schemeClr val="accent1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endParaRPr lang="en-US" altLang="zh-CN" sz="2200" b="1" i="1" dirty="0"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900" b="1" i="1" dirty="0">
                <a:latin typeface="Book Antiqua" panose="02040602050305030304" pitchFamily="18" charset="0"/>
                <a:cs typeface="Times New Roman"/>
              </a:rPr>
              <a:t>University</a:t>
            </a:r>
            <a:r>
              <a:rPr lang="zh-CN" altLang="en-US" sz="1900" b="1" i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i="1" dirty="0">
                <a:latin typeface="Book Antiqua" panose="02040602050305030304" pitchFamily="18" charset="0"/>
                <a:cs typeface="Times New Roman"/>
              </a:rPr>
              <a:t>of</a:t>
            </a:r>
            <a:r>
              <a:rPr lang="zh-CN" altLang="en-US" sz="1900" b="1" i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i="1" dirty="0">
                <a:latin typeface="Book Antiqua" panose="02040602050305030304" pitchFamily="18" charset="0"/>
                <a:cs typeface="Times New Roman"/>
              </a:rPr>
              <a:t>Southern</a:t>
            </a:r>
            <a:r>
              <a:rPr lang="zh-CN" altLang="en-US" sz="1900" b="1" i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i="1" dirty="0">
                <a:latin typeface="Book Antiqua" panose="02040602050305030304" pitchFamily="18" charset="0"/>
                <a:cs typeface="Times New Roman"/>
              </a:rPr>
              <a:t>California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900" b="1" i="1" dirty="0">
                <a:latin typeface="Book Antiqua" panose="02040602050305030304" pitchFamily="18" charset="0"/>
                <a:cs typeface="Times New Roman"/>
              </a:rPr>
              <a:t>Information</a:t>
            </a:r>
            <a:r>
              <a:rPr lang="zh-CN" altLang="en-US" sz="1900" b="1" i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i="1" dirty="0">
                <a:latin typeface="Book Antiqua" panose="02040602050305030304" pitchFamily="18" charset="0"/>
                <a:cs typeface="Times New Roman"/>
              </a:rPr>
              <a:t>Science</a:t>
            </a:r>
            <a:r>
              <a:rPr lang="zh-CN" altLang="en-US" sz="1900" b="1" i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i="1" dirty="0">
                <a:latin typeface="Book Antiqua" panose="02040602050305030304" pitchFamily="18" charset="0"/>
                <a:cs typeface="Times New Roman"/>
              </a:rPr>
              <a:t>Institute</a:t>
            </a:r>
          </a:p>
          <a:p>
            <a:pPr algn="ctr" defTabSz="342900">
              <a:spcBef>
                <a:spcPct val="20000"/>
              </a:spcBef>
              <a:defRPr/>
            </a:pPr>
            <a:endParaRPr lang="en-US" altLang="zh-CN" sz="2200" b="1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cs typeface="Times New Roman"/>
              </a:rPr>
              <a:t>yuchen.lin@usc.edu</a:t>
            </a:r>
            <a:endParaRPr lang="en-US" altLang="zh-CN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2200" b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Dec.</a:t>
            </a:r>
            <a:r>
              <a:rPr lang="zh-CN" altLang="en-US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17,</a:t>
            </a:r>
            <a:r>
              <a:rPr lang="zh-CN" altLang="en-US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 </a:t>
            </a: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2019</a:t>
            </a:r>
            <a:endParaRPr lang="en-US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Tsinghua</a:t>
            </a:r>
            <a:r>
              <a:rPr lang="zh-CN" altLang="en-US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University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81823F-3BCD-4141-8F19-324C26C99501}"/>
              </a:ext>
            </a:extLst>
          </p:cNvPr>
          <p:cNvGrpSpPr/>
          <p:nvPr/>
        </p:nvGrpSpPr>
        <p:grpSpPr>
          <a:xfrm>
            <a:off x="6301033" y="161860"/>
            <a:ext cx="2722637" cy="510887"/>
            <a:chOff x="4280909" y="5683311"/>
            <a:chExt cx="3630182" cy="681182"/>
          </a:xfrm>
        </p:grpSpPr>
        <p:pic>
          <p:nvPicPr>
            <p:cNvPr id="10" name="Google Shape;57;p13">
              <a:extLst>
                <a:ext uri="{FF2B5EF4-FFF2-40B4-BE49-F238E27FC236}">
                  <a16:creationId xmlns:a16="http://schemas.microsoft.com/office/drawing/2014/main" id="{897A8E00-E181-A746-BEBD-7D36E1061E8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927756" y="5796987"/>
              <a:ext cx="983335" cy="453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5;p13">
              <a:extLst>
                <a:ext uri="{FF2B5EF4-FFF2-40B4-BE49-F238E27FC236}">
                  <a16:creationId xmlns:a16="http://schemas.microsoft.com/office/drawing/2014/main" id="{48A66A73-5288-7642-9A34-ADA3885188E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80909" y="5683311"/>
              <a:ext cx="868547" cy="681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6;p13">
              <a:extLst>
                <a:ext uri="{FF2B5EF4-FFF2-40B4-BE49-F238E27FC236}">
                  <a16:creationId xmlns:a16="http://schemas.microsoft.com/office/drawing/2014/main" id="{F50391A8-381D-0B40-8031-8F8F4977A34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64244" y="5728366"/>
              <a:ext cx="1663512" cy="59107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9087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ECA8-2C1D-DA49-AA44-1C76FAD9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" y="365126"/>
            <a:ext cx="8810897" cy="1325563"/>
          </a:xfrm>
        </p:spPr>
        <p:txBody>
          <a:bodyPr/>
          <a:lstStyle/>
          <a:p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knowledge-aware</a:t>
            </a:r>
            <a:r>
              <a:rPr lang="zh-CN" altLang="en-US" dirty="0"/>
              <a:t> </a:t>
            </a:r>
            <a:r>
              <a:rPr lang="en-US" altLang="zh-CN" dirty="0"/>
              <a:t>reasoning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8511-E85F-0946-AD01-0CF360491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91" y="2204766"/>
            <a:ext cx="8754306" cy="3263504"/>
          </a:xfrm>
        </p:spPr>
        <p:txBody>
          <a:bodyPr>
            <a:normAutofit lnSpcReduction="10000"/>
          </a:bodyPr>
          <a:lstStyle/>
          <a:p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How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can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we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find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the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schema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graphs?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 </a:t>
            </a:r>
            <a:endParaRPr lang="en-US" altLang="zh-CN" sz="2700" dirty="0">
              <a:solidFill>
                <a:schemeClr val="accent2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Noisy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and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Incomplete</a:t>
            </a:r>
          </a:p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Numerous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graphs;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how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to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select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the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most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related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ones</a:t>
            </a:r>
          </a:p>
          <a:p>
            <a:pPr marL="342900" lvl="1" indent="0">
              <a:buNone/>
            </a:pPr>
            <a:endParaRPr lang="en-US" sz="2400" dirty="0">
              <a:latin typeface="Nyala" panose="02000504070300020003" pitchFamily="2" charset="0"/>
            </a:endParaRPr>
          </a:p>
          <a:p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How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do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we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encode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these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graphs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for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b="1" dirty="0">
                <a:solidFill>
                  <a:schemeClr val="accent1"/>
                </a:solidFill>
                <a:latin typeface="Nyala" panose="02000504070300020003" pitchFamily="2" charset="0"/>
              </a:rPr>
              <a:t>reasoning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?</a:t>
            </a:r>
          </a:p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Complex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multi-relational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graph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structures</a:t>
            </a:r>
          </a:p>
          <a:p>
            <a:pPr lvl="1"/>
            <a:r>
              <a:rPr lang="en-US" altLang="zh-CN" sz="2400" b="1" dirty="0">
                <a:solidFill>
                  <a:srgbClr val="C00000"/>
                </a:solidFill>
                <a:latin typeface="Nyala" panose="02000504070300020003" pitchFamily="2" charset="0"/>
              </a:rPr>
              <a:t>NO</a:t>
            </a:r>
            <a:r>
              <a:rPr lang="zh-CN" altLang="en-US" sz="2400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Nyala" panose="02000504070300020003" pitchFamily="2" charset="0"/>
              </a:rPr>
              <a:t>supervision</a:t>
            </a:r>
            <a:r>
              <a:rPr lang="zh-CN" altLang="en-US" sz="2400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Nyala" panose="02000504070300020003" pitchFamily="2" charset="0"/>
              </a:rPr>
              <a:t>in</a:t>
            </a:r>
            <a:r>
              <a:rPr lang="zh-CN" altLang="en-US" sz="2400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Nyala" panose="02000504070300020003" pitchFamily="2" charset="0"/>
              </a:rPr>
              <a:t>aligning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graphs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and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question-answer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pairs</a:t>
            </a:r>
            <a:endParaRPr lang="en-US" altLang="zh-CN" sz="2400" dirty="0">
              <a:solidFill>
                <a:schemeClr val="accent1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Need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to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be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compatible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with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neural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sentence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encoders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658F55E-30F2-6349-BAB9-B7BFFBF48DD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62054" y="6356351"/>
            <a:ext cx="3352996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BA4597D-DDB8-5C42-8C0E-AF8A631E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A4AC983-6E64-DE4B-8A05-FED57A798B07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487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074297C9-B05A-A445-950F-860A4F063826}"/>
              </a:ext>
            </a:extLst>
          </p:cNvPr>
          <p:cNvGrpSpPr/>
          <p:nvPr/>
        </p:nvGrpSpPr>
        <p:grpSpPr>
          <a:xfrm>
            <a:off x="1944713" y="1951730"/>
            <a:ext cx="5672889" cy="786915"/>
            <a:chOff x="2592951" y="1459307"/>
            <a:chExt cx="7563852" cy="10492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DA892F-BD27-6E47-AE84-8400CDCAD0A5}"/>
                </a:ext>
              </a:extLst>
            </p:cNvPr>
            <p:cNvSpPr txBox="1"/>
            <p:nvPr/>
          </p:nvSpPr>
          <p:spPr>
            <a:xfrm>
              <a:off x="2592951" y="1462088"/>
              <a:ext cx="2650997" cy="1046440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C00000"/>
                  </a:solidFill>
                  <a:latin typeface="Nyala" panose="02000504070300020003" pitchFamily="2" charset="0"/>
                </a:rPr>
                <a:t>Question</a:t>
              </a:r>
              <a:r>
                <a:rPr lang="zh-CN" altLang="en-US" dirty="0">
                  <a:solidFill>
                    <a:schemeClr val="accent1"/>
                  </a:solidFill>
                  <a:latin typeface="Nyala" panose="02000504070300020003" pitchFamily="2" charset="0"/>
                </a:rPr>
                <a:t>   </a:t>
              </a:r>
              <a:endParaRPr lang="en-US" altLang="zh-CN" dirty="0">
                <a:solidFill>
                  <a:schemeClr val="accent1"/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sz="2400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Answer</a:t>
              </a:r>
              <a:endParaRPr lang="en-US" dirty="0">
                <a:solidFill>
                  <a:schemeClr val="accent6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EDD053-DD3B-734B-8370-4EEB08F626F5}"/>
                </a:ext>
              </a:extLst>
            </p:cNvPr>
            <p:cNvSpPr txBox="1"/>
            <p:nvPr/>
          </p:nvSpPr>
          <p:spPr>
            <a:xfrm>
              <a:off x="4912376" y="1744795"/>
              <a:ext cx="300572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Nyala" panose="02000504070300020003" pitchFamily="2" charset="0"/>
                </a:rPr>
                <a:t>Concept</a:t>
              </a:r>
              <a:r>
                <a:rPr lang="zh-CN" altLang="en-US" dirty="0">
                  <a:latin typeface="Nyala" panose="02000504070300020003" pitchFamily="2" charset="0"/>
                </a:rPr>
                <a:t> </a:t>
              </a:r>
              <a:r>
                <a:rPr lang="en-US" altLang="zh-CN" dirty="0">
                  <a:latin typeface="Nyala" panose="02000504070300020003" pitchFamily="2" charset="0"/>
                </a:rPr>
                <a:t>Recognition</a:t>
              </a:r>
              <a:endParaRPr lang="en-US" dirty="0">
                <a:latin typeface="Nyala" panose="02000504070300020003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F98B5-BE06-E547-B1FF-5E9437CFAFC2}"/>
                </a:ext>
              </a:extLst>
            </p:cNvPr>
            <p:cNvSpPr/>
            <p:nvPr/>
          </p:nvSpPr>
          <p:spPr>
            <a:xfrm>
              <a:off x="6596011" y="1463332"/>
              <a:ext cx="3005723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D81E00"/>
                  </a:solidFill>
                  <a:latin typeface="Nyala" panose="02000504070300020003" pitchFamily="2" charset="0"/>
                </a:rPr>
                <a:t>Question</a:t>
              </a:r>
              <a:r>
                <a:rPr lang="zh-CN" altLang="en-US" dirty="0">
                  <a:solidFill>
                    <a:srgbClr val="D81E00"/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rgbClr val="D81E00"/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dirty="0">
                  <a:solidFill>
                    <a:srgbClr val="D81E00"/>
                  </a:solidFill>
                  <a:latin typeface="Nyala" panose="02000504070300020003" pitchFamily="2" charset="0"/>
                </a:rPr>
                <a:t>Concepts</a:t>
              </a:r>
              <a:r>
                <a:rPr lang="zh-CN" altLang="en-US" dirty="0">
                  <a:solidFill>
                    <a:schemeClr val="accent1"/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1"/>
                </a:solidFill>
                <a:latin typeface="Nyala" panose="02000504070300020003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1F3869-7124-744E-A71A-2FED919941E2}"/>
                </a:ext>
              </a:extLst>
            </p:cNvPr>
            <p:cNvGrpSpPr/>
            <p:nvPr/>
          </p:nvGrpSpPr>
          <p:grpSpPr>
            <a:xfrm>
              <a:off x="7654633" y="2272185"/>
              <a:ext cx="828854" cy="215444"/>
              <a:chOff x="6456052" y="596252"/>
              <a:chExt cx="817170" cy="223095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7465D72-F2EA-8049-881C-63D129D4223B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817170" cy="22309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CA44AE-71FD-FD43-9A3C-A7339085A1B2}"/>
                  </a:ext>
                </a:extLst>
              </p:cNvPr>
              <p:cNvSpPr/>
              <p:nvPr/>
            </p:nvSpPr>
            <p:spPr>
              <a:xfrm>
                <a:off x="6486751" y="602859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43F31C2-C779-3649-8095-6536313F4F8B}"/>
                  </a:ext>
                </a:extLst>
              </p:cNvPr>
              <p:cNvSpPr/>
              <p:nvPr/>
            </p:nvSpPr>
            <p:spPr>
              <a:xfrm>
                <a:off x="6770592" y="601043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AEC05CB-84E3-0444-B80C-473EB9150FAA}"/>
                  </a:ext>
                </a:extLst>
              </p:cNvPr>
              <p:cNvSpPr/>
              <p:nvPr/>
            </p:nvSpPr>
            <p:spPr>
              <a:xfrm>
                <a:off x="7054432" y="602116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42E01-1647-3541-8F98-4074567338DC}"/>
                </a:ext>
              </a:extLst>
            </p:cNvPr>
            <p:cNvSpPr/>
            <p:nvPr/>
          </p:nvSpPr>
          <p:spPr>
            <a:xfrm>
              <a:off x="8775655" y="1459307"/>
              <a:ext cx="1381148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Answer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Concepts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4C6EC57-EDA5-4443-9CD9-D71967275B89}"/>
                </a:ext>
              </a:extLst>
            </p:cNvPr>
            <p:cNvCxnSpPr>
              <a:cxnSpLocks/>
            </p:cNvCxnSpPr>
            <p:nvPr/>
          </p:nvCxnSpPr>
          <p:spPr>
            <a:xfrm>
              <a:off x="4969892" y="2209098"/>
              <a:ext cx="2439842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2B43197-2785-5C48-9373-34947F9AA140}"/>
                </a:ext>
              </a:extLst>
            </p:cNvPr>
            <p:cNvGrpSpPr/>
            <p:nvPr/>
          </p:nvGrpSpPr>
          <p:grpSpPr>
            <a:xfrm>
              <a:off x="9108839" y="2272753"/>
              <a:ext cx="578752" cy="215444"/>
              <a:chOff x="6456052" y="596252"/>
              <a:chExt cx="570593" cy="22309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B06D88-F527-0046-9FC7-9A59E4900865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570593" cy="22309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7BCA2A1-E53A-B84E-8393-5DF6F31A71FF}"/>
                  </a:ext>
                </a:extLst>
              </p:cNvPr>
              <p:cNvSpPr/>
              <p:nvPr/>
            </p:nvSpPr>
            <p:spPr>
              <a:xfrm>
                <a:off x="6499400" y="600637"/>
                <a:ext cx="190502" cy="186103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7484969-D3FB-8B40-9E5E-CC201316AA44}"/>
                  </a:ext>
                </a:extLst>
              </p:cNvPr>
              <p:cNvSpPr/>
              <p:nvPr/>
            </p:nvSpPr>
            <p:spPr>
              <a:xfrm>
                <a:off x="6796218" y="599036"/>
                <a:ext cx="190501" cy="186102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DB85F9-0629-E649-B06A-E9DDFD2E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129556"/>
            <a:ext cx="8856617" cy="1325563"/>
          </a:xfrm>
        </p:spPr>
        <p:txBody>
          <a:bodyPr/>
          <a:lstStyle/>
          <a:p>
            <a:r>
              <a:rPr lang="en-US" altLang="zh-CN" dirty="0"/>
              <a:t>Proposed</a:t>
            </a:r>
            <a:r>
              <a:rPr lang="zh-CN" altLang="en-US" dirty="0"/>
              <a:t> </a:t>
            </a:r>
            <a:r>
              <a:rPr lang="en-US" dirty="0"/>
              <a:t>Framework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59DCA92-079A-6845-8481-ABFB8CF56F8C}"/>
              </a:ext>
            </a:extLst>
          </p:cNvPr>
          <p:cNvSpPr/>
          <p:nvPr/>
        </p:nvSpPr>
        <p:spPr>
          <a:xfrm>
            <a:off x="4858073" y="3454951"/>
            <a:ext cx="2572887" cy="1648423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70A187-CD8B-5F4E-9AB5-4A0A3D033A2A}"/>
              </a:ext>
            </a:extLst>
          </p:cNvPr>
          <p:cNvSpPr/>
          <p:nvPr/>
        </p:nvSpPr>
        <p:spPr>
          <a:xfrm>
            <a:off x="2331540" y="1954749"/>
            <a:ext cx="1201442" cy="751017"/>
          </a:xfrm>
          <a:prstGeom prst="roundRect">
            <a:avLst/>
          </a:prstGeom>
          <a:solidFill>
            <a:schemeClr val="accent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3F82F7-18B7-B646-95B4-3A9C39279200}"/>
              </a:ext>
            </a:extLst>
          </p:cNvPr>
          <p:cNvSpPr/>
          <p:nvPr/>
        </p:nvSpPr>
        <p:spPr>
          <a:xfrm>
            <a:off x="1986467" y="2848412"/>
            <a:ext cx="2756410" cy="2227601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9E9F4-F2DE-F347-B2A0-C9DF9037AC60}"/>
              </a:ext>
            </a:extLst>
          </p:cNvPr>
          <p:cNvSpPr/>
          <p:nvPr/>
        </p:nvSpPr>
        <p:spPr>
          <a:xfrm>
            <a:off x="5009538" y="5123940"/>
            <a:ext cx="22542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Schema</a:t>
            </a:r>
            <a:r>
              <a:rPr lang="zh-CN" altLang="en-US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Graph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37BC63-C368-034F-AB8A-3557DFF6242F}"/>
              </a:ext>
            </a:extLst>
          </p:cNvPr>
          <p:cNvGrpSpPr/>
          <p:nvPr/>
        </p:nvGrpSpPr>
        <p:grpSpPr>
          <a:xfrm>
            <a:off x="4828745" y="3436731"/>
            <a:ext cx="2629922" cy="1639283"/>
            <a:chOff x="4532268" y="1691342"/>
            <a:chExt cx="2509024" cy="163557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09E307-EC1F-BF49-9251-D0757D3E8571}"/>
                </a:ext>
              </a:extLst>
            </p:cNvPr>
            <p:cNvSpPr txBox="1"/>
            <p:nvPr/>
          </p:nvSpPr>
          <p:spPr>
            <a:xfrm>
              <a:off x="4532268" y="1691342"/>
              <a:ext cx="2509024" cy="32243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15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A0A170-2669-2941-8053-F97E351A8370}"/>
                </a:ext>
              </a:extLst>
            </p:cNvPr>
            <p:cNvGrpSpPr/>
            <p:nvPr/>
          </p:nvGrpSpPr>
          <p:grpSpPr>
            <a:xfrm>
              <a:off x="4631487" y="1755490"/>
              <a:ext cx="2331067" cy="1571428"/>
              <a:chOff x="4423397" y="2918672"/>
              <a:chExt cx="2331067" cy="157142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C9653B8-D350-C849-94B3-14AB6C5D0A81}"/>
                  </a:ext>
                </a:extLst>
              </p:cNvPr>
              <p:cNvSpPr/>
              <p:nvPr/>
            </p:nvSpPr>
            <p:spPr>
              <a:xfrm>
                <a:off x="4423397" y="310155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6E63E03-7987-F94F-90CF-EE156F9E5ED2}"/>
                  </a:ext>
                </a:extLst>
              </p:cNvPr>
              <p:cNvSpPr/>
              <p:nvPr/>
            </p:nvSpPr>
            <p:spPr>
              <a:xfrm>
                <a:off x="4895947" y="296183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C0D3FFF-51E6-0A4F-BF13-A1DD25678DDE}"/>
                  </a:ext>
                </a:extLst>
              </p:cNvPr>
              <p:cNvSpPr/>
              <p:nvPr/>
            </p:nvSpPr>
            <p:spPr>
              <a:xfrm>
                <a:off x="6571584" y="3186330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256B0CE-1C83-7047-878A-FEC2D656818D}"/>
                  </a:ext>
                </a:extLst>
              </p:cNvPr>
              <p:cNvSpPr/>
              <p:nvPr/>
            </p:nvSpPr>
            <p:spPr>
              <a:xfrm>
                <a:off x="5389111" y="2918672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D15D42-31A4-A74A-9279-C3D51E29465B}"/>
                  </a:ext>
                </a:extLst>
              </p:cNvPr>
              <p:cNvSpPr/>
              <p:nvPr/>
            </p:nvSpPr>
            <p:spPr>
              <a:xfrm>
                <a:off x="5922455" y="2961794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B57C0AA-DF60-FA48-A18D-84993E86EF50}"/>
                  </a:ext>
                </a:extLst>
              </p:cNvPr>
              <p:cNvSpPr/>
              <p:nvPr/>
            </p:nvSpPr>
            <p:spPr>
              <a:xfrm>
                <a:off x="4898680" y="344805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48F655A-1636-D045-83F0-628F789DFBD6}"/>
                  </a:ext>
                </a:extLst>
              </p:cNvPr>
              <p:cNvSpPr/>
              <p:nvPr/>
            </p:nvSpPr>
            <p:spPr>
              <a:xfrm>
                <a:off x="5381803" y="36735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325A094-4BB0-BC47-A780-67E795C55834}"/>
                  </a:ext>
                </a:extLst>
              </p:cNvPr>
              <p:cNvSpPr/>
              <p:nvPr/>
            </p:nvSpPr>
            <p:spPr>
              <a:xfrm>
                <a:off x="5907655" y="324772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42A94F6-4930-484C-8EEE-0291CBA2FDA1}"/>
                  </a:ext>
                </a:extLst>
              </p:cNvPr>
              <p:cNvSpPr/>
              <p:nvPr/>
            </p:nvSpPr>
            <p:spPr>
              <a:xfrm>
                <a:off x="4427978" y="353245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9E65770-15A0-BC43-8913-60BEE8A72F61}"/>
                  </a:ext>
                </a:extLst>
              </p:cNvPr>
              <p:cNvSpPr/>
              <p:nvPr/>
            </p:nvSpPr>
            <p:spPr>
              <a:xfrm>
                <a:off x="4427978" y="3920239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C2497AD-49C9-A841-87F4-061CEA84FCA3}"/>
                  </a:ext>
                </a:extLst>
              </p:cNvPr>
              <p:cNvSpPr/>
              <p:nvPr/>
            </p:nvSpPr>
            <p:spPr>
              <a:xfrm>
                <a:off x="6571584" y="3630931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A0C7394-7201-C043-BCEA-A2FD26C43776}"/>
                  </a:ext>
                </a:extLst>
              </p:cNvPr>
              <p:cNvSpPr/>
              <p:nvPr/>
            </p:nvSpPr>
            <p:spPr>
              <a:xfrm>
                <a:off x="4895947" y="412434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56D6860-B4B4-EB40-8E8C-C1DBB6A0E942}"/>
                  </a:ext>
                </a:extLst>
              </p:cNvPr>
              <p:cNvSpPr/>
              <p:nvPr/>
            </p:nvSpPr>
            <p:spPr>
              <a:xfrm>
                <a:off x="5922455" y="366652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F8D67E0-4C85-0E4D-82D3-C2C71CAFAF2E}"/>
                  </a:ext>
                </a:extLst>
              </p:cNvPr>
              <p:cNvSpPr/>
              <p:nvPr/>
            </p:nvSpPr>
            <p:spPr>
              <a:xfrm>
                <a:off x="5395810" y="32560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FE2DB10-AD20-B947-95B2-0C724B46E0BA}"/>
                  </a:ext>
                </a:extLst>
              </p:cNvPr>
              <p:cNvSpPr/>
              <p:nvPr/>
            </p:nvSpPr>
            <p:spPr>
              <a:xfrm>
                <a:off x="5385070" y="430722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979E038-52C2-E44C-9245-F5A273565DD6}"/>
                  </a:ext>
                </a:extLst>
              </p:cNvPr>
              <p:cNvSpPr/>
              <p:nvPr/>
            </p:nvSpPr>
            <p:spPr>
              <a:xfrm>
                <a:off x="4895947" y="3754008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84CB7B5-51A6-6C4A-8E0E-0D52DA279A45}"/>
                  </a:ext>
                </a:extLst>
              </p:cNvPr>
              <p:cNvSpPr/>
              <p:nvPr/>
            </p:nvSpPr>
            <p:spPr>
              <a:xfrm>
                <a:off x="5381803" y="3947854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A64D302-FA94-EE48-880B-793C6AA56876}"/>
                  </a:ext>
                </a:extLst>
              </p:cNvPr>
              <p:cNvSpPr/>
              <p:nvPr/>
            </p:nvSpPr>
            <p:spPr>
              <a:xfrm>
                <a:off x="5913120" y="40329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41D42D5-28A9-6449-9A2E-B0FD3720AEB8}"/>
                  </a:ext>
                </a:extLst>
              </p:cNvPr>
              <p:cNvCxnSpPr>
                <a:cxnSpLocks/>
                <a:stCxn id="42" idx="7"/>
                <a:endCxn id="43" idx="2"/>
              </p:cNvCxnSpPr>
              <p:nvPr/>
            </p:nvCxnSpPr>
            <p:spPr>
              <a:xfrm flipV="1">
                <a:off x="4579495" y="3053270"/>
                <a:ext cx="316452" cy="75064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5B9B218-5036-BA47-80B9-7CD5DCA4C889}"/>
                  </a:ext>
                </a:extLst>
              </p:cNvPr>
              <p:cNvCxnSpPr>
                <a:cxnSpLocks/>
                <a:stCxn id="43" idx="6"/>
                <a:endCxn id="45" idx="2"/>
              </p:cNvCxnSpPr>
              <p:nvPr/>
            </p:nvCxnSpPr>
            <p:spPr>
              <a:xfrm flipV="1">
                <a:off x="5078827" y="3010112"/>
                <a:ext cx="310284" cy="4315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527B037-44DD-9C47-A7F5-BD47CF4EAA0F}"/>
                  </a:ext>
                </a:extLst>
              </p:cNvPr>
              <p:cNvCxnSpPr>
                <a:cxnSpLocks/>
                <a:stCxn id="45" idx="6"/>
                <a:endCxn id="46" idx="2"/>
              </p:cNvCxnSpPr>
              <p:nvPr/>
            </p:nvCxnSpPr>
            <p:spPr>
              <a:xfrm>
                <a:off x="5571991" y="3010112"/>
                <a:ext cx="350464" cy="4312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CF3BF65-2DCB-DE48-9186-E57F9C48805D}"/>
                  </a:ext>
                </a:extLst>
              </p:cNvPr>
              <p:cNvCxnSpPr>
                <a:cxnSpLocks/>
                <a:stCxn id="46" idx="6"/>
                <a:endCxn id="44" idx="2"/>
              </p:cNvCxnSpPr>
              <p:nvPr/>
            </p:nvCxnSpPr>
            <p:spPr>
              <a:xfrm>
                <a:off x="6105335" y="3053234"/>
                <a:ext cx="466249" cy="22453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329DAF38-53EB-D84D-B4EF-F5818BDEBDD0}"/>
                  </a:ext>
                </a:extLst>
              </p:cNvPr>
              <p:cNvCxnSpPr>
                <a:cxnSpLocks/>
                <a:stCxn id="42" idx="6"/>
                <a:endCxn id="55" idx="2"/>
              </p:cNvCxnSpPr>
              <p:nvPr/>
            </p:nvCxnSpPr>
            <p:spPr>
              <a:xfrm>
                <a:off x="4606277" y="3192992"/>
                <a:ext cx="789533" cy="15444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02EFFE1-9CA6-5142-AB68-6846455F4F51}"/>
                  </a:ext>
                </a:extLst>
              </p:cNvPr>
              <p:cNvCxnSpPr>
                <a:cxnSpLocks/>
                <a:stCxn id="55" idx="6"/>
                <a:endCxn id="49" idx="2"/>
              </p:cNvCxnSpPr>
              <p:nvPr/>
            </p:nvCxnSpPr>
            <p:spPr>
              <a:xfrm flipV="1">
                <a:off x="5578690" y="3339161"/>
                <a:ext cx="328965" cy="8279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A191BA65-332A-984C-BAA1-C56BD56F1282}"/>
                  </a:ext>
                </a:extLst>
              </p:cNvPr>
              <p:cNvCxnSpPr>
                <a:cxnSpLocks/>
                <a:stCxn id="49" idx="6"/>
                <a:endCxn id="44" idx="3"/>
              </p:cNvCxnSpPr>
              <p:nvPr/>
            </p:nvCxnSpPr>
            <p:spPr>
              <a:xfrm>
                <a:off x="6090535" y="3339161"/>
                <a:ext cx="507831" cy="3267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55F2AD1-BA99-6547-BE63-5558AAA9FD79}"/>
                  </a:ext>
                </a:extLst>
              </p:cNvPr>
              <p:cNvCxnSpPr>
                <a:cxnSpLocks/>
                <a:stCxn id="50" idx="6"/>
                <a:endCxn id="47" idx="2"/>
              </p:cNvCxnSpPr>
              <p:nvPr/>
            </p:nvCxnSpPr>
            <p:spPr>
              <a:xfrm flipV="1">
                <a:off x="4610858" y="3539491"/>
                <a:ext cx="287822" cy="8440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202D30D-8C3C-3343-80F4-819896BCEBAF}"/>
                  </a:ext>
                </a:extLst>
              </p:cNvPr>
              <p:cNvCxnSpPr>
                <a:cxnSpLocks/>
                <a:stCxn id="50" idx="6"/>
                <a:endCxn id="57" idx="1"/>
              </p:cNvCxnSpPr>
              <p:nvPr/>
            </p:nvCxnSpPr>
            <p:spPr>
              <a:xfrm>
                <a:off x="4610858" y="3623892"/>
                <a:ext cx="311871" cy="15689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C6F60543-61C2-F14B-8421-699691841DD5}"/>
                  </a:ext>
                </a:extLst>
              </p:cNvPr>
              <p:cNvCxnSpPr>
                <a:cxnSpLocks/>
                <a:stCxn id="55" idx="2"/>
                <a:endCxn id="47" idx="6"/>
              </p:cNvCxnSpPr>
              <p:nvPr/>
            </p:nvCxnSpPr>
            <p:spPr>
              <a:xfrm flipH="1">
                <a:off x="5081560" y="3347440"/>
                <a:ext cx="314250" cy="19205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E3FE007-B5BB-6347-B8C8-973BB300F63B}"/>
                  </a:ext>
                </a:extLst>
              </p:cNvPr>
              <p:cNvCxnSpPr>
                <a:cxnSpLocks/>
                <a:stCxn id="55" idx="5"/>
                <a:endCxn id="54" idx="1"/>
              </p:cNvCxnSpPr>
              <p:nvPr/>
            </p:nvCxnSpPr>
            <p:spPr>
              <a:xfrm>
                <a:off x="5551908" y="3412098"/>
                <a:ext cx="397329" cy="2812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892FA82-14E9-6247-ADBB-D993232CD102}"/>
                  </a:ext>
                </a:extLst>
              </p:cNvPr>
              <p:cNvCxnSpPr>
                <a:cxnSpLocks/>
                <a:stCxn id="51" idx="5"/>
                <a:endCxn id="53" idx="2"/>
              </p:cNvCxnSpPr>
              <p:nvPr/>
            </p:nvCxnSpPr>
            <p:spPr>
              <a:xfrm>
                <a:off x="4584076" y="4076337"/>
                <a:ext cx="311871" cy="139443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A2990B1-D4A0-E748-8577-2CAC6849FE89}"/>
                  </a:ext>
                </a:extLst>
              </p:cNvPr>
              <p:cNvCxnSpPr>
                <a:cxnSpLocks/>
                <a:stCxn id="53" idx="5"/>
                <a:endCxn id="56" idx="2"/>
              </p:cNvCxnSpPr>
              <p:nvPr/>
            </p:nvCxnSpPr>
            <p:spPr>
              <a:xfrm>
                <a:off x="5052045" y="4280438"/>
                <a:ext cx="333025" cy="11822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575C041-32AA-2F4F-BFA9-1851FBA543EE}"/>
                  </a:ext>
                </a:extLst>
              </p:cNvPr>
              <p:cNvCxnSpPr>
                <a:cxnSpLocks/>
                <a:stCxn id="59" idx="6"/>
                <a:endCxn id="52" idx="3"/>
              </p:cNvCxnSpPr>
              <p:nvPr/>
            </p:nvCxnSpPr>
            <p:spPr>
              <a:xfrm flipV="1">
                <a:off x="6096000" y="3787029"/>
                <a:ext cx="502366" cy="33731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CE6D5601-C9EA-B741-A95A-C4CF2432BB5C}"/>
                  </a:ext>
                </a:extLst>
              </p:cNvPr>
              <p:cNvCxnSpPr>
                <a:cxnSpLocks/>
                <a:stCxn id="57" idx="6"/>
                <a:endCxn id="58" idx="2"/>
              </p:cNvCxnSpPr>
              <p:nvPr/>
            </p:nvCxnSpPr>
            <p:spPr>
              <a:xfrm>
                <a:off x="5078827" y="3845448"/>
                <a:ext cx="302976" cy="19384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73C2AA1B-AE97-B241-AEFA-E97CD5CA1912}"/>
                  </a:ext>
                </a:extLst>
              </p:cNvPr>
              <p:cNvCxnSpPr>
                <a:cxnSpLocks/>
                <a:stCxn id="58" idx="6"/>
                <a:endCxn id="54" idx="3"/>
              </p:cNvCxnSpPr>
              <p:nvPr/>
            </p:nvCxnSpPr>
            <p:spPr>
              <a:xfrm flipV="1">
                <a:off x="5564683" y="3822619"/>
                <a:ext cx="384554" cy="216675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2BDA2E10-3047-D04A-A57E-17FFCA9A3E15}"/>
                  </a:ext>
                </a:extLst>
              </p:cNvPr>
              <p:cNvCxnSpPr>
                <a:cxnSpLocks/>
                <a:stCxn id="48" idx="6"/>
                <a:endCxn id="54" idx="2"/>
              </p:cNvCxnSpPr>
              <p:nvPr/>
            </p:nvCxnSpPr>
            <p:spPr>
              <a:xfrm flipV="1">
                <a:off x="5564683" y="3757961"/>
                <a:ext cx="357772" cy="6979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5923D23-51DA-4547-B15F-53B66B8F694D}"/>
                  </a:ext>
                </a:extLst>
              </p:cNvPr>
              <p:cNvCxnSpPr>
                <a:cxnSpLocks/>
                <a:stCxn id="54" idx="6"/>
                <a:endCxn id="52" idx="2"/>
              </p:cNvCxnSpPr>
              <p:nvPr/>
            </p:nvCxnSpPr>
            <p:spPr>
              <a:xfrm flipV="1">
                <a:off x="6105335" y="3722371"/>
                <a:ext cx="466249" cy="3559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938A0DF-AEB3-D74A-B92B-E7CFBA41AB63}"/>
                  </a:ext>
                </a:extLst>
              </p:cNvPr>
              <p:cNvCxnSpPr>
                <a:cxnSpLocks/>
                <a:stCxn id="59" idx="3"/>
                <a:endCxn id="56" idx="6"/>
              </p:cNvCxnSpPr>
              <p:nvPr/>
            </p:nvCxnSpPr>
            <p:spPr>
              <a:xfrm flipH="1">
                <a:off x="5567950" y="4188998"/>
                <a:ext cx="371952" cy="20966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79BBEB90-BF6E-9C43-A120-DF47FD440C30}"/>
                  </a:ext>
                </a:extLst>
              </p:cNvPr>
              <p:cNvCxnSpPr>
                <a:cxnSpLocks/>
                <a:stCxn id="48" idx="2"/>
                <a:endCxn id="57" idx="6"/>
              </p:cNvCxnSpPr>
              <p:nvPr/>
            </p:nvCxnSpPr>
            <p:spPr>
              <a:xfrm flipH="1">
                <a:off x="5078827" y="3764940"/>
                <a:ext cx="302976" cy="8050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3700C1F-0DB5-C443-984E-82BE8F71934B}"/>
                  </a:ext>
                </a:extLst>
              </p:cNvPr>
              <p:cNvCxnSpPr>
                <a:cxnSpLocks/>
                <a:stCxn id="58" idx="6"/>
                <a:endCxn id="59" idx="2"/>
              </p:cNvCxnSpPr>
              <p:nvPr/>
            </p:nvCxnSpPr>
            <p:spPr>
              <a:xfrm>
                <a:off x="5564683" y="4039294"/>
                <a:ext cx="348437" cy="8504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B684DF-AFCC-B741-B8FD-8F78D707B21E}"/>
              </a:ext>
            </a:extLst>
          </p:cNvPr>
          <p:cNvCxnSpPr>
            <a:cxnSpLocks/>
            <a:stCxn id="42" idx="4"/>
            <a:endCxn id="50" idx="0"/>
          </p:cNvCxnSpPr>
          <p:nvPr/>
        </p:nvCxnSpPr>
        <p:spPr>
          <a:xfrm>
            <a:off x="5028592" y="3867613"/>
            <a:ext cx="4802" cy="24858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0621E5-0BFE-364D-BCF4-A57D229DC160}"/>
              </a:ext>
            </a:extLst>
          </p:cNvPr>
          <p:cNvCxnSpPr>
            <a:cxnSpLocks/>
            <a:stCxn id="44" idx="4"/>
            <a:endCxn id="52" idx="0"/>
          </p:cNvCxnSpPr>
          <p:nvPr/>
        </p:nvCxnSpPr>
        <p:spPr>
          <a:xfrm>
            <a:off x="7280288" y="3952584"/>
            <a:ext cx="0" cy="26231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AC8EC9-837C-E04F-B8CF-04FBD9B346AA}"/>
              </a:ext>
            </a:extLst>
          </p:cNvPr>
          <p:cNvSpPr txBox="1"/>
          <p:nvPr/>
        </p:nvSpPr>
        <p:spPr>
          <a:xfrm>
            <a:off x="2965055" y="2843669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Language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Encoder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(e.g.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BERT)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3E6EF5-28CA-EB40-B8A5-C3AFFE9934F1}"/>
              </a:ext>
            </a:extLst>
          </p:cNvPr>
          <p:cNvSpPr/>
          <p:nvPr/>
        </p:nvSpPr>
        <p:spPr>
          <a:xfrm>
            <a:off x="2834055" y="3604173"/>
            <a:ext cx="191692" cy="186525"/>
          </a:xfrm>
          <a:prstGeom prst="ellipse">
            <a:avLst/>
          </a:prstGeom>
          <a:solidFill>
            <a:schemeClr val="accent4">
              <a:alpha val="9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AAE648A-EAA1-5D4F-9432-A2C2C8842FB6}"/>
              </a:ext>
            </a:extLst>
          </p:cNvPr>
          <p:cNvSpPr/>
          <p:nvPr/>
        </p:nvSpPr>
        <p:spPr>
          <a:xfrm rot="5400000">
            <a:off x="3866339" y="3615273"/>
            <a:ext cx="202580" cy="1739037"/>
          </a:xfrm>
          <a:prstGeom prst="downArrow">
            <a:avLst>
              <a:gd name="adj1" fmla="val 50000"/>
              <a:gd name="adj2" fmla="val 67421"/>
            </a:avLst>
          </a:prstGeom>
          <a:solidFill>
            <a:schemeClr val="accent1">
              <a:lumMod val="75000"/>
              <a:alpha val="76000"/>
            </a:schemeClr>
          </a:solidFill>
          <a:ln w="952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C00000"/>
              </a:solidFill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E199773-15B6-7D42-8C0D-E1DDEEB0752B}"/>
              </a:ext>
            </a:extLst>
          </p:cNvPr>
          <p:cNvSpPr/>
          <p:nvPr/>
        </p:nvSpPr>
        <p:spPr>
          <a:xfrm>
            <a:off x="2859567" y="2726724"/>
            <a:ext cx="142222" cy="840361"/>
          </a:xfrm>
          <a:prstGeom prst="downArrow">
            <a:avLst>
              <a:gd name="adj1" fmla="val 40596"/>
              <a:gd name="adj2" fmla="val 50000"/>
            </a:avLst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C85595-48DE-5A41-883D-0CFA0B7A3399}"/>
              </a:ext>
            </a:extLst>
          </p:cNvPr>
          <p:cNvSpPr txBox="1"/>
          <p:nvPr/>
        </p:nvSpPr>
        <p:spPr>
          <a:xfrm>
            <a:off x="4654552" y="2843254"/>
            <a:ext cx="203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latin typeface="Nyala" panose="02000504070300020003" pitchFamily="2" charset="0"/>
              </a:rPr>
              <a:t>Graph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Construction</a:t>
            </a:r>
          </a:p>
          <a:p>
            <a:pPr algn="r"/>
            <a:r>
              <a:rPr lang="en-US" altLang="zh-CN" dirty="0">
                <a:latin typeface="Nyala" panose="02000504070300020003" pitchFamily="2" charset="0"/>
              </a:rPr>
              <a:t>via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Path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Finding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endParaRPr lang="en-US" b="1" dirty="0">
              <a:latin typeface="Nyala" panose="020005040703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CFAC2-BE81-4647-B61C-2A6C70BAECB7}"/>
              </a:ext>
            </a:extLst>
          </p:cNvPr>
          <p:cNvSpPr txBox="1"/>
          <p:nvPr/>
        </p:nvSpPr>
        <p:spPr>
          <a:xfrm>
            <a:off x="2183705" y="3728987"/>
            <a:ext cx="14237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Nyala" panose="02000504070300020003" pitchFamily="2" charset="0"/>
              </a:rPr>
              <a:t>Statement</a:t>
            </a:r>
            <a:r>
              <a:rPr lang="zh-CN" altLang="en-US" sz="1500" dirty="0">
                <a:latin typeface="Nyala" panose="02000504070300020003" pitchFamily="2" charset="0"/>
              </a:rPr>
              <a:t> </a:t>
            </a:r>
            <a:r>
              <a:rPr lang="en-US" altLang="zh-CN" sz="1500" dirty="0">
                <a:latin typeface="Nyala" panose="02000504070300020003" pitchFamily="2" charset="0"/>
              </a:rPr>
              <a:t>Vector</a:t>
            </a:r>
            <a:endParaRPr lang="en-US" sz="1500" dirty="0">
              <a:latin typeface="Nyala" panose="0200050407030002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B76B42-A67E-184D-A70D-BE2508307EA4}"/>
              </a:ext>
            </a:extLst>
          </p:cNvPr>
          <p:cNvSpPr txBox="1"/>
          <p:nvPr/>
        </p:nvSpPr>
        <p:spPr>
          <a:xfrm>
            <a:off x="2180445" y="4190693"/>
            <a:ext cx="649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Graph</a:t>
            </a:r>
          </a:p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Vector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C4F294-1D49-4D46-9BD3-624CC48C0D24}"/>
              </a:ext>
            </a:extLst>
          </p:cNvPr>
          <p:cNvSpPr/>
          <p:nvPr/>
        </p:nvSpPr>
        <p:spPr>
          <a:xfrm rot="5400000">
            <a:off x="2827678" y="4378898"/>
            <a:ext cx="183295" cy="19169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107127-3C5A-CA49-9A5F-19E60C1090A5}"/>
              </a:ext>
            </a:extLst>
          </p:cNvPr>
          <p:cNvCxnSpPr>
            <a:cxnSpLocks/>
            <a:stCxn id="26" idx="6"/>
          </p:cNvCxnSpPr>
          <p:nvPr/>
        </p:nvCxnSpPr>
        <p:spPr>
          <a:xfrm flipH="1">
            <a:off x="2918918" y="4566391"/>
            <a:ext cx="408" cy="58889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52434A-A2E1-5544-A47B-5531177E44AE}"/>
              </a:ext>
            </a:extLst>
          </p:cNvPr>
          <p:cNvSpPr txBox="1"/>
          <p:nvPr/>
        </p:nvSpPr>
        <p:spPr>
          <a:xfrm>
            <a:off x="2932210" y="4770378"/>
            <a:ext cx="505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MLP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84CE8A-AECC-7E41-89AE-BEF6FEAB43F7}"/>
              </a:ext>
            </a:extLst>
          </p:cNvPr>
          <p:cNvSpPr txBox="1"/>
          <p:nvPr/>
        </p:nvSpPr>
        <p:spPr>
          <a:xfrm>
            <a:off x="1985959" y="5093682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Nyala" panose="02000504070300020003" pitchFamily="2" charset="0"/>
              </a:rPr>
              <a:t>Plausibility</a:t>
            </a:r>
            <a:r>
              <a:rPr lang="zh-CN" altLang="en-US" sz="24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Nyala" panose="02000504070300020003" pitchFamily="2" charset="0"/>
              </a:rPr>
              <a:t>score</a:t>
            </a:r>
          </a:p>
        </p:txBody>
      </p:sp>
      <p:sp>
        <p:nvSpPr>
          <p:cNvPr id="30" name="Bent Arrow 29">
            <a:extLst>
              <a:ext uri="{FF2B5EF4-FFF2-40B4-BE49-F238E27FC236}">
                <a16:creationId xmlns:a16="http://schemas.microsoft.com/office/drawing/2014/main" id="{41731FF7-559F-AF47-9F8E-DE08BE13E11E}"/>
              </a:ext>
            </a:extLst>
          </p:cNvPr>
          <p:cNvSpPr/>
          <p:nvPr/>
        </p:nvSpPr>
        <p:spPr>
          <a:xfrm rot="5400000">
            <a:off x="3113562" y="3651423"/>
            <a:ext cx="713873" cy="734695"/>
          </a:xfrm>
          <a:prstGeom prst="bentArrow">
            <a:avLst>
              <a:gd name="adj1" fmla="val 12650"/>
              <a:gd name="adj2" fmla="val 13075"/>
              <a:gd name="adj3" fmla="val 14334"/>
              <a:gd name="adj4" fmla="val 15735"/>
            </a:avLst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A66CDF-39B6-E646-9580-52A2979A2E54}"/>
              </a:ext>
            </a:extLst>
          </p:cNvPr>
          <p:cNvCxnSpPr>
            <a:cxnSpLocks/>
          </p:cNvCxnSpPr>
          <p:nvPr/>
        </p:nvCxnSpPr>
        <p:spPr>
          <a:xfrm>
            <a:off x="5668721" y="2817654"/>
            <a:ext cx="1789946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1314DFF-9303-3E44-AD92-D84D0E5AF89C}"/>
              </a:ext>
            </a:extLst>
          </p:cNvPr>
          <p:cNvCxnSpPr/>
          <p:nvPr/>
        </p:nvCxnSpPr>
        <p:spPr>
          <a:xfrm>
            <a:off x="6694942" y="2817655"/>
            <a:ext cx="0" cy="60105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AD1F3FB-1C46-544C-90EF-FB387AD7CBF2}"/>
              </a:ext>
            </a:extLst>
          </p:cNvPr>
          <p:cNvSpPr txBox="1"/>
          <p:nvPr/>
        </p:nvSpPr>
        <p:spPr>
          <a:xfrm>
            <a:off x="3263840" y="4479792"/>
            <a:ext cx="171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Graph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Encoder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*</a:t>
            </a:r>
            <a:endParaRPr lang="en-US" dirty="0">
              <a:solidFill>
                <a:srgbClr val="FF0000"/>
              </a:solidFill>
              <a:latin typeface="Nyala" panose="020005040703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384E53-E7A8-C94C-A339-7F140A1CCCE5}"/>
              </a:ext>
            </a:extLst>
          </p:cNvPr>
          <p:cNvSpPr/>
          <p:nvPr/>
        </p:nvSpPr>
        <p:spPr>
          <a:xfrm>
            <a:off x="656761" y="2981753"/>
            <a:ext cx="14012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lonna MT" pitchFamily="82" charset="77"/>
              </a:rPr>
              <a:t>KagNet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D348ED-E701-8542-8C9E-289C0F2B16C6}"/>
              </a:ext>
            </a:extLst>
          </p:cNvPr>
          <p:cNvSpPr/>
          <p:nvPr/>
        </p:nvSpPr>
        <p:spPr>
          <a:xfrm>
            <a:off x="2402414" y="1643435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Statement</a:t>
            </a:r>
            <a:r>
              <a:rPr lang="en-US" sz="1350" dirty="0">
                <a:latin typeface="NimbusRomNo9L"/>
              </a:rPr>
              <a:t> </a:t>
            </a:r>
            <a:endParaRPr lang="en-US" sz="1350" dirty="0"/>
          </a:p>
        </p:txBody>
      </p:sp>
      <p:sp>
        <p:nvSpPr>
          <p:cNvPr id="85" name="Footer Placeholder 3">
            <a:extLst>
              <a:ext uri="{FF2B5EF4-FFF2-40B4-BE49-F238E27FC236}">
                <a16:creationId xmlns:a16="http://schemas.microsoft.com/office/drawing/2014/main" id="{D73DFBC6-D903-BA47-AB94-73C5E336047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14920" y="6356351"/>
            <a:ext cx="340013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88" name="Slide Number Placeholder 4">
            <a:extLst>
              <a:ext uri="{FF2B5EF4-FFF2-40B4-BE49-F238E27FC236}">
                <a16:creationId xmlns:a16="http://schemas.microsoft.com/office/drawing/2014/main" id="{483849D9-8966-3043-A242-4422AF97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11</a:t>
            </a:fld>
            <a:endParaRPr lang="en-US" dirty="0"/>
          </a:p>
        </p:txBody>
      </p:sp>
      <p:sp>
        <p:nvSpPr>
          <p:cNvPr id="89" name="Footer Placeholder 3">
            <a:extLst>
              <a:ext uri="{FF2B5EF4-FFF2-40B4-BE49-F238E27FC236}">
                <a16:creationId xmlns:a16="http://schemas.microsoft.com/office/drawing/2014/main" id="{84C18BC4-541E-3046-9D95-4C00BA872869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108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5" grpId="0"/>
      <p:bldP spid="26" grpId="0" animBg="1"/>
      <p:bldP spid="28" grpId="0"/>
      <p:bldP spid="29" grpId="0"/>
      <p:bldP spid="30" grpId="0" animBg="1"/>
      <p:bldP spid="34" grpId="0"/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08C6-B4CF-A841-BBAF-0A05FDDE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(1)</a:t>
            </a:r>
            <a:r>
              <a:rPr lang="zh-CN" altLang="en-US" dirty="0"/>
              <a:t> </a:t>
            </a:r>
            <a:r>
              <a:rPr lang="en-US" altLang="zh-CN" dirty="0"/>
              <a:t>Schema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Construction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2AC5D-B83C-F448-9D28-0799B8B82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91" y="1554480"/>
            <a:ext cx="8754306" cy="433033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Nyala" panose="02000504070300020003" pitchFamily="2" charset="0"/>
              </a:rPr>
              <a:t>Concept</a:t>
            </a:r>
            <a:r>
              <a:rPr lang="zh-CN" altLang="en-US" b="1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Nyala" panose="02000504070300020003" pitchFamily="2" charset="0"/>
              </a:rPr>
              <a:t>Recognition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Tokenization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/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Lemmatization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Match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ConceptNet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vocabulary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Merge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multiple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smaller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longer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`` fountain’’,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``pen’’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--&gt;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``fountain pen’’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Question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Concepts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b="1" i="1" dirty="0">
                <a:solidFill>
                  <a:srgbClr val="C00000"/>
                </a:solidFill>
                <a:latin typeface="BatangChe" panose="02030609000101010101" pitchFamily="49" charset="-127"/>
                <a:ea typeface="BatangChe" panose="02030609000101010101" pitchFamily="49" charset="-127"/>
                <a:sym typeface="Wingdings" pitchFamily="2" charset="2"/>
              </a:rPr>
              <a:t>C</a:t>
            </a:r>
            <a:r>
              <a:rPr lang="en-US" altLang="zh-CN" b="1" i="1" baseline="-25000" dirty="0">
                <a:solidFill>
                  <a:srgbClr val="C00000"/>
                </a:solidFill>
                <a:latin typeface="BatangChe" panose="02030609000101010101" pitchFamily="49" charset="-127"/>
                <a:ea typeface="BatangChe" panose="02030609000101010101" pitchFamily="49" charset="-127"/>
                <a:sym typeface="Wingdings" pitchFamily="2" charset="2"/>
              </a:rPr>
              <a:t>q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and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6"/>
                </a:solidFill>
                <a:latin typeface="Nyala" panose="02000504070300020003" pitchFamily="2" charset="0"/>
                <a:sym typeface="Wingdings" pitchFamily="2" charset="2"/>
              </a:rPr>
              <a:t>Answer</a:t>
            </a:r>
            <a:r>
              <a:rPr lang="zh-CN" altLang="en-US" dirty="0">
                <a:solidFill>
                  <a:schemeClr val="accent6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6"/>
                </a:solidFill>
                <a:latin typeface="Nyala" panose="02000504070300020003" pitchFamily="2" charset="0"/>
                <a:sym typeface="Wingdings" pitchFamily="2" charset="2"/>
              </a:rPr>
              <a:t>Concepts</a:t>
            </a:r>
            <a:r>
              <a:rPr lang="zh-CN" altLang="en-US" dirty="0">
                <a:solidFill>
                  <a:schemeClr val="accent6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b="1" i="1" dirty="0">
                <a:solidFill>
                  <a:schemeClr val="accent6"/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Blackadder ITC" panose="020F0502020204030204" pitchFamily="34" charset="0"/>
                <a:sym typeface="Wingdings" pitchFamily="2" charset="2"/>
              </a:rPr>
              <a:t>C</a:t>
            </a:r>
            <a:r>
              <a:rPr lang="en-US" altLang="zh-CN" b="1" i="1" baseline="-25000" dirty="0">
                <a:solidFill>
                  <a:schemeClr val="accent6"/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Blackadder ITC" panose="020F0502020204030204" pitchFamily="34" charset="0"/>
                <a:sym typeface="Wingdings" pitchFamily="2" charset="2"/>
              </a:rPr>
              <a:t>a</a:t>
            </a:r>
            <a:endParaRPr lang="en-US" altLang="zh-CN" b="1" dirty="0">
              <a:solidFill>
                <a:schemeClr val="accent6"/>
              </a:solidFill>
              <a:latin typeface="Nyala" panose="02000504070300020003" pitchFamily="2" charset="0"/>
              <a:sym typeface="Wingdings" pitchFamily="2" charset="2"/>
            </a:endParaRPr>
          </a:p>
          <a:p>
            <a:r>
              <a:rPr lang="en-US" altLang="zh-CN" b="1" dirty="0">
                <a:solidFill>
                  <a:schemeClr val="accent2"/>
                </a:solidFill>
                <a:latin typeface="Nyala" panose="02000504070300020003" pitchFamily="2" charset="0"/>
              </a:rPr>
              <a:t>Path</a:t>
            </a:r>
            <a:r>
              <a:rPr lang="zh-CN" altLang="en-US" b="1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Nyala" panose="02000504070300020003" pitchFamily="2" charset="0"/>
              </a:rPr>
              <a:t>Finding</a:t>
            </a:r>
            <a:r>
              <a:rPr lang="zh-CN" altLang="en-US" b="1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endParaRPr lang="en-US" altLang="zh-CN" b="1" dirty="0">
              <a:solidFill>
                <a:schemeClr val="accent2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Find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paths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between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each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QA-concept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pair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(one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from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i="1" dirty="0">
                <a:solidFill>
                  <a:srgbClr val="C00000"/>
                </a:solidFill>
                <a:latin typeface="BatangChe" panose="02030609000101010101" pitchFamily="49" charset="-127"/>
                <a:ea typeface="BatangChe" panose="02030609000101010101" pitchFamily="49" charset="-127"/>
                <a:sym typeface="Wingdings" pitchFamily="2" charset="2"/>
              </a:rPr>
              <a:t>C</a:t>
            </a:r>
            <a:r>
              <a:rPr lang="en-US" altLang="zh-CN" b="1" i="1" baseline="-25000" dirty="0">
                <a:solidFill>
                  <a:srgbClr val="C00000"/>
                </a:solidFill>
                <a:latin typeface="BatangChe" panose="02030609000101010101" pitchFamily="49" charset="-127"/>
                <a:ea typeface="BatangChe" panose="02030609000101010101" pitchFamily="49" charset="-127"/>
                <a:sym typeface="Wingdings" pitchFamily="2" charset="2"/>
              </a:rPr>
              <a:t>q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from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i="1" dirty="0">
                <a:solidFill>
                  <a:schemeClr val="accent6"/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Blackadder ITC" panose="020F0502020204030204" pitchFamily="34" charset="0"/>
                <a:sym typeface="Wingdings" pitchFamily="2" charset="2"/>
              </a:rPr>
              <a:t>C</a:t>
            </a:r>
            <a:r>
              <a:rPr lang="en-US" altLang="zh-CN" b="1" i="1" baseline="-25000" dirty="0">
                <a:solidFill>
                  <a:schemeClr val="accent6"/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Blackadder ITC" panose="020F0502020204030204" pitchFamily="34" charset="0"/>
                <a:sym typeface="Wingdings" pitchFamily="2" charset="2"/>
              </a:rPr>
              <a:t>a</a:t>
            </a:r>
            <a:r>
              <a:rPr lang="en-US" altLang="zh-CN" dirty="0">
                <a:latin typeface="Nyala" panose="02000504070300020003" pitchFamily="2" charset="0"/>
              </a:rPr>
              <a:t>)</a:t>
            </a:r>
          </a:p>
          <a:p>
            <a:pPr lvl="2"/>
            <a:r>
              <a:rPr lang="zh-CN" altLang="en-US" sz="1800" i="1" dirty="0">
                <a:latin typeface="Nyala" panose="02000504070300020003" pitchFamily="2" charset="0"/>
                <a:ea typeface="BatangChe" panose="02030609000101010101" pitchFamily="49" charset="-127"/>
              </a:rPr>
              <a:t>     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denotes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the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set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of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paths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between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i-th</a:t>
            </a:r>
            <a:r>
              <a:rPr lang="zh-CN" altLang="en-US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question</a:t>
            </a:r>
            <a:r>
              <a:rPr lang="zh-CN" altLang="en-US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concept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and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j-</a:t>
            </a:r>
            <a:r>
              <a:rPr lang="en-US" altLang="zh-CN" sz="1800" dirty="0" err="1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th</a:t>
            </a:r>
            <a:r>
              <a:rPr lang="zh-CN" altLang="en-US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answer</a:t>
            </a:r>
            <a:r>
              <a:rPr lang="zh-CN" altLang="en-US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concept</a:t>
            </a:r>
          </a:p>
          <a:p>
            <a:pPr lvl="2"/>
            <a:endParaRPr lang="en-US" altLang="zh-CN" sz="1800" dirty="0">
              <a:solidFill>
                <a:schemeClr val="accent6"/>
              </a:solidFill>
              <a:latin typeface="Nyala" panose="02000504070300020003" pitchFamily="2" charset="0"/>
              <a:ea typeface="BatangChe" panose="02030609000101010101" pitchFamily="49" charset="-127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Path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b="1" dirty="0">
                <a:latin typeface="Nyala" panose="02000504070300020003" pitchFamily="2" charset="0"/>
                <a:ea typeface="BatangChe" panose="02030609000101010101" pitchFamily="49" charset="-127"/>
              </a:rPr>
              <a:t>pruning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by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length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(&lt;=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5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nodes)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and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embedding-based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metric.</a:t>
            </a:r>
          </a:p>
          <a:p>
            <a:pPr lvl="2"/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Train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knowledge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graph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embeddings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(e.g.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 err="1">
                <a:latin typeface="Nyala" panose="02000504070300020003" pitchFamily="2" charset="0"/>
                <a:ea typeface="BatangChe" panose="02030609000101010101" pitchFamily="49" charset="-127"/>
              </a:rPr>
              <a:t>TransE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)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for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scoring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paths</a:t>
            </a:r>
          </a:p>
          <a:p>
            <a:pPr lvl="2"/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Choose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the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highest-score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relation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by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the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KGE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when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there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are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multiple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ones</a:t>
            </a:r>
          </a:p>
          <a:p>
            <a:pPr lvl="1"/>
            <a:endParaRPr lang="en-US" dirty="0">
              <a:latin typeface="Nyala" panose="020005040703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66BBEF-1E2F-EA45-8E56-11C1005D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81" y="4374654"/>
            <a:ext cx="280323" cy="2055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4DB9C29-62B8-724A-A4C6-1F4928750836}"/>
              </a:ext>
            </a:extLst>
          </p:cNvPr>
          <p:cNvGrpSpPr/>
          <p:nvPr/>
        </p:nvGrpSpPr>
        <p:grpSpPr>
          <a:xfrm>
            <a:off x="5745752" y="4580194"/>
            <a:ext cx="1172761" cy="323165"/>
            <a:chOff x="8245525" y="8419478"/>
            <a:chExt cx="1379242" cy="3588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94527-BB53-724D-AFCF-7179F3F7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110" y="8459305"/>
              <a:ext cx="292100" cy="304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2A5215-B24A-6D4B-81A4-3CBB8E2E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5525" y="8454110"/>
              <a:ext cx="292100" cy="279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63DDFF-8058-3C49-8D3E-5FCD362ED1CB}"/>
                </a:ext>
              </a:extLst>
            </p:cNvPr>
            <p:cNvSpPr/>
            <p:nvPr/>
          </p:nvSpPr>
          <p:spPr>
            <a:xfrm>
              <a:off x="8574455" y="8553200"/>
              <a:ext cx="137160" cy="137160"/>
            </a:xfrm>
            <a:prstGeom prst="ellipse">
              <a:avLst/>
            </a:prstGeom>
            <a:pattFill prst="dkHorz">
              <a:fgClr>
                <a:srgbClr val="C00000"/>
              </a:fgClr>
              <a:bgClr>
                <a:schemeClr val="bg1"/>
              </a:bgClr>
            </a:patt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36B169-AF86-2848-9F79-20F1ABA6B5E1}"/>
                </a:ext>
              </a:extLst>
            </p:cNvPr>
            <p:cNvSpPr/>
            <p:nvPr/>
          </p:nvSpPr>
          <p:spPr>
            <a:xfrm>
              <a:off x="9487607" y="8555912"/>
              <a:ext cx="137160" cy="137160"/>
            </a:xfrm>
            <a:prstGeom prst="ellipse">
              <a:avLst/>
            </a:prstGeom>
            <a:pattFill prst="dkVert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67635C-ADF5-9C4D-B846-E039261AF471}"/>
                </a:ext>
              </a:extLst>
            </p:cNvPr>
            <p:cNvSpPr/>
            <p:nvPr/>
          </p:nvSpPr>
          <p:spPr>
            <a:xfrm>
              <a:off x="8711614" y="8419478"/>
              <a:ext cx="443407" cy="358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500" dirty="0">
                  <a:latin typeface="Nyala" panose="02000504070300020003" pitchFamily="2" charset="0"/>
                </a:rPr>
                <a:t>，</a:t>
              </a:r>
              <a:endParaRPr lang="en-US" sz="1500" dirty="0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8CEC1F7-D498-B84B-953E-E1B99EDEF05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39778" y="6356351"/>
            <a:ext cx="3475272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E15E6E4-D630-1842-887B-3A792363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12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8F52EA-0321-6344-B607-6CBF89009544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798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A7C7314-C79E-2C43-8BFE-64C6E095703E}"/>
              </a:ext>
            </a:extLst>
          </p:cNvPr>
          <p:cNvGrpSpPr/>
          <p:nvPr/>
        </p:nvGrpSpPr>
        <p:grpSpPr>
          <a:xfrm>
            <a:off x="771528" y="2593415"/>
            <a:ext cx="2727439" cy="2094862"/>
            <a:chOff x="1028703" y="2314886"/>
            <a:chExt cx="3636585" cy="279314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3DB5B38-984A-1F4D-B333-1704E37F1DF0}"/>
                </a:ext>
              </a:extLst>
            </p:cNvPr>
            <p:cNvSpPr/>
            <p:nvPr/>
          </p:nvSpPr>
          <p:spPr>
            <a:xfrm>
              <a:off x="1028703" y="3022773"/>
              <a:ext cx="3636585" cy="2085262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10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73690B-142A-9642-8A50-8F810CB9F4FB}"/>
                </a:ext>
              </a:extLst>
            </p:cNvPr>
            <p:cNvGrpSpPr/>
            <p:nvPr/>
          </p:nvGrpSpPr>
          <p:grpSpPr>
            <a:xfrm>
              <a:off x="1440604" y="3120656"/>
              <a:ext cx="2844544" cy="1963882"/>
              <a:chOff x="4532268" y="1691342"/>
              <a:chExt cx="2509024" cy="163557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8F76D2-D926-8248-822F-D7F391D251E8}"/>
                  </a:ext>
                </a:extLst>
              </p:cNvPr>
              <p:cNvSpPr txBox="1"/>
              <p:nvPr/>
            </p:nvSpPr>
            <p:spPr>
              <a:xfrm>
                <a:off x="4532268" y="1691342"/>
                <a:ext cx="2509024" cy="358854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endParaRPr lang="en-US" sz="1500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6DAAC64-6047-1C4A-B3AE-D2FF4EF20951}"/>
                  </a:ext>
                </a:extLst>
              </p:cNvPr>
              <p:cNvGrpSpPr/>
              <p:nvPr/>
            </p:nvGrpSpPr>
            <p:grpSpPr>
              <a:xfrm>
                <a:off x="4631487" y="1755490"/>
                <a:ext cx="2331067" cy="1571428"/>
                <a:chOff x="4423397" y="2918672"/>
                <a:chExt cx="2331067" cy="1571428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3411402-0D49-544E-B7CB-61A202FB3C3E}"/>
                    </a:ext>
                  </a:extLst>
                </p:cNvPr>
                <p:cNvSpPr/>
                <p:nvPr/>
              </p:nvSpPr>
              <p:spPr>
                <a:xfrm>
                  <a:off x="4423397" y="3101552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A960B70F-0849-5648-B97D-A11B9D8C4EBB}"/>
                    </a:ext>
                  </a:extLst>
                </p:cNvPr>
                <p:cNvSpPr/>
                <p:nvPr/>
              </p:nvSpPr>
              <p:spPr>
                <a:xfrm>
                  <a:off x="4895947" y="296183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B3F819F-18EB-034E-A364-980CB9E1DF78}"/>
                    </a:ext>
                  </a:extLst>
                </p:cNvPr>
                <p:cNvSpPr/>
                <p:nvPr/>
              </p:nvSpPr>
              <p:spPr>
                <a:xfrm>
                  <a:off x="6571584" y="3186330"/>
                  <a:ext cx="182880" cy="18288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B844FE5-61F6-4943-ABE9-C493D92E07FB}"/>
                    </a:ext>
                  </a:extLst>
                </p:cNvPr>
                <p:cNvSpPr/>
                <p:nvPr/>
              </p:nvSpPr>
              <p:spPr>
                <a:xfrm>
                  <a:off x="5389111" y="2918672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E82F2C0-E3A8-9B47-9C18-B9DE991C704C}"/>
                    </a:ext>
                  </a:extLst>
                </p:cNvPr>
                <p:cNvSpPr/>
                <p:nvPr/>
              </p:nvSpPr>
              <p:spPr>
                <a:xfrm>
                  <a:off x="5922455" y="2961794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B718FC1-0896-7142-8804-444201A6FFFC}"/>
                    </a:ext>
                  </a:extLst>
                </p:cNvPr>
                <p:cNvSpPr/>
                <p:nvPr/>
              </p:nvSpPr>
              <p:spPr>
                <a:xfrm>
                  <a:off x="4898680" y="3448051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4B52B12-9EC8-6546-8FA2-DE0AD4E9D240}"/>
                    </a:ext>
                  </a:extLst>
                </p:cNvPr>
                <p:cNvSpPr/>
                <p:nvPr/>
              </p:nvSpPr>
              <p:spPr>
                <a:xfrm>
                  <a:off x="5381803" y="367350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891D8BA-D445-704D-ADCB-452234A4B08B}"/>
                    </a:ext>
                  </a:extLst>
                </p:cNvPr>
                <p:cNvSpPr/>
                <p:nvPr/>
              </p:nvSpPr>
              <p:spPr>
                <a:xfrm>
                  <a:off x="5907655" y="3247721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C972CCD4-9973-C140-9B4B-A125E57679F0}"/>
                    </a:ext>
                  </a:extLst>
                </p:cNvPr>
                <p:cNvSpPr/>
                <p:nvPr/>
              </p:nvSpPr>
              <p:spPr>
                <a:xfrm>
                  <a:off x="4427978" y="3532452"/>
                  <a:ext cx="182880" cy="182880"/>
                </a:xfrm>
                <a:prstGeom prst="ellipse">
                  <a:avLst/>
                </a:prstGeom>
                <a:pattFill prst="dkHorz">
                  <a:fgClr>
                    <a:srgbClr val="C00000"/>
                  </a:fgClr>
                  <a:bgClr>
                    <a:schemeClr val="bg1"/>
                  </a:bgClr>
                </a:pattFill>
                <a:ln w="31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5B8A8C2-3073-5B47-9503-0FC913885FB7}"/>
                    </a:ext>
                  </a:extLst>
                </p:cNvPr>
                <p:cNvSpPr/>
                <p:nvPr/>
              </p:nvSpPr>
              <p:spPr>
                <a:xfrm>
                  <a:off x="4427978" y="3920239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BF9DAD4-29C9-BD47-8947-5FFC6987C8DA}"/>
                    </a:ext>
                  </a:extLst>
                </p:cNvPr>
                <p:cNvSpPr/>
                <p:nvPr/>
              </p:nvSpPr>
              <p:spPr>
                <a:xfrm>
                  <a:off x="6571584" y="3630931"/>
                  <a:ext cx="182880" cy="182880"/>
                </a:xfrm>
                <a:prstGeom prst="ellipse">
                  <a:avLst/>
                </a:prstGeom>
                <a:pattFill prst="dkVert">
                  <a:fgClr>
                    <a:schemeClr val="accent6">
                      <a:lumMod val="75000"/>
                    </a:schemeClr>
                  </a:fgClr>
                  <a:bgClr>
                    <a:schemeClr val="bg1"/>
                  </a:bgClr>
                </a:pattFill>
                <a:ln w="31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CD7CB61-6DF6-B540-8827-42117FE1E855}"/>
                    </a:ext>
                  </a:extLst>
                </p:cNvPr>
                <p:cNvSpPr/>
                <p:nvPr/>
              </p:nvSpPr>
              <p:spPr>
                <a:xfrm>
                  <a:off x="4895947" y="412434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25CBC3F-69F4-2D45-9F0E-0A6644409FBA}"/>
                    </a:ext>
                  </a:extLst>
                </p:cNvPr>
                <p:cNvSpPr/>
                <p:nvPr/>
              </p:nvSpPr>
              <p:spPr>
                <a:xfrm>
                  <a:off x="5922455" y="3666521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9BB64BD-372A-1B45-A23E-0B0457478D2F}"/>
                    </a:ext>
                  </a:extLst>
                </p:cNvPr>
                <p:cNvSpPr/>
                <p:nvPr/>
              </p:nvSpPr>
              <p:spPr>
                <a:xfrm>
                  <a:off x="5395810" y="325600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6BE7FE1-8027-414A-AA42-69A143EEC426}"/>
                    </a:ext>
                  </a:extLst>
                </p:cNvPr>
                <p:cNvSpPr/>
                <p:nvPr/>
              </p:nvSpPr>
              <p:spPr>
                <a:xfrm>
                  <a:off x="5385070" y="430722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F0D53B-9339-DE46-A03C-2C3FE19C1D69}"/>
                    </a:ext>
                  </a:extLst>
                </p:cNvPr>
                <p:cNvSpPr/>
                <p:nvPr/>
              </p:nvSpPr>
              <p:spPr>
                <a:xfrm>
                  <a:off x="4895947" y="3754008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71459FE-45D1-8842-B7E9-688B36231F2D}"/>
                    </a:ext>
                  </a:extLst>
                </p:cNvPr>
                <p:cNvSpPr/>
                <p:nvPr/>
              </p:nvSpPr>
              <p:spPr>
                <a:xfrm>
                  <a:off x="5381803" y="3947854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923D07E-1A8B-FB43-9642-B687F9DFA7AE}"/>
                    </a:ext>
                  </a:extLst>
                </p:cNvPr>
                <p:cNvSpPr/>
                <p:nvPr/>
              </p:nvSpPr>
              <p:spPr>
                <a:xfrm>
                  <a:off x="5913120" y="403290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CB40C9E1-2135-D641-9291-C560A86582A8}"/>
                    </a:ext>
                  </a:extLst>
                </p:cNvPr>
                <p:cNvCxnSpPr>
                  <a:cxnSpLocks/>
                  <a:stCxn id="10" idx="7"/>
                  <a:endCxn id="11" idx="2"/>
                </p:cNvCxnSpPr>
                <p:nvPr/>
              </p:nvCxnSpPr>
              <p:spPr>
                <a:xfrm flipV="1">
                  <a:off x="4579495" y="3053270"/>
                  <a:ext cx="316452" cy="75064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AE4786-9843-D24C-B4E1-FB4C55B4BD09}"/>
                    </a:ext>
                  </a:extLst>
                </p:cNvPr>
                <p:cNvCxnSpPr>
                  <a:cxnSpLocks/>
                  <a:stCxn id="11" idx="6"/>
                  <a:endCxn id="13" idx="2"/>
                </p:cNvCxnSpPr>
                <p:nvPr/>
              </p:nvCxnSpPr>
              <p:spPr>
                <a:xfrm flipV="1">
                  <a:off x="5078827" y="3010112"/>
                  <a:ext cx="310284" cy="43158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AAA39C6D-A485-0C4C-AB90-8198E3F79D54}"/>
                    </a:ext>
                  </a:extLst>
                </p:cNvPr>
                <p:cNvCxnSpPr>
                  <a:cxnSpLocks/>
                  <a:stCxn id="13" idx="6"/>
                  <a:endCxn id="14" idx="2"/>
                </p:cNvCxnSpPr>
                <p:nvPr/>
              </p:nvCxnSpPr>
              <p:spPr>
                <a:xfrm>
                  <a:off x="5571991" y="3010112"/>
                  <a:ext cx="350464" cy="43122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F8223CB1-4637-3D41-B9CE-2ADDACDEAA68}"/>
                    </a:ext>
                  </a:extLst>
                </p:cNvPr>
                <p:cNvCxnSpPr>
                  <a:cxnSpLocks/>
                  <a:stCxn id="14" idx="6"/>
                  <a:endCxn id="12" idx="2"/>
                </p:cNvCxnSpPr>
                <p:nvPr/>
              </p:nvCxnSpPr>
              <p:spPr>
                <a:xfrm>
                  <a:off x="6105335" y="3053234"/>
                  <a:ext cx="466249" cy="224536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3F48BC55-B753-4445-BDBE-729D95B666EC}"/>
                    </a:ext>
                  </a:extLst>
                </p:cNvPr>
                <p:cNvCxnSpPr>
                  <a:cxnSpLocks/>
                  <a:stCxn id="10" idx="6"/>
                  <a:endCxn id="23" idx="2"/>
                </p:cNvCxnSpPr>
                <p:nvPr/>
              </p:nvCxnSpPr>
              <p:spPr>
                <a:xfrm>
                  <a:off x="4606277" y="3192992"/>
                  <a:ext cx="789533" cy="154448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5E8C71B4-2A71-8941-967A-3A112129B8DB}"/>
                    </a:ext>
                  </a:extLst>
                </p:cNvPr>
                <p:cNvCxnSpPr>
                  <a:cxnSpLocks/>
                  <a:stCxn id="23" idx="6"/>
                  <a:endCxn id="17" idx="2"/>
                </p:cNvCxnSpPr>
                <p:nvPr/>
              </p:nvCxnSpPr>
              <p:spPr>
                <a:xfrm flipV="1">
                  <a:off x="5578690" y="3339161"/>
                  <a:ext cx="328965" cy="8279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B425BDC7-D973-E945-84E8-8F17BD09EB45}"/>
                    </a:ext>
                  </a:extLst>
                </p:cNvPr>
                <p:cNvCxnSpPr>
                  <a:cxnSpLocks/>
                  <a:stCxn id="17" idx="6"/>
                  <a:endCxn id="12" idx="3"/>
                </p:cNvCxnSpPr>
                <p:nvPr/>
              </p:nvCxnSpPr>
              <p:spPr>
                <a:xfrm>
                  <a:off x="6090535" y="3339161"/>
                  <a:ext cx="507831" cy="3267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797AD7D5-593B-FE47-9D65-DA946A565FB0}"/>
                    </a:ext>
                  </a:extLst>
                </p:cNvPr>
                <p:cNvCxnSpPr>
                  <a:cxnSpLocks/>
                  <a:stCxn id="18" idx="6"/>
                  <a:endCxn id="15" idx="2"/>
                </p:cNvCxnSpPr>
                <p:nvPr/>
              </p:nvCxnSpPr>
              <p:spPr>
                <a:xfrm flipV="1">
                  <a:off x="4610858" y="3539491"/>
                  <a:ext cx="287822" cy="84401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0B1CBE77-F919-CB46-98F8-AEF0F9A93431}"/>
                    </a:ext>
                  </a:extLst>
                </p:cNvPr>
                <p:cNvCxnSpPr>
                  <a:cxnSpLocks/>
                  <a:stCxn id="18" idx="6"/>
                  <a:endCxn id="25" idx="1"/>
                </p:cNvCxnSpPr>
                <p:nvPr/>
              </p:nvCxnSpPr>
              <p:spPr>
                <a:xfrm>
                  <a:off x="4610858" y="3623892"/>
                  <a:ext cx="311871" cy="156898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E6242690-8DCF-884F-AA70-E3A6232849CD}"/>
                    </a:ext>
                  </a:extLst>
                </p:cNvPr>
                <p:cNvCxnSpPr>
                  <a:cxnSpLocks/>
                  <a:stCxn id="23" idx="2"/>
                  <a:endCxn id="15" idx="6"/>
                </p:cNvCxnSpPr>
                <p:nvPr/>
              </p:nvCxnSpPr>
              <p:spPr>
                <a:xfrm flipH="1">
                  <a:off x="5081560" y="3347440"/>
                  <a:ext cx="314250" cy="192051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A149F39F-3E0D-E940-A488-5F7488DFFA32}"/>
                    </a:ext>
                  </a:extLst>
                </p:cNvPr>
                <p:cNvCxnSpPr>
                  <a:cxnSpLocks/>
                  <a:stCxn id="23" idx="5"/>
                  <a:endCxn id="22" idx="1"/>
                </p:cNvCxnSpPr>
                <p:nvPr/>
              </p:nvCxnSpPr>
              <p:spPr>
                <a:xfrm>
                  <a:off x="5551908" y="3412098"/>
                  <a:ext cx="397329" cy="28120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61E7DA65-24C0-684F-AD06-D95A6594F2E8}"/>
                    </a:ext>
                  </a:extLst>
                </p:cNvPr>
                <p:cNvCxnSpPr>
                  <a:cxnSpLocks/>
                  <a:stCxn id="19" idx="5"/>
                  <a:endCxn id="21" idx="2"/>
                </p:cNvCxnSpPr>
                <p:nvPr/>
              </p:nvCxnSpPr>
              <p:spPr>
                <a:xfrm>
                  <a:off x="4584076" y="4076337"/>
                  <a:ext cx="311871" cy="139443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B3D58940-39EA-B54C-B7DE-6011571AC463}"/>
                    </a:ext>
                  </a:extLst>
                </p:cNvPr>
                <p:cNvCxnSpPr>
                  <a:cxnSpLocks/>
                  <a:stCxn id="21" idx="5"/>
                  <a:endCxn id="24" idx="2"/>
                </p:cNvCxnSpPr>
                <p:nvPr/>
              </p:nvCxnSpPr>
              <p:spPr>
                <a:xfrm>
                  <a:off x="5052045" y="4280438"/>
                  <a:ext cx="333025" cy="118222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3F71762-05AC-614A-8E24-8A3A6D2087F3}"/>
                    </a:ext>
                  </a:extLst>
                </p:cNvPr>
                <p:cNvCxnSpPr>
                  <a:cxnSpLocks/>
                  <a:stCxn id="27" idx="6"/>
                  <a:endCxn id="20" idx="3"/>
                </p:cNvCxnSpPr>
                <p:nvPr/>
              </p:nvCxnSpPr>
              <p:spPr>
                <a:xfrm flipV="1">
                  <a:off x="6096000" y="3787029"/>
                  <a:ext cx="502366" cy="337311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B99A0D39-9ABE-1141-989B-7C7E7F12DC50}"/>
                    </a:ext>
                  </a:extLst>
                </p:cNvPr>
                <p:cNvCxnSpPr>
                  <a:cxnSpLocks/>
                  <a:stCxn id="25" idx="6"/>
                  <a:endCxn id="26" idx="2"/>
                </p:cNvCxnSpPr>
                <p:nvPr/>
              </p:nvCxnSpPr>
              <p:spPr>
                <a:xfrm>
                  <a:off x="5078827" y="3845448"/>
                  <a:ext cx="302976" cy="193846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1060E3C8-068C-0F48-A717-FDEB227861D8}"/>
                    </a:ext>
                  </a:extLst>
                </p:cNvPr>
                <p:cNvCxnSpPr>
                  <a:cxnSpLocks/>
                  <a:stCxn id="26" idx="6"/>
                  <a:endCxn id="22" idx="3"/>
                </p:cNvCxnSpPr>
                <p:nvPr/>
              </p:nvCxnSpPr>
              <p:spPr>
                <a:xfrm flipV="1">
                  <a:off x="5564683" y="3822619"/>
                  <a:ext cx="384554" cy="216675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3EC874E2-7CCE-3F4F-BCEE-A009AE04CACC}"/>
                    </a:ext>
                  </a:extLst>
                </p:cNvPr>
                <p:cNvCxnSpPr>
                  <a:cxnSpLocks/>
                  <a:stCxn id="16" idx="6"/>
                  <a:endCxn id="22" idx="2"/>
                </p:cNvCxnSpPr>
                <p:nvPr/>
              </p:nvCxnSpPr>
              <p:spPr>
                <a:xfrm flipV="1">
                  <a:off x="5564683" y="3757961"/>
                  <a:ext cx="357772" cy="6979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BEC05E8B-8776-3142-A4E3-646BD8FF76AD}"/>
                    </a:ext>
                  </a:extLst>
                </p:cNvPr>
                <p:cNvCxnSpPr>
                  <a:cxnSpLocks/>
                  <a:stCxn id="22" idx="6"/>
                  <a:endCxn id="20" idx="2"/>
                </p:cNvCxnSpPr>
                <p:nvPr/>
              </p:nvCxnSpPr>
              <p:spPr>
                <a:xfrm flipV="1">
                  <a:off x="6105335" y="3722371"/>
                  <a:ext cx="466249" cy="35590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DDEFAB8F-CF3A-0948-8AF2-D57ADEA80175}"/>
                    </a:ext>
                  </a:extLst>
                </p:cNvPr>
                <p:cNvCxnSpPr>
                  <a:cxnSpLocks/>
                  <a:stCxn id="27" idx="3"/>
                  <a:endCxn id="24" idx="6"/>
                </p:cNvCxnSpPr>
                <p:nvPr/>
              </p:nvCxnSpPr>
              <p:spPr>
                <a:xfrm flipH="1">
                  <a:off x="5567950" y="4188998"/>
                  <a:ext cx="371952" cy="209662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926AF43-FB8C-DE41-87AF-329955681BF6}"/>
                    </a:ext>
                  </a:extLst>
                </p:cNvPr>
                <p:cNvCxnSpPr>
                  <a:cxnSpLocks/>
                  <a:stCxn id="16" idx="2"/>
                  <a:endCxn id="25" idx="6"/>
                </p:cNvCxnSpPr>
                <p:nvPr/>
              </p:nvCxnSpPr>
              <p:spPr>
                <a:xfrm flipH="1">
                  <a:off x="5078827" y="3764940"/>
                  <a:ext cx="302976" cy="80508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09E37B15-FB17-5441-9CF9-8F89BFDB9961}"/>
                    </a:ext>
                  </a:extLst>
                </p:cNvPr>
                <p:cNvCxnSpPr>
                  <a:cxnSpLocks/>
                  <a:stCxn id="26" idx="6"/>
                  <a:endCxn id="27" idx="2"/>
                </p:cNvCxnSpPr>
                <p:nvPr/>
              </p:nvCxnSpPr>
              <p:spPr>
                <a:xfrm>
                  <a:off x="5564683" y="4039294"/>
                  <a:ext cx="348437" cy="85046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FA04EC-E2E9-CA43-9AF8-22AF6C6E55E4}"/>
                </a:ext>
              </a:extLst>
            </p:cNvPr>
            <p:cNvSpPr txBox="1"/>
            <p:nvPr/>
          </p:nvSpPr>
          <p:spPr>
            <a:xfrm>
              <a:off x="1746314" y="2314886"/>
              <a:ext cx="21185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 dirty="0">
                  <a:latin typeface="Nyala" panose="02000504070300020003" pitchFamily="2" charset="0"/>
                </a:rPr>
                <a:t>Encoding</a:t>
              </a:r>
              <a:r>
                <a:rPr lang="zh-CN" altLang="en-US" sz="1500" dirty="0"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latin typeface="Nyala" panose="02000504070300020003" pitchFamily="2" charset="0"/>
                </a:rPr>
                <a:t>Unlabeled</a:t>
              </a:r>
            </a:p>
            <a:p>
              <a:pPr algn="ctr"/>
              <a:r>
                <a:rPr lang="en-US" altLang="zh-CN" sz="1500" dirty="0">
                  <a:latin typeface="Nyala" panose="02000504070300020003" pitchFamily="2" charset="0"/>
                </a:rPr>
                <a:t>Schema</a:t>
              </a:r>
              <a:r>
                <a:rPr lang="zh-CN" altLang="en-US" sz="1500" dirty="0"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latin typeface="Nyala" panose="02000504070300020003" pitchFamily="2" charset="0"/>
                </a:rPr>
                <a:t>Graphs</a:t>
              </a:r>
              <a:endParaRPr lang="en-US" sz="1500" dirty="0">
                <a:latin typeface="Nyala" panose="02000504070300020003" pitchFamily="2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1A371D0-93A6-7345-BA24-327D0575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9692" y="3134942"/>
              <a:ext cx="256938" cy="30613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7F508BC-4B61-9241-9EDC-E98E7BB5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6977" y="3148786"/>
              <a:ext cx="305090" cy="30411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7B2C9FF-8FAA-4845-A28C-D623B7C99787}"/>
              </a:ext>
            </a:extLst>
          </p:cNvPr>
          <p:cNvGrpSpPr/>
          <p:nvPr/>
        </p:nvGrpSpPr>
        <p:grpSpPr>
          <a:xfrm>
            <a:off x="4081264" y="4371719"/>
            <a:ext cx="2542484" cy="194745"/>
            <a:chOff x="7308155" y="8237363"/>
            <a:chExt cx="2990123" cy="21625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0CBAC76-2549-1342-B283-62074AB738D1}"/>
                </a:ext>
              </a:extLst>
            </p:cNvPr>
            <p:cNvGrpSpPr/>
            <p:nvPr/>
          </p:nvGrpSpPr>
          <p:grpSpPr>
            <a:xfrm>
              <a:off x="7308155" y="8237363"/>
              <a:ext cx="704586" cy="216252"/>
              <a:chOff x="7365658" y="8241948"/>
              <a:chExt cx="704586" cy="216252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366C493-A0C9-A446-85FF-BE1A82ED6FCB}"/>
                  </a:ext>
                </a:extLst>
              </p:cNvPr>
              <p:cNvSpPr/>
              <p:nvPr/>
            </p:nvSpPr>
            <p:spPr>
              <a:xfrm>
                <a:off x="7365658" y="8241948"/>
                <a:ext cx="704586" cy="216252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4002126-FA06-F143-B99E-33B485C03F20}"/>
                  </a:ext>
                </a:extLst>
              </p:cNvPr>
              <p:cNvGrpSpPr/>
              <p:nvPr/>
            </p:nvGrpSpPr>
            <p:grpSpPr>
              <a:xfrm>
                <a:off x="7397273" y="8272025"/>
                <a:ext cx="603376" cy="155448"/>
                <a:chOff x="8309380" y="8717938"/>
                <a:chExt cx="603376" cy="155448"/>
              </a:xfrm>
            </p:grpSpPr>
            <p:sp>
              <p:nvSpPr>
                <p:cNvPr id="94" name="Rounded Rectangle 93">
                  <a:extLst>
                    <a:ext uri="{FF2B5EF4-FFF2-40B4-BE49-F238E27FC236}">
                      <a16:creationId xmlns:a16="http://schemas.microsoft.com/office/drawing/2014/main" id="{1BBB285B-30F8-0A4D-B342-FCE9C61A05BD}"/>
                    </a:ext>
                  </a:extLst>
                </p:cNvPr>
                <p:cNvSpPr/>
                <p:nvPr/>
              </p:nvSpPr>
              <p:spPr>
                <a:xfrm>
                  <a:off x="8309380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pattFill prst="dkHorz">
                  <a:fgClr>
                    <a:srgbClr val="C00000"/>
                  </a:fgClr>
                  <a:bgClr>
                    <a:schemeClr val="bg1"/>
                  </a:bgClr>
                </a:pattFill>
                <a:ln w="31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239EAD03-FA67-5D4F-B49D-A7FF5168EA35}"/>
                    </a:ext>
                  </a:extLst>
                </p:cNvPr>
                <p:cNvSpPr/>
                <p:nvPr/>
              </p:nvSpPr>
              <p:spPr>
                <a:xfrm>
                  <a:off x="8533344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5E1FE7E1-9D3C-8348-A622-84CA8CDACD1F}"/>
                    </a:ext>
                  </a:extLst>
                </p:cNvPr>
                <p:cNvSpPr/>
                <p:nvPr/>
              </p:nvSpPr>
              <p:spPr>
                <a:xfrm>
                  <a:off x="8757308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2EB37E1-C845-334E-B4B2-F6E8C458E0ED}"/>
                </a:ext>
              </a:extLst>
            </p:cNvPr>
            <p:cNvGrpSpPr/>
            <p:nvPr/>
          </p:nvGrpSpPr>
          <p:grpSpPr>
            <a:xfrm>
              <a:off x="8067534" y="8237363"/>
              <a:ext cx="704586" cy="216252"/>
              <a:chOff x="7365658" y="8241948"/>
              <a:chExt cx="704586" cy="216252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4530B7B-A21D-2640-AF09-C75421FCB5E6}"/>
                  </a:ext>
                </a:extLst>
              </p:cNvPr>
              <p:cNvSpPr/>
              <p:nvPr/>
            </p:nvSpPr>
            <p:spPr>
              <a:xfrm>
                <a:off x="7365658" y="8241948"/>
                <a:ext cx="704586" cy="216252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D3ECBBB-3A67-9740-968D-538A15B84FF2}"/>
                  </a:ext>
                </a:extLst>
              </p:cNvPr>
              <p:cNvGrpSpPr/>
              <p:nvPr/>
            </p:nvGrpSpPr>
            <p:grpSpPr>
              <a:xfrm>
                <a:off x="7397273" y="8272025"/>
                <a:ext cx="603376" cy="155448"/>
                <a:chOff x="8309380" y="8717938"/>
                <a:chExt cx="603376" cy="155448"/>
              </a:xfrm>
            </p:grpSpPr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FEBEB287-E96F-1A40-BEB7-346CE3A764C4}"/>
                    </a:ext>
                  </a:extLst>
                </p:cNvPr>
                <p:cNvSpPr/>
                <p:nvPr/>
              </p:nvSpPr>
              <p:spPr>
                <a:xfrm>
                  <a:off x="8309380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90" name="Rounded Rectangle 89">
                  <a:extLst>
                    <a:ext uri="{FF2B5EF4-FFF2-40B4-BE49-F238E27FC236}">
                      <a16:creationId xmlns:a16="http://schemas.microsoft.com/office/drawing/2014/main" id="{BA6C90B9-1343-0349-A4B9-AA667959C8DA}"/>
                    </a:ext>
                  </a:extLst>
                </p:cNvPr>
                <p:cNvSpPr/>
                <p:nvPr/>
              </p:nvSpPr>
              <p:spPr>
                <a:xfrm>
                  <a:off x="8533344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6C6FF655-0918-084F-90AF-77CE51ED35D7}"/>
                    </a:ext>
                  </a:extLst>
                </p:cNvPr>
                <p:cNvSpPr/>
                <p:nvPr/>
              </p:nvSpPr>
              <p:spPr>
                <a:xfrm>
                  <a:off x="8757308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BB63C06-325F-7A40-9BD9-97384B1B9624}"/>
                </a:ext>
              </a:extLst>
            </p:cNvPr>
            <p:cNvGrpSpPr/>
            <p:nvPr/>
          </p:nvGrpSpPr>
          <p:grpSpPr>
            <a:xfrm>
              <a:off x="8830216" y="8237363"/>
              <a:ext cx="704586" cy="216252"/>
              <a:chOff x="7365658" y="8241948"/>
              <a:chExt cx="704586" cy="216252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83C0B9D-214C-9340-895B-FD6ED8FC8593}"/>
                  </a:ext>
                </a:extLst>
              </p:cNvPr>
              <p:cNvSpPr/>
              <p:nvPr/>
            </p:nvSpPr>
            <p:spPr>
              <a:xfrm>
                <a:off x="7365658" y="8241948"/>
                <a:ext cx="704586" cy="216252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C283FF1-36ED-064A-A1D0-F14016344183}"/>
                  </a:ext>
                </a:extLst>
              </p:cNvPr>
              <p:cNvGrpSpPr/>
              <p:nvPr/>
            </p:nvGrpSpPr>
            <p:grpSpPr>
              <a:xfrm>
                <a:off x="7397273" y="8272025"/>
                <a:ext cx="603376" cy="155448"/>
                <a:chOff x="8309380" y="8717938"/>
                <a:chExt cx="603376" cy="155448"/>
              </a:xfrm>
            </p:grpSpPr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BD94CB2A-492B-3043-8CA5-EE7CB390A0E4}"/>
                    </a:ext>
                  </a:extLst>
                </p:cNvPr>
                <p:cNvSpPr/>
                <p:nvPr/>
              </p:nvSpPr>
              <p:spPr>
                <a:xfrm>
                  <a:off x="8309380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8080D211-3CFD-E54B-BFE0-A4AF5A9940E7}"/>
                    </a:ext>
                  </a:extLst>
                </p:cNvPr>
                <p:cNvSpPr/>
                <p:nvPr/>
              </p:nvSpPr>
              <p:spPr>
                <a:xfrm>
                  <a:off x="8533344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86" name="Rounded Rectangle 85">
                  <a:extLst>
                    <a:ext uri="{FF2B5EF4-FFF2-40B4-BE49-F238E27FC236}">
                      <a16:creationId xmlns:a16="http://schemas.microsoft.com/office/drawing/2014/main" id="{65081753-0D1E-0A49-B6D0-8A7D103371C2}"/>
                    </a:ext>
                  </a:extLst>
                </p:cNvPr>
                <p:cNvSpPr/>
                <p:nvPr/>
              </p:nvSpPr>
              <p:spPr>
                <a:xfrm>
                  <a:off x="8757308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BB376AD-BA4C-BC4C-8B2F-553EDC561681}"/>
                </a:ext>
              </a:extLst>
            </p:cNvPr>
            <p:cNvGrpSpPr/>
            <p:nvPr/>
          </p:nvGrpSpPr>
          <p:grpSpPr>
            <a:xfrm>
              <a:off x="9593692" y="8237363"/>
              <a:ext cx="704586" cy="216252"/>
              <a:chOff x="7365658" y="8241948"/>
              <a:chExt cx="704586" cy="21625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8D08C76-8DA1-7147-81A2-8C1DBDB801C1}"/>
                  </a:ext>
                </a:extLst>
              </p:cNvPr>
              <p:cNvSpPr/>
              <p:nvPr/>
            </p:nvSpPr>
            <p:spPr>
              <a:xfrm>
                <a:off x="7365658" y="8241948"/>
                <a:ext cx="704586" cy="216252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CCB99D7-2639-554A-B7F3-9F2C221C6BB8}"/>
                  </a:ext>
                </a:extLst>
              </p:cNvPr>
              <p:cNvGrpSpPr/>
              <p:nvPr/>
            </p:nvGrpSpPr>
            <p:grpSpPr>
              <a:xfrm>
                <a:off x="7397273" y="8272025"/>
                <a:ext cx="603376" cy="155448"/>
                <a:chOff x="8309380" y="8717938"/>
                <a:chExt cx="603376" cy="155448"/>
              </a:xfrm>
            </p:grpSpPr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C19B761-4128-F34A-AB88-88C8C623DA31}"/>
                    </a:ext>
                  </a:extLst>
                </p:cNvPr>
                <p:cNvSpPr/>
                <p:nvPr/>
              </p:nvSpPr>
              <p:spPr>
                <a:xfrm>
                  <a:off x="8309380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32E6F2C9-4F7B-9746-8B19-574DB46F16A6}"/>
                    </a:ext>
                  </a:extLst>
                </p:cNvPr>
                <p:cNvSpPr/>
                <p:nvPr/>
              </p:nvSpPr>
              <p:spPr>
                <a:xfrm>
                  <a:off x="8533344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B7AAB09C-DB15-0F43-B49F-44764245031F}"/>
                    </a:ext>
                  </a:extLst>
                </p:cNvPr>
                <p:cNvSpPr/>
                <p:nvPr/>
              </p:nvSpPr>
              <p:spPr>
                <a:xfrm>
                  <a:off x="8757308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pattFill prst="dkVert">
                  <a:fgClr>
                    <a:schemeClr val="accent6">
                      <a:lumMod val="75000"/>
                    </a:schemeClr>
                  </a:fgClr>
                  <a:bgClr>
                    <a:schemeClr val="bg1"/>
                  </a:bgClr>
                </a:pattFill>
                <a:ln w="31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</p:grp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62A21D4-CF25-474A-B2B9-F0E2ADA42CF3}"/>
              </a:ext>
            </a:extLst>
          </p:cNvPr>
          <p:cNvGrpSpPr/>
          <p:nvPr/>
        </p:nvGrpSpPr>
        <p:grpSpPr>
          <a:xfrm>
            <a:off x="4195241" y="3906933"/>
            <a:ext cx="2235338" cy="464785"/>
            <a:chOff x="5593655" y="4066244"/>
            <a:chExt cx="2980450" cy="619713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3CC7BF4-8B33-D545-ACC6-EDA2E1A9CA6B}"/>
                </a:ext>
              </a:extLst>
            </p:cNvPr>
            <p:cNvCxnSpPr>
              <a:stCxn id="92" idx="0"/>
            </p:cNvCxnSpPr>
            <p:nvPr/>
          </p:nvCxnSpPr>
          <p:spPr>
            <a:xfrm flipH="1" flipV="1">
              <a:off x="5833628" y="4331093"/>
              <a:ext cx="0" cy="3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FF512FD-9DDF-5D4C-92AA-EDFFE1CDD2B0}"/>
                </a:ext>
              </a:extLst>
            </p:cNvPr>
            <p:cNvCxnSpPr/>
            <p:nvPr/>
          </p:nvCxnSpPr>
          <p:spPr>
            <a:xfrm flipH="1" flipV="1">
              <a:off x="6703857" y="4331093"/>
              <a:ext cx="0" cy="3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AEDC319-0AA5-2E4E-B93E-B3F7CE69D74B}"/>
                </a:ext>
              </a:extLst>
            </p:cNvPr>
            <p:cNvCxnSpPr/>
            <p:nvPr/>
          </p:nvCxnSpPr>
          <p:spPr>
            <a:xfrm flipH="1" flipV="1">
              <a:off x="7559820" y="4331093"/>
              <a:ext cx="0" cy="3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ED368DA-AF82-A44E-BA87-976AF9F9796D}"/>
                </a:ext>
              </a:extLst>
            </p:cNvPr>
            <p:cNvCxnSpPr/>
            <p:nvPr/>
          </p:nvCxnSpPr>
          <p:spPr>
            <a:xfrm flipH="1" flipV="1">
              <a:off x="8420761" y="4331093"/>
              <a:ext cx="0" cy="3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BB80318-E2A9-604C-9131-A0CD31F2BFFD}"/>
                </a:ext>
              </a:extLst>
            </p:cNvPr>
            <p:cNvSpPr/>
            <p:nvPr/>
          </p:nvSpPr>
          <p:spPr>
            <a:xfrm>
              <a:off x="5593655" y="4066244"/>
              <a:ext cx="2980450" cy="26484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2EFC05A4-A899-334B-AD35-BC968BE6176A}"/>
              </a:ext>
            </a:extLst>
          </p:cNvPr>
          <p:cNvSpPr txBox="1"/>
          <p:nvPr/>
        </p:nvSpPr>
        <p:spPr>
          <a:xfrm>
            <a:off x="4548874" y="3851413"/>
            <a:ext cx="1465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L</a:t>
            </a:r>
            <a:r>
              <a:rPr lang="en-US" altLang="zh-CN" sz="1350" dirty="0">
                <a:solidFill>
                  <a:srgbClr val="FF0000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STM</a:t>
            </a:r>
            <a:r>
              <a:rPr lang="zh-CN" altLang="en-US" sz="1350" dirty="0">
                <a:latin typeface="Nyala" panose="02000504070300020003" pitchFamily="2" charset="0"/>
                <a:cs typeface="Menlo" panose="020B0609030804020204" pitchFamily="49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Path</a:t>
            </a:r>
            <a:r>
              <a:rPr lang="zh-CN" altLang="en-US" sz="1350" dirty="0">
                <a:latin typeface="Nyala" panose="02000504070300020003" pitchFamily="2" charset="0"/>
                <a:cs typeface="Menlo" panose="020B0609030804020204" pitchFamily="49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Encoder</a:t>
            </a:r>
            <a:endParaRPr lang="en-US" sz="1350" dirty="0">
              <a:latin typeface="Nyala" panose="020005040703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949F4E9-D7C0-454C-BD6A-ED948FF499C1}"/>
              </a:ext>
            </a:extLst>
          </p:cNvPr>
          <p:cNvGrpSpPr/>
          <p:nvPr/>
        </p:nvGrpSpPr>
        <p:grpSpPr>
          <a:xfrm>
            <a:off x="6553033" y="2442388"/>
            <a:ext cx="661220" cy="531430"/>
            <a:chOff x="7973309" y="6496216"/>
            <a:chExt cx="777637" cy="590120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0BCB622-72CC-C643-9108-ABBE75E29557}"/>
                </a:ext>
              </a:extLst>
            </p:cNvPr>
            <p:cNvGrpSpPr/>
            <p:nvPr/>
          </p:nvGrpSpPr>
          <p:grpSpPr>
            <a:xfrm>
              <a:off x="8157882" y="6496216"/>
              <a:ext cx="593064" cy="179427"/>
              <a:chOff x="6456052" y="596252"/>
              <a:chExt cx="817170" cy="248294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05206E2-3BC8-AE47-997C-BBF85945A0C4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817170" cy="248294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500"/>
                </a:lvl1pPr>
              </a:lstStyle>
              <a:p>
                <a:endParaRPr lang="en-US" sz="450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D6F8973-2907-9649-B7C3-4CC65F647A41}"/>
                  </a:ext>
                </a:extLst>
              </p:cNvPr>
              <p:cNvSpPr/>
              <p:nvPr/>
            </p:nvSpPr>
            <p:spPr>
              <a:xfrm>
                <a:off x="6492364" y="626821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0455424-8080-7148-A20E-398CE873C81A}"/>
                  </a:ext>
                </a:extLst>
              </p:cNvPr>
              <p:cNvSpPr/>
              <p:nvPr/>
            </p:nvSpPr>
            <p:spPr>
              <a:xfrm>
                <a:off x="6776679" y="621684"/>
                <a:ext cx="190502" cy="186103"/>
              </a:xfrm>
              <a:prstGeom prst="ellipse">
                <a:avLst/>
              </a:prstGeom>
              <a:pattFill prst="dkHorz">
                <a:fgClr>
                  <a:srgbClr val="C00000"/>
                </a:fgClr>
                <a:bgClr>
                  <a:schemeClr val="bg1"/>
                </a:bgClr>
              </a:patt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513952A-E4C3-9D4A-90A3-D141F33AF7DE}"/>
                  </a:ext>
                </a:extLst>
              </p:cNvPr>
              <p:cNvSpPr/>
              <p:nvPr/>
            </p:nvSpPr>
            <p:spPr>
              <a:xfrm>
                <a:off x="7055857" y="621684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1E9222F-90E3-1D45-811F-DEF02ACDCDF1}"/>
                </a:ext>
              </a:extLst>
            </p:cNvPr>
            <p:cNvGrpSpPr/>
            <p:nvPr/>
          </p:nvGrpSpPr>
          <p:grpSpPr>
            <a:xfrm rot="5400000">
              <a:off x="7861271" y="6784264"/>
              <a:ext cx="414110" cy="190033"/>
              <a:chOff x="6456051" y="581892"/>
              <a:chExt cx="570593" cy="262970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EE675FB-319C-F849-9F38-1ECB6C0FEBC4}"/>
                  </a:ext>
                </a:extLst>
              </p:cNvPr>
              <p:cNvSpPr txBox="1"/>
              <p:nvPr/>
            </p:nvSpPr>
            <p:spPr>
              <a:xfrm>
                <a:off x="6456051" y="581892"/>
                <a:ext cx="570593" cy="26297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500"/>
                </a:lvl1pPr>
              </a:lstStyle>
              <a:p>
                <a:endParaRPr lang="en-US" sz="450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8B2E35E-B20A-0046-B792-1646454DC7AF}"/>
                  </a:ext>
                </a:extLst>
              </p:cNvPr>
              <p:cNvSpPr/>
              <p:nvPr/>
            </p:nvSpPr>
            <p:spPr>
              <a:xfrm>
                <a:off x="6492364" y="626821"/>
                <a:ext cx="190502" cy="186103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AB4BF070-4D11-6144-A555-FA5179E73DC5}"/>
                  </a:ext>
                </a:extLst>
              </p:cNvPr>
              <p:cNvSpPr/>
              <p:nvPr/>
            </p:nvSpPr>
            <p:spPr>
              <a:xfrm>
                <a:off x="6794295" y="626820"/>
                <a:ext cx="190501" cy="186102"/>
              </a:xfrm>
              <a:prstGeom prst="ellipse">
                <a:avLst/>
              </a:prstGeom>
              <a:pattFill prst="dkVert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</p:grp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FB81B-AF6F-0D46-8CF0-47BBF04B8BDA}"/>
                </a:ext>
              </a:extLst>
            </p:cNvPr>
            <p:cNvSpPr/>
            <p:nvPr/>
          </p:nvSpPr>
          <p:spPr>
            <a:xfrm>
              <a:off x="8184797" y="6716214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598E233-32C5-EB4A-BF86-FF7BBD8293BB}"/>
                </a:ext>
              </a:extLst>
            </p:cNvPr>
            <p:cNvSpPr/>
            <p:nvPr/>
          </p:nvSpPr>
          <p:spPr>
            <a:xfrm>
              <a:off x="8389504" y="6709977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417C004-0F4F-D74C-B3EF-82FDF0465BBC}"/>
                </a:ext>
              </a:extLst>
            </p:cNvPr>
            <p:cNvSpPr/>
            <p:nvPr/>
          </p:nvSpPr>
          <p:spPr>
            <a:xfrm>
              <a:off x="8595900" y="6709977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9D30579-4705-754C-9DB8-B830A3F96770}"/>
                </a:ext>
              </a:extLst>
            </p:cNvPr>
            <p:cNvSpPr/>
            <p:nvPr/>
          </p:nvSpPr>
          <p:spPr>
            <a:xfrm>
              <a:off x="8184797" y="6925176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E371B4A-B3BA-E24E-B3CB-AB4E0ED675C9}"/>
                </a:ext>
              </a:extLst>
            </p:cNvPr>
            <p:cNvSpPr/>
            <p:nvPr/>
          </p:nvSpPr>
          <p:spPr>
            <a:xfrm>
              <a:off x="8389504" y="6918939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2368097-170A-6D45-8A27-6E5E5D8ABC9B}"/>
                </a:ext>
              </a:extLst>
            </p:cNvPr>
            <p:cNvSpPr/>
            <p:nvPr/>
          </p:nvSpPr>
          <p:spPr>
            <a:xfrm>
              <a:off x="8595900" y="6918939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EC42EEA-7CC3-924B-A5F3-479077A28849}"/>
              </a:ext>
            </a:extLst>
          </p:cNvPr>
          <p:cNvGrpSpPr/>
          <p:nvPr/>
        </p:nvGrpSpPr>
        <p:grpSpPr>
          <a:xfrm>
            <a:off x="6765147" y="4072328"/>
            <a:ext cx="1178528" cy="323165"/>
            <a:chOff x="6633474" y="9042547"/>
            <a:chExt cx="1386023" cy="358855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99AE590-F198-F649-9456-5DE9269022D2}"/>
                </a:ext>
              </a:extLst>
            </p:cNvPr>
            <p:cNvSpPr txBox="1"/>
            <p:nvPr/>
          </p:nvSpPr>
          <p:spPr>
            <a:xfrm>
              <a:off x="6633474" y="9042547"/>
              <a:ext cx="1386023" cy="358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latin typeface="Courier" pitchFamily="2" charset="0"/>
                </a:rPr>
                <a:t>LSTM</a:t>
              </a:r>
              <a:r>
                <a:rPr lang="en-US" altLang="zh-CN" sz="1500" dirty="0">
                  <a:latin typeface="Courier" pitchFamily="2" charset="0"/>
                </a:rPr>
                <a:t>(</a:t>
              </a:r>
              <a:r>
                <a:rPr lang="zh-CN" altLang="en-US" sz="1500" dirty="0">
                  <a:latin typeface="Courier" pitchFamily="2" charset="0"/>
                </a:rPr>
                <a:t>   </a:t>
              </a:r>
              <a:r>
                <a:rPr lang="en-US" altLang="zh-CN" sz="1500" dirty="0">
                  <a:latin typeface="Courier" pitchFamily="2" charset="0"/>
                </a:rPr>
                <a:t>)</a:t>
              </a:r>
              <a:endParaRPr lang="en-US" sz="1500" dirty="0">
                <a:latin typeface="Courier" pitchFamily="2" charset="0"/>
              </a:endParaRP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6F03D1A3-AA31-9A42-AE65-8D8B11ABD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9053" y="9148076"/>
              <a:ext cx="413619" cy="172720"/>
            </a:xfrm>
            <a:prstGeom prst="rect">
              <a:avLst/>
            </a:prstGeom>
          </p:spPr>
        </p:pic>
      </p:grp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56D4DDCA-8B60-AB45-8A47-C4AD4D3FA3D1}"/>
              </a:ext>
            </a:extLst>
          </p:cNvPr>
          <p:cNvSpPr/>
          <p:nvPr/>
        </p:nvSpPr>
        <p:spPr>
          <a:xfrm>
            <a:off x="6767084" y="3916642"/>
            <a:ext cx="1064647" cy="465231"/>
          </a:xfrm>
          <a:prstGeom prst="roundRect">
            <a:avLst>
              <a:gd name="adj" fmla="val 7685"/>
            </a:avLst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63B9C7CA-83C0-6C46-99D8-303C97194865}"/>
              </a:ext>
            </a:extLst>
          </p:cNvPr>
          <p:cNvCxnSpPr>
            <a:cxnSpLocks/>
            <a:stCxn id="101" idx="3"/>
            <a:endCxn id="127" idx="1"/>
          </p:cNvCxnSpPr>
          <p:nvPr/>
        </p:nvCxnSpPr>
        <p:spPr>
          <a:xfrm>
            <a:off x="6430579" y="4006252"/>
            <a:ext cx="334568" cy="227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8C67CD7-38D2-C546-93FE-DB9A585B13DC}"/>
              </a:ext>
            </a:extLst>
          </p:cNvPr>
          <p:cNvSpPr/>
          <p:nvPr/>
        </p:nvSpPr>
        <p:spPr>
          <a:xfrm>
            <a:off x="5642840" y="4341289"/>
            <a:ext cx="4924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dirty="0">
                <a:latin typeface="Nyala" panose="02000504070300020003" pitchFamily="2" charset="0"/>
              </a:rPr>
              <a:t>…..</a:t>
            </a:r>
            <a:endParaRPr lang="en-US" sz="2700" dirty="0">
              <a:latin typeface="Nyala" panose="02000504070300020003" pitchFamily="2" charset="0"/>
            </a:endParaRP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E6C8B237-0021-D848-97D4-949FAA584B0B}"/>
              </a:ext>
            </a:extLst>
          </p:cNvPr>
          <p:cNvSpPr/>
          <p:nvPr/>
        </p:nvSpPr>
        <p:spPr>
          <a:xfrm>
            <a:off x="4036716" y="3718482"/>
            <a:ext cx="3860932" cy="1068014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6" name="Down Arrow 135">
            <a:extLst>
              <a:ext uri="{FF2B5EF4-FFF2-40B4-BE49-F238E27FC236}">
                <a16:creationId xmlns:a16="http://schemas.microsoft.com/office/drawing/2014/main" id="{AAE8405A-C908-B340-B5F3-63DC1571B4AB}"/>
              </a:ext>
            </a:extLst>
          </p:cNvPr>
          <p:cNvSpPr/>
          <p:nvPr/>
        </p:nvSpPr>
        <p:spPr>
          <a:xfrm rot="10800000">
            <a:off x="4760468" y="3516813"/>
            <a:ext cx="132051" cy="173411"/>
          </a:xfrm>
          <a:prstGeom prst="downArrow">
            <a:avLst>
              <a:gd name="adj1" fmla="val 50000"/>
              <a:gd name="adj2" fmla="val 67421"/>
            </a:avLst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5436933-2EB6-C341-8043-859D66EEE60D}"/>
              </a:ext>
            </a:extLst>
          </p:cNvPr>
          <p:cNvGrpSpPr/>
          <p:nvPr/>
        </p:nvGrpSpPr>
        <p:grpSpPr>
          <a:xfrm>
            <a:off x="1274935" y="4665790"/>
            <a:ext cx="1716710" cy="358874"/>
            <a:chOff x="1699913" y="5078054"/>
            <a:chExt cx="2288947" cy="47849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C3DE318-A2CD-6C4B-BD7C-10B34BBACC07}"/>
                </a:ext>
              </a:extLst>
            </p:cNvPr>
            <p:cNvSpPr txBox="1"/>
            <p:nvPr/>
          </p:nvSpPr>
          <p:spPr>
            <a:xfrm>
              <a:off x="1699913" y="5125666"/>
              <a:ext cx="1936856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Graph</a:t>
              </a:r>
              <a:r>
                <a:rPr lang="zh-CN" altLang="en-US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Conv.</a:t>
              </a:r>
              <a:r>
                <a:rPr lang="zh-CN" altLang="en-US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Nets</a:t>
              </a:r>
              <a:endParaRPr lang="en-US" sz="1500" dirty="0">
                <a:solidFill>
                  <a:srgbClr val="FF0000"/>
                </a:solidFill>
                <a:latin typeface="Nyala" panose="02000504070300020003" pitchFamily="2" charset="0"/>
              </a:endParaRPr>
            </a:p>
          </p:txBody>
        </p:sp>
        <p:pic>
          <p:nvPicPr>
            <p:cNvPr id="140" name="Graphic 139" descr="Repeat">
              <a:extLst>
                <a:ext uri="{FF2B5EF4-FFF2-40B4-BE49-F238E27FC236}">
                  <a16:creationId xmlns:a16="http://schemas.microsoft.com/office/drawing/2014/main" id="{E3F89EC7-9B23-B541-AC39-3AB864D75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69993" y="5078054"/>
              <a:ext cx="418867" cy="443622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C858D3C7-46B6-D946-A1A8-9408DB789B57}"/>
              </a:ext>
            </a:extLst>
          </p:cNvPr>
          <p:cNvGrpSpPr/>
          <p:nvPr/>
        </p:nvGrpSpPr>
        <p:grpSpPr>
          <a:xfrm>
            <a:off x="4290928" y="2442386"/>
            <a:ext cx="872062" cy="531429"/>
            <a:chOff x="5541276" y="2830752"/>
            <a:chExt cx="1162749" cy="70857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302C0FC-4DB6-5649-B776-FA9906654FA0}"/>
                </a:ext>
              </a:extLst>
            </p:cNvPr>
            <p:cNvGrpSpPr/>
            <p:nvPr/>
          </p:nvGrpSpPr>
          <p:grpSpPr>
            <a:xfrm>
              <a:off x="6031653" y="2830752"/>
              <a:ext cx="672372" cy="215443"/>
              <a:chOff x="6456052" y="596252"/>
              <a:chExt cx="817170" cy="248294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2900C97-ED0E-4F45-8F44-A20DA121C4DB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817170" cy="248294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FA68F1A-2C14-644F-A05C-9600BF14F9CF}"/>
                  </a:ext>
                </a:extLst>
              </p:cNvPr>
              <p:cNvSpPr/>
              <p:nvPr/>
            </p:nvSpPr>
            <p:spPr>
              <a:xfrm>
                <a:off x="6492364" y="626821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8B06227-9D7C-154A-897E-97A46E7AE4C7}"/>
                  </a:ext>
                </a:extLst>
              </p:cNvPr>
              <p:cNvSpPr/>
              <p:nvPr/>
            </p:nvSpPr>
            <p:spPr>
              <a:xfrm>
                <a:off x="6776679" y="621684"/>
                <a:ext cx="190502" cy="186103"/>
              </a:xfrm>
              <a:prstGeom prst="ellipse">
                <a:avLst/>
              </a:prstGeom>
              <a:pattFill prst="dkHorz">
                <a:fgClr>
                  <a:srgbClr val="C00000"/>
                </a:fgClr>
                <a:bgClr>
                  <a:schemeClr val="bg1"/>
                </a:bgClr>
              </a:patt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151E81F-DF47-C249-8DD8-F656DE2FC978}"/>
                  </a:ext>
                </a:extLst>
              </p:cNvPr>
              <p:cNvSpPr/>
              <p:nvPr/>
            </p:nvSpPr>
            <p:spPr>
              <a:xfrm>
                <a:off x="7055857" y="621684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B9A664F-BE4E-1A4D-9C91-82EA3BF7DF57}"/>
                </a:ext>
              </a:extLst>
            </p:cNvPr>
            <p:cNvGrpSpPr/>
            <p:nvPr/>
          </p:nvGrpSpPr>
          <p:grpSpPr>
            <a:xfrm rot="5400000">
              <a:off x="5681505" y="3182986"/>
              <a:ext cx="497233" cy="215444"/>
              <a:chOff x="6456050" y="581893"/>
              <a:chExt cx="570593" cy="262968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8C35547-9461-5041-9478-68D61AD3DD93}"/>
                  </a:ext>
                </a:extLst>
              </p:cNvPr>
              <p:cNvSpPr txBox="1"/>
              <p:nvPr/>
            </p:nvSpPr>
            <p:spPr>
              <a:xfrm>
                <a:off x="6456050" y="581893"/>
                <a:ext cx="570593" cy="262968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9B0F16D-23BA-0941-861B-A9C9D96AFBDA}"/>
                  </a:ext>
                </a:extLst>
              </p:cNvPr>
              <p:cNvSpPr/>
              <p:nvPr/>
            </p:nvSpPr>
            <p:spPr>
              <a:xfrm>
                <a:off x="6492364" y="626821"/>
                <a:ext cx="190502" cy="186103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625060A-5FC5-2C49-BF5C-526BE91D61A3}"/>
                  </a:ext>
                </a:extLst>
              </p:cNvPr>
              <p:cNvSpPr/>
              <p:nvPr/>
            </p:nvSpPr>
            <p:spPr>
              <a:xfrm>
                <a:off x="6794295" y="626820"/>
                <a:ext cx="190501" cy="186102"/>
              </a:xfrm>
              <a:prstGeom prst="ellipse">
                <a:avLst/>
              </a:prstGeom>
              <a:pattFill prst="dkVert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FA23715-C597-874E-9BA7-0AC6C271BD8D}"/>
                </a:ext>
              </a:extLst>
            </p:cNvPr>
            <p:cNvSpPr/>
            <p:nvPr/>
          </p:nvSpPr>
          <p:spPr>
            <a:xfrm>
              <a:off x="6062168" y="3094910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5FF8EB6-B755-504D-8362-E47B3A2482F6}"/>
                </a:ext>
              </a:extLst>
            </p:cNvPr>
            <p:cNvSpPr/>
            <p:nvPr/>
          </p:nvSpPr>
          <p:spPr>
            <a:xfrm>
              <a:off x="6294249" y="3087421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6C542F-7617-6340-B125-ECB01A71AD90}"/>
                </a:ext>
              </a:extLst>
            </p:cNvPr>
            <p:cNvSpPr/>
            <p:nvPr/>
          </p:nvSpPr>
          <p:spPr>
            <a:xfrm>
              <a:off x="6528245" y="3087421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FDD507-4948-104B-ACA1-D6D5950E8976}"/>
                </a:ext>
              </a:extLst>
            </p:cNvPr>
            <p:cNvSpPr/>
            <p:nvPr/>
          </p:nvSpPr>
          <p:spPr>
            <a:xfrm>
              <a:off x="6062168" y="3345816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6643798-F966-294B-ACDA-3E5D8850ACD1}"/>
                </a:ext>
              </a:extLst>
            </p:cNvPr>
            <p:cNvSpPr/>
            <p:nvPr/>
          </p:nvSpPr>
          <p:spPr>
            <a:xfrm>
              <a:off x="6294249" y="3338327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B76F469-B494-6047-B0C8-A002543987D3}"/>
                </a:ext>
              </a:extLst>
            </p:cNvPr>
            <p:cNvSpPr/>
            <p:nvPr/>
          </p:nvSpPr>
          <p:spPr>
            <a:xfrm>
              <a:off x="6528245" y="3338327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C22C6739-62C1-A542-B032-3AFEBFC5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1276" y="3158377"/>
              <a:ext cx="172780" cy="198240"/>
            </a:xfrm>
            <a:prstGeom prst="rect">
              <a:avLst/>
            </a:prstGeom>
          </p:spPr>
        </p:pic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41423E9-A496-4D43-9E0E-0DCB5C87C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3240" y="2696648"/>
            <a:ext cx="129585" cy="137243"/>
          </a:xfrm>
          <a:prstGeom prst="rect">
            <a:avLst/>
          </a:prstGeom>
        </p:spPr>
      </p:pic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DFDEC7C-574F-F84C-940F-D9E3BC99ADCB}"/>
              </a:ext>
            </a:extLst>
          </p:cNvPr>
          <p:cNvGrpSpPr/>
          <p:nvPr/>
        </p:nvGrpSpPr>
        <p:grpSpPr>
          <a:xfrm>
            <a:off x="7796097" y="2566325"/>
            <a:ext cx="1263751" cy="276999"/>
            <a:chOff x="4744190" y="2005954"/>
            <a:chExt cx="1685001" cy="36933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EAFEDE2-D115-7E4C-9785-D18D4102ECE0}"/>
                </a:ext>
              </a:extLst>
            </p:cNvPr>
            <p:cNvSpPr txBox="1"/>
            <p:nvPr/>
          </p:nvSpPr>
          <p:spPr>
            <a:xfrm>
              <a:off x="4744190" y="2005954"/>
              <a:ext cx="157350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Nyala" panose="02000504070300020003" pitchFamily="2" charset="0"/>
                </a:rPr>
                <a:t>Statement</a:t>
              </a:r>
              <a:r>
                <a:rPr lang="zh-CN" altLang="en-US" sz="1200" dirty="0">
                  <a:latin typeface="Nyala" panose="02000504070300020003" pitchFamily="2" charset="0"/>
                </a:rPr>
                <a:t> </a:t>
              </a:r>
              <a:r>
                <a:rPr lang="en-US" altLang="zh-CN" sz="1200" dirty="0">
                  <a:latin typeface="Nyala" panose="02000504070300020003" pitchFamily="2" charset="0"/>
                </a:rPr>
                <a:t>Vector</a:t>
              </a:r>
              <a:endParaRPr lang="en-US" sz="1200" dirty="0">
                <a:latin typeface="Nyala" panose="02000504070300020003" pitchFamily="2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5DA0F3A-6A79-DA49-93B8-E3CF14304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07303" y="2125713"/>
              <a:ext cx="117861" cy="141470"/>
            </a:xfrm>
            <a:prstGeom prst="rect">
              <a:avLst/>
            </a:prstGeom>
          </p:spPr>
        </p:pic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04872969-7238-1B49-AF18-8D8F98FF5986}"/>
                </a:ext>
              </a:extLst>
            </p:cNvPr>
            <p:cNvSpPr/>
            <p:nvPr/>
          </p:nvSpPr>
          <p:spPr>
            <a:xfrm>
              <a:off x="4755021" y="2027605"/>
              <a:ext cx="1674170" cy="328163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BD08FB7-D84A-724C-9672-777C98A90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889" y="2930035"/>
            <a:ext cx="86390" cy="125807"/>
          </a:xfrm>
          <a:prstGeom prst="rect">
            <a:avLst/>
          </a:prstGeom>
        </p:spPr>
      </p:pic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88F0E23-EF81-A04C-B05C-25AA27268298}"/>
              </a:ext>
            </a:extLst>
          </p:cNvPr>
          <p:cNvCxnSpPr>
            <a:cxnSpLocks/>
          </p:cNvCxnSpPr>
          <p:nvPr/>
        </p:nvCxnSpPr>
        <p:spPr>
          <a:xfrm>
            <a:off x="1242157" y="3584895"/>
            <a:ext cx="3896" cy="22335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1DF5E695-7269-2349-B1E2-5F63778FCC7C}"/>
              </a:ext>
            </a:extLst>
          </p:cNvPr>
          <p:cNvCxnSpPr>
            <a:cxnSpLocks/>
          </p:cNvCxnSpPr>
          <p:nvPr/>
        </p:nvCxnSpPr>
        <p:spPr>
          <a:xfrm>
            <a:off x="3073724" y="3667240"/>
            <a:ext cx="3896" cy="22335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9686BAA-841A-5445-8CB4-6A5AB86A29AC}"/>
              </a:ext>
            </a:extLst>
          </p:cNvPr>
          <p:cNvGrpSpPr/>
          <p:nvPr/>
        </p:nvGrpSpPr>
        <p:grpSpPr>
          <a:xfrm>
            <a:off x="1102368" y="3503209"/>
            <a:ext cx="2880253" cy="1051138"/>
            <a:chOff x="1469823" y="3527945"/>
            <a:chExt cx="3840337" cy="1401517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B2B5256-58D5-2047-A493-89C0291E7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95451" y="4616294"/>
              <a:ext cx="373764" cy="274053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E6A54FC1-FD84-9140-B4F3-DE16DA7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1230" y="4722072"/>
              <a:ext cx="468930" cy="207390"/>
            </a:xfrm>
            <a:prstGeom prst="rect">
              <a:avLst/>
            </a:prstGeom>
          </p:spPr>
        </p:pic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958AE803-F8AA-DE41-A3EE-E87F202FBA46}"/>
                </a:ext>
              </a:extLst>
            </p:cNvPr>
            <p:cNvCxnSpPr>
              <a:endCxn id="121" idx="1"/>
            </p:cNvCxnSpPr>
            <p:nvPr/>
          </p:nvCxnSpPr>
          <p:spPr>
            <a:xfrm>
              <a:off x="4312604" y="4755154"/>
              <a:ext cx="528627" cy="70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0DE6EEF-F855-9B45-B0FE-A5711524EBA1}"/>
                </a:ext>
              </a:extLst>
            </p:cNvPr>
            <p:cNvSpPr/>
            <p:nvPr/>
          </p:nvSpPr>
          <p:spPr>
            <a:xfrm>
              <a:off x="1469823" y="3527945"/>
              <a:ext cx="2794095" cy="1240430"/>
            </a:xfrm>
            <a:custGeom>
              <a:avLst/>
              <a:gdLst>
                <a:gd name="connsiteX0" fmla="*/ 56606 w 2464526"/>
                <a:gd name="connsiteY0" fmla="*/ 269966 h 1033065"/>
                <a:gd name="connsiteX1" fmla="*/ 56606 w 2464526"/>
                <a:gd name="connsiteY1" fmla="*/ 269966 h 1033065"/>
                <a:gd name="connsiteX2" fmla="*/ 161109 w 2464526"/>
                <a:gd name="connsiteY2" fmla="*/ 243840 h 1033065"/>
                <a:gd name="connsiteX3" fmla="*/ 191589 w 2464526"/>
                <a:gd name="connsiteY3" fmla="*/ 239486 h 1033065"/>
                <a:gd name="connsiteX4" fmla="*/ 252549 w 2464526"/>
                <a:gd name="connsiteY4" fmla="*/ 226423 h 1033065"/>
                <a:gd name="connsiteX5" fmla="*/ 300446 w 2464526"/>
                <a:gd name="connsiteY5" fmla="*/ 217714 h 1033065"/>
                <a:gd name="connsiteX6" fmla="*/ 387531 w 2464526"/>
                <a:gd name="connsiteY6" fmla="*/ 195943 h 1033065"/>
                <a:gd name="connsiteX7" fmla="*/ 422366 w 2464526"/>
                <a:gd name="connsiteY7" fmla="*/ 182880 h 1033065"/>
                <a:gd name="connsiteX8" fmla="*/ 474617 w 2464526"/>
                <a:gd name="connsiteY8" fmla="*/ 174171 h 1033065"/>
                <a:gd name="connsiteX9" fmla="*/ 522514 w 2464526"/>
                <a:gd name="connsiteY9" fmla="*/ 161108 h 1033065"/>
                <a:gd name="connsiteX10" fmla="*/ 548640 w 2464526"/>
                <a:gd name="connsiteY10" fmla="*/ 148046 h 1033065"/>
                <a:gd name="connsiteX11" fmla="*/ 566057 w 2464526"/>
                <a:gd name="connsiteY11" fmla="*/ 143691 h 1033065"/>
                <a:gd name="connsiteX12" fmla="*/ 592183 w 2464526"/>
                <a:gd name="connsiteY12" fmla="*/ 134983 h 1033065"/>
                <a:gd name="connsiteX13" fmla="*/ 609600 w 2464526"/>
                <a:gd name="connsiteY13" fmla="*/ 130628 h 1033065"/>
                <a:gd name="connsiteX14" fmla="*/ 640080 w 2464526"/>
                <a:gd name="connsiteY14" fmla="*/ 121920 h 1033065"/>
                <a:gd name="connsiteX15" fmla="*/ 666206 w 2464526"/>
                <a:gd name="connsiteY15" fmla="*/ 117566 h 1033065"/>
                <a:gd name="connsiteX16" fmla="*/ 722811 w 2464526"/>
                <a:gd name="connsiteY16" fmla="*/ 108857 h 1033065"/>
                <a:gd name="connsiteX17" fmla="*/ 735874 w 2464526"/>
                <a:gd name="connsiteY17" fmla="*/ 104503 h 1033065"/>
                <a:gd name="connsiteX18" fmla="*/ 779417 w 2464526"/>
                <a:gd name="connsiteY18" fmla="*/ 95794 h 1033065"/>
                <a:gd name="connsiteX19" fmla="*/ 809897 w 2464526"/>
                <a:gd name="connsiteY19" fmla="*/ 87086 h 1033065"/>
                <a:gd name="connsiteX20" fmla="*/ 853440 w 2464526"/>
                <a:gd name="connsiteY20" fmla="*/ 74023 h 1033065"/>
                <a:gd name="connsiteX21" fmla="*/ 914400 w 2464526"/>
                <a:gd name="connsiteY21" fmla="*/ 60960 h 1033065"/>
                <a:gd name="connsiteX22" fmla="*/ 949234 w 2464526"/>
                <a:gd name="connsiteY22" fmla="*/ 52251 h 1033065"/>
                <a:gd name="connsiteX23" fmla="*/ 971006 w 2464526"/>
                <a:gd name="connsiteY23" fmla="*/ 43543 h 1033065"/>
                <a:gd name="connsiteX24" fmla="*/ 992777 w 2464526"/>
                <a:gd name="connsiteY24" fmla="*/ 39188 h 1033065"/>
                <a:gd name="connsiteX25" fmla="*/ 1010194 w 2464526"/>
                <a:gd name="connsiteY25" fmla="*/ 34834 h 1033065"/>
                <a:gd name="connsiteX26" fmla="*/ 1053737 w 2464526"/>
                <a:gd name="connsiteY26" fmla="*/ 17417 h 1033065"/>
                <a:gd name="connsiteX27" fmla="*/ 1079863 w 2464526"/>
                <a:gd name="connsiteY27" fmla="*/ 8708 h 1033065"/>
                <a:gd name="connsiteX28" fmla="*/ 1119051 w 2464526"/>
                <a:gd name="connsiteY28" fmla="*/ 0 h 1033065"/>
                <a:gd name="connsiteX29" fmla="*/ 1145177 w 2464526"/>
                <a:gd name="connsiteY29" fmla="*/ 4354 h 1033065"/>
                <a:gd name="connsiteX30" fmla="*/ 1158240 w 2464526"/>
                <a:gd name="connsiteY30" fmla="*/ 8708 h 1033065"/>
                <a:gd name="connsiteX31" fmla="*/ 1175657 w 2464526"/>
                <a:gd name="connsiteY31" fmla="*/ 13063 h 1033065"/>
                <a:gd name="connsiteX32" fmla="*/ 1201783 w 2464526"/>
                <a:gd name="connsiteY32" fmla="*/ 21771 h 1033065"/>
                <a:gd name="connsiteX33" fmla="*/ 1254034 w 2464526"/>
                <a:gd name="connsiteY33" fmla="*/ 47897 h 1033065"/>
                <a:gd name="connsiteX34" fmla="*/ 1267097 w 2464526"/>
                <a:gd name="connsiteY34" fmla="*/ 52251 h 1033065"/>
                <a:gd name="connsiteX35" fmla="*/ 1306286 w 2464526"/>
                <a:gd name="connsiteY35" fmla="*/ 82731 h 1033065"/>
                <a:gd name="connsiteX36" fmla="*/ 1314994 w 2464526"/>
                <a:gd name="connsiteY36" fmla="*/ 95794 h 1033065"/>
                <a:gd name="connsiteX37" fmla="*/ 1341120 w 2464526"/>
                <a:gd name="connsiteY37" fmla="*/ 113211 h 1033065"/>
                <a:gd name="connsiteX38" fmla="*/ 1349829 w 2464526"/>
                <a:gd name="connsiteY38" fmla="*/ 126274 h 1033065"/>
                <a:gd name="connsiteX39" fmla="*/ 1375954 w 2464526"/>
                <a:gd name="connsiteY39" fmla="*/ 148046 h 1033065"/>
                <a:gd name="connsiteX40" fmla="*/ 1393371 w 2464526"/>
                <a:gd name="connsiteY40" fmla="*/ 174171 h 1033065"/>
                <a:gd name="connsiteX41" fmla="*/ 1406434 w 2464526"/>
                <a:gd name="connsiteY41" fmla="*/ 187234 h 1033065"/>
                <a:gd name="connsiteX42" fmla="*/ 1432560 w 2464526"/>
                <a:gd name="connsiteY42" fmla="*/ 230777 h 1033065"/>
                <a:gd name="connsiteX43" fmla="*/ 1445623 w 2464526"/>
                <a:gd name="connsiteY43" fmla="*/ 243840 h 1033065"/>
                <a:gd name="connsiteX44" fmla="*/ 1467394 w 2464526"/>
                <a:gd name="connsiteY44" fmla="*/ 269966 h 1033065"/>
                <a:gd name="connsiteX45" fmla="*/ 1493520 w 2464526"/>
                <a:gd name="connsiteY45" fmla="*/ 287383 h 1033065"/>
                <a:gd name="connsiteX46" fmla="*/ 1506583 w 2464526"/>
                <a:gd name="connsiteY46" fmla="*/ 296091 h 1033065"/>
                <a:gd name="connsiteX47" fmla="*/ 1519646 w 2464526"/>
                <a:gd name="connsiteY47" fmla="*/ 304800 h 1033065"/>
                <a:gd name="connsiteX48" fmla="*/ 1532709 w 2464526"/>
                <a:gd name="connsiteY48" fmla="*/ 309154 h 1033065"/>
                <a:gd name="connsiteX49" fmla="*/ 1545771 w 2464526"/>
                <a:gd name="connsiteY49" fmla="*/ 317863 h 1033065"/>
                <a:gd name="connsiteX50" fmla="*/ 1593669 w 2464526"/>
                <a:gd name="connsiteY50" fmla="*/ 326571 h 1033065"/>
                <a:gd name="connsiteX51" fmla="*/ 1615440 w 2464526"/>
                <a:gd name="connsiteY51" fmla="*/ 330926 h 1033065"/>
                <a:gd name="connsiteX52" fmla="*/ 1728651 w 2464526"/>
                <a:gd name="connsiteY52" fmla="*/ 343988 h 1033065"/>
                <a:gd name="connsiteX53" fmla="*/ 1789611 w 2464526"/>
                <a:gd name="connsiteY53" fmla="*/ 348343 h 1033065"/>
                <a:gd name="connsiteX54" fmla="*/ 1933303 w 2464526"/>
                <a:gd name="connsiteY54" fmla="*/ 352697 h 1033065"/>
                <a:gd name="connsiteX55" fmla="*/ 1963783 w 2464526"/>
                <a:gd name="connsiteY55" fmla="*/ 357051 h 1033065"/>
                <a:gd name="connsiteX56" fmla="*/ 1976846 w 2464526"/>
                <a:gd name="connsiteY56" fmla="*/ 361406 h 1033065"/>
                <a:gd name="connsiteX57" fmla="*/ 2002971 w 2464526"/>
                <a:gd name="connsiteY57" fmla="*/ 365760 h 1033065"/>
                <a:gd name="connsiteX58" fmla="*/ 2020389 w 2464526"/>
                <a:gd name="connsiteY58" fmla="*/ 370114 h 1033065"/>
                <a:gd name="connsiteX59" fmla="*/ 2059577 w 2464526"/>
                <a:gd name="connsiteY59" fmla="*/ 374468 h 1033065"/>
                <a:gd name="connsiteX60" fmla="*/ 2168434 w 2464526"/>
                <a:gd name="connsiteY60" fmla="*/ 387531 h 1033065"/>
                <a:gd name="connsiteX61" fmla="*/ 2290354 w 2464526"/>
                <a:gd name="connsiteY61" fmla="*/ 396240 h 1033065"/>
                <a:gd name="connsiteX62" fmla="*/ 2373086 w 2464526"/>
                <a:gd name="connsiteY62" fmla="*/ 404948 h 1033065"/>
                <a:gd name="connsiteX63" fmla="*/ 2412274 w 2464526"/>
                <a:gd name="connsiteY63" fmla="*/ 413657 h 1033065"/>
                <a:gd name="connsiteX64" fmla="*/ 2425337 w 2464526"/>
                <a:gd name="connsiteY64" fmla="*/ 422366 h 1033065"/>
                <a:gd name="connsiteX65" fmla="*/ 2442754 w 2464526"/>
                <a:gd name="connsiteY65" fmla="*/ 448491 h 1033065"/>
                <a:gd name="connsiteX66" fmla="*/ 2451463 w 2464526"/>
                <a:gd name="connsiteY66" fmla="*/ 461554 h 1033065"/>
                <a:gd name="connsiteX67" fmla="*/ 2455817 w 2464526"/>
                <a:gd name="connsiteY67" fmla="*/ 478971 h 1033065"/>
                <a:gd name="connsiteX68" fmla="*/ 2464526 w 2464526"/>
                <a:gd name="connsiteY68" fmla="*/ 505097 h 1033065"/>
                <a:gd name="connsiteX69" fmla="*/ 2451463 w 2464526"/>
                <a:gd name="connsiteY69" fmla="*/ 574766 h 1033065"/>
                <a:gd name="connsiteX70" fmla="*/ 2434046 w 2464526"/>
                <a:gd name="connsiteY70" fmla="*/ 600891 h 1033065"/>
                <a:gd name="connsiteX71" fmla="*/ 2425337 w 2464526"/>
                <a:gd name="connsiteY71" fmla="*/ 613954 h 1033065"/>
                <a:gd name="connsiteX72" fmla="*/ 2407920 w 2464526"/>
                <a:gd name="connsiteY72" fmla="*/ 640080 h 1033065"/>
                <a:gd name="connsiteX73" fmla="*/ 2390503 w 2464526"/>
                <a:gd name="connsiteY73" fmla="*/ 666206 h 1033065"/>
                <a:gd name="connsiteX74" fmla="*/ 2377440 w 2464526"/>
                <a:gd name="connsiteY74" fmla="*/ 683623 h 1033065"/>
                <a:gd name="connsiteX75" fmla="*/ 2368731 w 2464526"/>
                <a:gd name="connsiteY75" fmla="*/ 696686 h 1033065"/>
                <a:gd name="connsiteX76" fmla="*/ 2355669 w 2464526"/>
                <a:gd name="connsiteY76" fmla="*/ 709748 h 1033065"/>
                <a:gd name="connsiteX77" fmla="*/ 2333897 w 2464526"/>
                <a:gd name="connsiteY77" fmla="*/ 740228 h 1033065"/>
                <a:gd name="connsiteX78" fmla="*/ 2307771 w 2464526"/>
                <a:gd name="connsiteY78" fmla="*/ 766354 h 1033065"/>
                <a:gd name="connsiteX79" fmla="*/ 2294709 w 2464526"/>
                <a:gd name="connsiteY79" fmla="*/ 779417 h 1033065"/>
                <a:gd name="connsiteX80" fmla="*/ 2281646 w 2464526"/>
                <a:gd name="connsiteY80" fmla="*/ 792480 h 1033065"/>
                <a:gd name="connsiteX81" fmla="*/ 2268583 w 2464526"/>
                <a:gd name="connsiteY81" fmla="*/ 805543 h 1033065"/>
                <a:gd name="connsiteX82" fmla="*/ 2255520 w 2464526"/>
                <a:gd name="connsiteY82" fmla="*/ 814251 h 1033065"/>
                <a:gd name="connsiteX83" fmla="*/ 2238103 w 2464526"/>
                <a:gd name="connsiteY83" fmla="*/ 831668 h 1033065"/>
                <a:gd name="connsiteX84" fmla="*/ 2216331 w 2464526"/>
                <a:gd name="connsiteY84" fmla="*/ 844731 h 1033065"/>
                <a:gd name="connsiteX85" fmla="*/ 2168434 w 2464526"/>
                <a:gd name="connsiteY85" fmla="*/ 866503 h 1033065"/>
                <a:gd name="connsiteX86" fmla="*/ 2124891 w 2464526"/>
                <a:gd name="connsiteY86" fmla="*/ 896983 h 1033065"/>
                <a:gd name="connsiteX87" fmla="*/ 2111829 w 2464526"/>
                <a:gd name="connsiteY87" fmla="*/ 901337 h 1033065"/>
                <a:gd name="connsiteX88" fmla="*/ 2081349 w 2464526"/>
                <a:gd name="connsiteY88" fmla="*/ 923108 h 1033065"/>
                <a:gd name="connsiteX89" fmla="*/ 2068286 w 2464526"/>
                <a:gd name="connsiteY89" fmla="*/ 931817 h 1033065"/>
                <a:gd name="connsiteX90" fmla="*/ 2029097 w 2464526"/>
                <a:gd name="connsiteY90" fmla="*/ 949234 h 1033065"/>
                <a:gd name="connsiteX91" fmla="*/ 2016034 w 2464526"/>
                <a:gd name="connsiteY91" fmla="*/ 957943 h 1033065"/>
                <a:gd name="connsiteX92" fmla="*/ 1994263 w 2464526"/>
                <a:gd name="connsiteY92" fmla="*/ 966651 h 1033065"/>
                <a:gd name="connsiteX93" fmla="*/ 1950720 w 2464526"/>
                <a:gd name="connsiteY93" fmla="*/ 984068 h 1033065"/>
                <a:gd name="connsiteX94" fmla="*/ 1937657 w 2464526"/>
                <a:gd name="connsiteY94" fmla="*/ 988423 h 1033065"/>
                <a:gd name="connsiteX95" fmla="*/ 1889760 w 2464526"/>
                <a:gd name="connsiteY95" fmla="*/ 997131 h 1033065"/>
                <a:gd name="connsiteX96" fmla="*/ 1854926 w 2464526"/>
                <a:gd name="connsiteY96" fmla="*/ 1001486 h 1033065"/>
                <a:gd name="connsiteX97" fmla="*/ 1833154 w 2464526"/>
                <a:gd name="connsiteY97" fmla="*/ 1005840 h 1033065"/>
                <a:gd name="connsiteX98" fmla="*/ 1802674 w 2464526"/>
                <a:gd name="connsiteY98" fmla="*/ 1014548 h 1033065"/>
                <a:gd name="connsiteX99" fmla="*/ 1767840 w 2464526"/>
                <a:gd name="connsiteY99" fmla="*/ 1018903 h 1033065"/>
                <a:gd name="connsiteX100" fmla="*/ 1563189 w 2464526"/>
                <a:gd name="connsiteY100" fmla="*/ 1027611 h 1033065"/>
                <a:gd name="connsiteX101" fmla="*/ 1441269 w 2464526"/>
                <a:gd name="connsiteY101" fmla="*/ 1027611 h 1033065"/>
                <a:gd name="connsiteX102" fmla="*/ 1406434 w 2464526"/>
                <a:gd name="connsiteY102" fmla="*/ 1023257 h 1033065"/>
                <a:gd name="connsiteX103" fmla="*/ 1384663 w 2464526"/>
                <a:gd name="connsiteY103" fmla="*/ 1018903 h 1033065"/>
                <a:gd name="connsiteX104" fmla="*/ 1210491 w 2464526"/>
                <a:gd name="connsiteY104" fmla="*/ 1014548 h 1033065"/>
                <a:gd name="connsiteX105" fmla="*/ 1092926 w 2464526"/>
                <a:gd name="connsiteY105" fmla="*/ 1005840 h 1033065"/>
                <a:gd name="connsiteX106" fmla="*/ 1018903 w 2464526"/>
                <a:gd name="connsiteY106" fmla="*/ 997131 h 1033065"/>
                <a:gd name="connsiteX107" fmla="*/ 1001486 w 2464526"/>
                <a:gd name="connsiteY107" fmla="*/ 992777 h 1033065"/>
                <a:gd name="connsiteX108" fmla="*/ 971006 w 2464526"/>
                <a:gd name="connsiteY108" fmla="*/ 979714 h 1033065"/>
                <a:gd name="connsiteX109" fmla="*/ 927463 w 2464526"/>
                <a:gd name="connsiteY109" fmla="*/ 971006 h 1033065"/>
                <a:gd name="connsiteX110" fmla="*/ 914400 w 2464526"/>
                <a:gd name="connsiteY110" fmla="*/ 966651 h 1033065"/>
                <a:gd name="connsiteX111" fmla="*/ 892629 w 2464526"/>
                <a:gd name="connsiteY111" fmla="*/ 962297 h 1033065"/>
                <a:gd name="connsiteX112" fmla="*/ 857794 w 2464526"/>
                <a:gd name="connsiteY112" fmla="*/ 944880 h 1033065"/>
                <a:gd name="connsiteX113" fmla="*/ 840377 w 2464526"/>
                <a:gd name="connsiteY113" fmla="*/ 936171 h 1033065"/>
                <a:gd name="connsiteX114" fmla="*/ 827314 w 2464526"/>
                <a:gd name="connsiteY114" fmla="*/ 931817 h 1033065"/>
                <a:gd name="connsiteX115" fmla="*/ 801189 w 2464526"/>
                <a:gd name="connsiteY115" fmla="*/ 914400 h 1033065"/>
                <a:gd name="connsiteX116" fmla="*/ 788126 w 2464526"/>
                <a:gd name="connsiteY116" fmla="*/ 905691 h 1033065"/>
                <a:gd name="connsiteX117" fmla="*/ 770709 w 2464526"/>
                <a:gd name="connsiteY117" fmla="*/ 896983 h 1033065"/>
                <a:gd name="connsiteX118" fmla="*/ 757646 w 2464526"/>
                <a:gd name="connsiteY118" fmla="*/ 892628 h 1033065"/>
                <a:gd name="connsiteX119" fmla="*/ 727166 w 2464526"/>
                <a:gd name="connsiteY119" fmla="*/ 870857 h 1033065"/>
                <a:gd name="connsiteX120" fmla="*/ 714103 w 2464526"/>
                <a:gd name="connsiteY120" fmla="*/ 862148 h 1033065"/>
                <a:gd name="connsiteX121" fmla="*/ 696686 w 2464526"/>
                <a:gd name="connsiteY121" fmla="*/ 857794 h 1033065"/>
                <a:gd name="connsiteX122" fmla="*/ 657497 w 2464526"/>
                <a:gd name="connsiteY122" fmla="*/ 836023 h 1033065"/>
                <a:gd name="connsiteX123" fmla="*/ 640080 w 2464526"/>
                <a:gd name="connsiteY123" fmla="*/ 827314 h 1033065"/>
                <a:gd name="connsiteX124" fmla="*/ 622663 w 2464526"/>
                <a:gd name="connsiteY124" fmla="*/ 822960 h 1033065"/>
                <a:gd name="connsiteX125" fmla="*/ 609600 w 2464526"/>
                <a:gd name="connsiteY125" fmla="*/ 818606 h 1033065"/>
                <a:gd name="connsiteX126" fmla="*/ 570411 w 2464526"/>
                <a:gd name="connsiteY126" fmla="*/ 801188 h 1033065"/>
                <a:gd name="connsiteX127" fmla="*/ 557349 w 2464526"/>
                <a:gd name="connsiteY127" fmla="*/ 792480 h 1033065"/>
                <a:gd name="connsiteX128" fmla="*/ 526869 w 2464526"/>
                <a:gd name="connsiteY128" fmla="*/ 783771 h 1033065"/>
                <a:gd name="connsiteX129" fmla="*/ 492034 w 2464526"/>
                <a:gd name="connsiteY129" fmla="*/ 770708 h 1033065"/>
                <a:gd name="connsiteX130" fmla="*/ 474617 w 2464526"/>
                <a:gd name="connsiteY130" fmla="*/ 762000 h 1033065"/>
                <a:gd name="connsiteX131" fmla="*/ 448491 w 2464526"/>
                <a:gd name="connsiteY131" fmla="*/ 753291 h 1033065"/>
                <a:gd name="connsiteX132" fmla="*/ 435429 w 2464526"/>
                <a:gd name="connsiteY132" fmla="*/ 748937 h 1033065"/>
                <a:gd name="connsiteX133" fmla="*/ 413657 w 2464526"/>
                <a:gd name="connsiteY133" fmla="*/ 740228 h 1033065"/>
                <a:gd name="connsiteX134" fmla="*/ 400594 w 2464526"/>
                <a:gd name="connsiteY134" fmla="*/ 735874 h 1033065"/>
                <a:gd name="connsiteX135" fmla="*/ 365760 w 2464526"/>
                <a:gd name="connsiteY135" fmla="*/ 722811 h 1033065"/>
                <a:gd name="connsiteX136" fmla="*/ 335280 w 2464526"/>
                <a:gd name="connsiteY136" fmla="*/ 709748 h 1033065"/>
                <a:gd name="connsiteX137" fmla="*/ 309154 w 2464526"/>
                <a:gd name="connsiteY137" fmla="*/ 701040 h 1033065"/>
                <a:gd name="connsiteX138" fmla="*/ 296091 w 2464526"/>
                <a:gd name="connsiteY138" fmla="*/ 692331 h 1033065"/>
                <a:gd name="connsiteX139" fmla="*/ 252549 w 2464526"/>
                <a:gd name="connsiteY139" fmla="*/ 679268 h 1033065"/>
                <a:gd name="connsiteX140" fmla="*/ 222069 w 2464526"/>
                <a:gd name="connsiteY140" fmla="*/ 666206 h 1033065"/>
                <a:gd name="connsiteX141" fmla="*/ 191589 w 2464526"/>
                <a:gd name="connsiteY141" fmla="*/ 648788 h 1033065"/>
                <a:gd name="connsiteX142" fmla="*/ 169817 w 2464526"/>
                <a:gd name="connsiteY142" fmla="*/ 640080 h 1033065"/>
                <a:gd name="connsiteX143" fmla="*/ 152400 w 2464526"/>
                <a:gd name="connsiteY143" fmla="*/ 631371 h 1033065"/>
                <a:gd name="connsiteX144" fmla="*/ 126274 w 2464526"/>
                <a:gd name="connsiteY144" fmla="*/ 622663 h 1033065"/>
                <a:gd name="connsiteX145" fmla="*/ 74023 w 2464526"/>
                <a:gd name="connsiteY145" fmla="*/ 592183 h 1033065"/>
                <a:gd name="connsiteX146" fmla="*/ 60960 w 2464526"/>
                <a:gd name="connsiteY146" fmla="*/ 583474 h 1033065"/>
                <a:gd name="connsiteX147" fmla="*/ 56606 w 2464526"/>
                <a:gd name="connsiteY147" fmla="*/ 570411 h 1033065"/>
                <a:gd name="connsiteX148" fmla="*/ 39189 w 2464526"/>
                <a:gd name="connsiteY148" fmla="*/ 544286 h 1033065"/>
                <a:gd name="connsiteX149" fmla="*/ 26126 w 2464526"/>
                <a:gd name="connsiteY149" fmla="*/ 518160 h 1033065"/>
                <a:gd name="connsiteX150" fmla="*/ 8709 w 2464526"/>
                <a:gd name="connsiteY150" fmla="*/ 487680 h 1033065"/>
                <a:gd name="connsiteX151" fmla="*/ 0 w 2464526"/>
                <a:gd name="connsiteY151" fmla="*/ 461554 h 1033065"/>
                <a:gd name="connsiteX152" fmla="*/ 4354 w 2464526"/>
                <a:gd name="connsiteY152" fmla="*/ 378823 h 1033065"/>
                <a:gd name="connsiteX153" fmla="*/ 13063 w 2464526"/>
                <a:gd name="connsiteY153" fmla="*/ 330926 h 1033065"/>
                <a:gd name="connsiteX154" fmla="*/ 17417 w 2464526"/>
                <a:gd name="connsiteY154" fmla="*/ 317863 h 1033065"/>
                <a:gd name="connsiteX155" fmla="*/ 34834 w 2464526"/>
                <a:gd name="connsiteY155" fmla="*/ 291737 h 1033065"/>
                <a:gd name="connsiteX156" fmla="*/ 56606 w 2464526"/>
                <a:gd name="connsiteY156" fmla="*/ 269966 h 103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2464526" h="1033065">
                  <a:moveTo>
                    <a:pt x="56606" y="269966"/>
                  </a:moveTo>
                  <a:lnTo>
                    <a:pt x="56606" y="269966"/>
                  </a:lnTo>
                  <a:cubicBezTo>
                    <a:pt x="89684" y="261145"/>
                    <a:pt x="126748" y="250282"/>
                    <a:pt x="161109" y="243840"/>
                  </a:cubicBezTo>
                  <a:cubicBezTo>
                    <a:pt x="171196" y="241949"/>
                    <a:pt x="181507" y="241406"/>
                    <a:pt x="191589" y="239486"/>
                  </a:cubicBezTo>
                  <a:cubicBezTo>
                    <a:pt x="212003" y="235598"/>
                    <a:pt x="232171" y="230499"/>
                    <a:pt x="252549" y="226423"/>
                  </a:cubicBezTo>
                  <a:cubicBezTo>
                    <a:pt x="268461" y="223240"/>
                    <a:pt x="284703" y="221650"/>
                    <a:pt x="300446" y="217714"/>
                  </a:cubicBezTo>
                  <a:cubicBezTo>
                    <a:pt x="421721" y="187394"/>
                    <a:pt x="247488" y="221404"/>
                    <a:pt x="387531" y="195943"/>
                  </a:cubicBezTo>
                  <a:cubicBezTo>
                    <a:pt x="399143" y="191589"/>
                    <a:pt x="410383" y="186075"/>
                    <a:pt x="422366" y="182880"/>
                  </a:cubicBezTo>
                  <a:cubicBezTo>
                    <a:pt x="468203" y="170657"/>
                    <a:pt x="436992" y="185459"/>
                    <a:pt x="474617" y="174171"/>
                  </a:cubicBezTo>
                  <a:cubicBezTo>
                    <a:pt x="527059" y="158438"/>
                    <a:pt x="463296" y="170980"/>
                    <a:pt x="522514" y="161108"/>
                  </a:cubicBezTo>
                  <a:cubicBezTo>
                    <a:pt x="531223" y="156754"/>
                    <a:pt x="539600" y="151662"/>
                    <a:pt x="548640" y="148046"/>
                  </a:cubicBezTo>
                  <a:cubicBezTo>
                    <a:pt x="554196" y="145823"/>
                    <a:pt x="560325" y="145411"/>
                    <a:pt x="566057" y="143691"/>
                  </a:cubicBezTo>
                  <a:cubicBezTo>
                    <a:pt x="574850" y="141053"/>
                    <a:pt x="583278" y="137210"/>
                    <a:pt x="592183" y="134983"/>
                  </a:cubicBezTo>
                  <a:cubicBezTo>
                    <a:pt x="597989" y="133531"/>
                    <a:pt x="603846" y="132272"/>
                    <a:pt x="609600" y="130628"/>
                  </a:cubicBezTo>
                  <a:cubicBezTo>
                    <a:pt x="628958" y="125097"/>
                    <a:pt x="617405" y="126455"/>
                    <a:pt x="640080" y="121920"/>
                  </a:cubicBezTo>
                  <a:cubicBezTo>
                    <a:pt x="648737" y="120189"/>
                    <a:pt x="657520" y="119145"/>
                    <a:pt x="666206" y="117566"/>
                  </a:cubicBezTo>
                  <a:cubicBezTo>
                    <a:pt x="710103" y="109584"/>
                    <a:pt x="663792" y="116234"/>
                    <a:pt x="722811" y="108857"/>
                  </a:cubicBezTo>
                  <a:cubicBezTo>
                    <a:pt x="727165" y="107406"/>
                    <a:pt x="731402" y="105535"/>
                    <a:pt x="735874" y="104503"/>
                  </a:cubicBezTo>
                  <a:cubicBezTo>
                    <a:pt x="750297" y="101175"/>
                    <a:pt x="765375" y="100474"/>
                    <a:pt x="779417" y="95794"/>
                  </a:cubicBezTo>
                  <a:cubicBezTo>
                    <a:pt x="823347" y="81152"/>
                    <a:pt x="755184" y="103500"/>
                    <a:pt x="809897" y="87086"/>
                  </a:cubicBezTo>
                  <a:cubicBezTo>
                    <a:pt x="832124" y="80418"/>
                    <a:pt x="833360" y="78039"/>
                    <a:pt x="853440" y="74023"/>
                  </a:cubicBezTo>
                  <a:cubicBezTo>
                    <a:pt x="916659" y="61379"/>
                    <a:pt x="836720" y="80379"/>
                    <a:pt x="914400" y="60960"/>
                  </a:cubicBezTo>
                  <a:cubicBezTo>
                    <a:pt x="914409" y="60958"/>
                    <a:pt x="949225" y="52255"/>
                    <a:pt x="949234" y="52251"/>
                  </a:cubicBezTo>
                  <a:cubicBezTo>
                    <a:pt x="956491" y="49348"/>
                    <a:pt x="963519" y="45789"/>
                    <a:pt x="971006" y="43543"/>
                  </a:cubicBezTo>
                  <a:cubicBezTo>
                    <a:pt x="978095" y="41416"/>
                    <a:pt x="985552" y="40794"/>
                    <a:pt x="992777" y="39188"/>
                  </a:cubicBezTo>
                  <a:cubicBezTo>
                    <a:pt x="998619" y="37890"/>
                    <a:pt x="1004462" y="36553"/>
                    <a:pt x="1010194" y="34834"/>
                  </a:cubicBezTo>
                  <a:cubicBezTo>
                    <a:pt x="1067955" y="17507"/>
                    <a:pt x="1010095" y="34875"/>
                    <a:pt x="1053737" y="17417"/>
                  </a:cubicBezTo>
                  <a:cubicBezTo>
                    <a:pt x="1062260" y="14008"/>
                    <a:pt x="1070861" y="10508"/>
                    <a:pt x="1079863" y="8708"/>
                  </a:cubicBezTo>
                  <a:cubicBezTo>
                    <a:pt x="1107502" y="3180"/>
                    <a:pt x="1094454" y="6149"/>
                    <a:pt x="1119051" y="0"/>
                  </a:cubicBezTo>
                  <a:cubicBezTo>
                    <a:pt x="1127760" y="1451"/>
                    <a:pt x="1136558" y="2439"/>
                    <a:pt x="1145177" y="4354"/>
                  </a:cubicBezTo>
                  <a:cubicBezTo>
                    <a:pt x="1149658" y="5350"/>
                    <a:pt x="1153827" y="7447"/>
                    <a:pt x="1158240" y="8708"/>
                  </a:cubicBezTo>
                  <a:cubicBezTo>
                    <a:pt x="1163994" y="10352"/>
                    <a:pt x="1169925" y="11343"/>
                    <a:pt x="1175657" y="13063"/>
                  </a:cubicBezTo>
                  <a:cubicBezTo>
                    <a:pt x="1184450" y="15701"/>
                    <a:pt x="1201783" y="21771"/>
                    <a:pt x="1201783" y="21771"/>
                  </a:cubicBezTo>
                  <a:cubicBezTo>
                    <a:pt x="1235545" y="44278"/>
                    <a:pt x="1217982" y="35879"/>
                    <a:pt x="1254034" y="47897"/>
                  </a:cubicBezTo>
                  <a:lnTo>
                    <a:pt x="1267097" y="52251"/>
                  </a:lnTo>
                  <a:cubicBezTo>
                    <a:pt x="1285302" y="64388"/>
                    <a:pt x="1293497" y="67383"/>
                    <a:pt x="1306286" y="82731"/>
                  </a:cubicBezTo>
                  <a:cubicBezTo>
                    <a:pt x="1309636" y="86751"/>
                    <a:pt x="1311056" y="92348"/>
                    <a:pt x="1314994" y="95794"/>
                  </a:cubicBezTo>
                  <a:cubicBezTo>
                    <a:pt x="1322871" y="102686"/>
                    <a:pt x="1341120" y="113211"/>
                    <a:pt x="1341120" y="113211"/>
                  </a:cubicBezTo>
                  <a:cubicBezTo>
                    <a:pt x="1344023" y="117565"/>
                    <a:pt x="1346129" y="122573"/>
                    <a:pt x="1349829" y="126274"/>
                  </a:cubicBezTo>
                  <a:cubicBezTo>
                    <a:pt x="1374986" y="151432"/>
                    <a:pt x="1350987" y="115946"/>
                    <a:pt x="1375954" y="148046"/>
                  </a:cubicBezTo>
                  <a:cubicBezTo>
                    <a:pt x="1382380" y="156307"/>
                    <a:pt x="1385970" y="166770"/>
                    <a:pt x="1393371" y="174171"/>
                  </a:cubicBezTo>
                  <a:cubicBezTo>
                    <a:pt x="1397725" y="178525"/>
                    <a:pt x="1402855" y="182223"/>
                    <a:pt x="1406434" y="187234"/>
                  </a:cubicBezTo>
                  <a:cubicBezTo>
                    <a:pt x="1423613" y="211283"/>
                    <a:pt x="1405434" y="203651"/>
                    <a:pt x="1432560" y="230777"/>
                  </a:cubicBezTo>
                  <a:cubicBezTo>
                    <a:pt x="1436914" y="235131"/>
                    <a:pt x="1441681" y="239109"/>
                    <a:pt x="1445623" y="243840"/>
                  </a:cubicBezTo>
                  <a:cubicBezTo>
                    <a:pt x="1458865" y="259731"/>
                    <a:pt x="1449315" y="255905"/>
                    <a:pt x="1467394" y="269966"/>
                  </a:cubicBezTo>
                  <a:cubicBezTo>
                    <a:pt x="1475656" y="276392"/>
                    <a:pt x="1484811" y="281577"/>
                    <a:pt x="1493520" y="287383"/>
                  </a:cubicBezTo>
                  <a:lnTo>
                    <a:pt x="1506583" y="296091"/>
                  </a:lnTo>
                  <a:cubicBezTo>
                    <a:pt x="1510937" y="298994"/>
                    <a:pt x="1514681" y="303145"/>
                    <a:pt x="1519646" y="304800"/>
                  </a:cubicBezTo>
                  <a:lnTo>
                    <a:pt x="1532709" y="309154"/>
                  </a:lnTo>
                  <a:cubicBezTo>
                    <a:pt x="1537063" y="312057"/>
                    <a:pt x="1540961" y="315802"/>
                    <a:pt x="1545771" y="317863"/>
                  </a:cubicBezTo>
                  <a:cubicBezTo>
                    <a:pt x="1556409" y="322422"/>
                    <a:pt x="1585967" y="325287"/>
                    <a:pt x="1593669" y="326571"/>
                  </a:cubicBezTo>
                  <a:cubicBezTo>
                    <a:pt x="1600969" y="327788"/>
                    <a:pt x="1608130" y="329772"/>
                    <a:pt x="1615440" y="330926"/>
                  </a:cubicBezTo>
                  <a:cubicBezTo>
                    <a:pt x="1672405" y="339921"/>
                    <a:pt x="1674078" y="339790"/>
                    <a:pt x="1728651" y="343988"/>
                  </a:cubicBezTo>
                  <a:cubicBezTo>
                    <a:pt x="1748963" y="345551"/>
                    <a:pt x="1769258" y="347477"/>
                    <a:pt x="1789611" y="348343"/>
                  </a:cubicBezTo>
                  <a:cubicBezTo>
                    <a:pt x="1837487" y="350380"/>
                    <a:pt x="1885406" y="351246"/>
                    <a:pt x="1933303" y="352697"/>
                  </a:cubicBezTo>
                  <a:cubicBezTo>
                    <a:pt x="1943463" y="354148"/>
                    <a:pt x="1953719" y="355038"/>
                    <a:pt x="1963783" y="357051"/>
                  </a:cubicBezTo>
                  <a:cubicBezTo>
                    <a:pt x="1968284" y="357951"/>
                    <a:pt x="1972365" y="360410"/>
                    <a:pt x="1976846" y="361406"/>
                  </a:cubicBezTo>
                  <a:cubicBezTo>
                    <a:pt x="1985464" y="363321"/>
                    <a:pt x="1994314" y="364029"/>
                    <a:pt x="2002971" y="365760"/>
                  </a:cubicBezTo>
                  <a:cubicBezTo>
                    <a:pt x="2008839" y="366934"/>
                    <a:pt x="2014474" y="369204"/>
                    <a:pt x="2020389" y="370114"/>
                  </a:cubicBezTo>
                  <a:cubicBezTo>
                    <a:pt x="2033379" y="372112"/>
                    <a:pt x="2046535" y="372838"/>
                    <a:pt x="2059577" y="374468"/>
                  </a:cubicBezTo>
                  <a:cubicBezTo>
                    <a:pt x="2109320" y="380686"/>
                    <a:pt x="2097168" y="382440"/>
                    <a:pt x="2168434" y="387531"/>
                  </a:cubicBezTo>
                  <a:cubicBezTo>
                    <a:pt x="2209074" y="390434"/>
                    <a:pt x="2249834" y="391975"/>
                    <a:pt x="2290354" y="396240"/>
                  </a:cubicBezTo>
                  <a:lnTo>
                    <a:pt x="2373086" y="404948"/>
                  </a:lnTo>
                  <a:cubicBezTo>
                    <a:pt x="2376955" y="405722"/>
                    <a:pt x="2406898" y="411353"/>
                    <a:pt x="2412274" y="413657"/>
                  </a:cubicBezTo>
                  <a:cubicBezTo>
                    <a:pt x="2417084" y="415719"/>
                    <a:pt x="2420983" y="419463"/>
                    <a:pt x="2425337" y="422366"/>
                  </a:cubicBezTo>
                  <a:lnTo>
                    <a:pt x="2442754" y="448491"/>
                  </a:lnTo>
                  <a:lnTo>
                    <a:pt x="2451463" y="461554"/>
                  </a:lnTo>
                  <a:cubicBezTo>
                    <a:pt x="2452914" y="467360"/>
                    <a:pt x="2454097" y="473239"/>
                    <a:pt x="2455817" y="478971"/>
                  </a:cubicBezTo>
                  <a:cubicBezTo>
                    <a:pt x="2458455" y="487764"/>
                    <a:pt x="2464526" y="505097"/>
                    <a:pt x="2464526" y="505097"/>
                  </a:cubicBezTo>
                  <a:cubicBezTo>
                    <a:pt x="2461068" y="546585"/>
                    <a:pt x="2467453" y="548115"/>
                    <a:pt x="2451463" y="574766"/>
                  </a:cubicBezTo>
                  <a:cubicBezTo>
                    <a:pt x="2446078" y="583741"/>
                    <a:pt x="2439852" y="592183"/>
                    <a:pt x="2434046" y="600891"/>
                  </a:cubicBezTo>
                  <a:lnTo>
                    <a:pt x="2425337" y="613954"/>
                  </a:lnTo>
                  <a:cubicBezTo>
                    <a:pt x="2417010" y="638937"/>
                    <a:pt x="2426946" y="615617"/>
                    <a:pt x="2407920" y="640080"/>
                  </a:cubicBezTo>
                  <a:cubicBezTo>
                    <a:pt x="2401494" y="648342"/>
                    <a:pt x="2396783" y="657833"/>
                    <a:pt x="2390503" y="666206"/>
                  </a:cubicBezTo>
                  <a:cubicBezTo>
                    <a:pt x="2386149" y="672012"/>
                    <a:pt x="2381658" y="677718"/>
                    <a:pt x="2377440" y="683623"/>
                  </a:cubicBezTo>
                  <a:cubicBezTo>
                    <a:pt x="2374398" y="687881"/>
                    <a:pt x="2372081" y="692666"/>
                    <a:pt x="2368731" y="696686"/>
                  </a:cubicBezTo>
                  <a:cubicBezTo>
                    <a:pt x="2364789" y="701416"/>
                    <a:pt x="2359611" y="705018"/>
                    <a:pt x="2355669" y="709748"/>
                  </a:cubicBezTo>
                  <a:cubicBezTo>
                    <a:pt x="2329171" y="741546"/>
                    <a:pt x="2369186" y="701018"/>
                    <a:pt x="2333897" y="740228"/>
                  </a:cubicBezTo>
                  <a:cubicBezTo>
                    <a:pt x="2325658" y="749382"/>
                    <a:pt x="2316480" y="757645"/>
                    <a:pt x="2307771" y="766354"/>
                  </a:cubicBezTo>
                  <a:lnTo>
                    <a:pt x="2294709" y="779417"/>
                  </a:lnTo>
                  <a:lnTo>
                    <a:pt x="2281646" y="792480"/>
                  </a:lnTo>
                  <a:cubicBezTo>
                    <a:pt x="2277292" y="796834"/>
                    <a:pt x="2273707" y="802127"/>
                    <a:pt x="2268583" y="805543"/>
                  </a:cubicBezTo>
                  <a:cubicBezTo>
                    <a:pt x="2264229" y="808446"/>
                    <a:pt x="2259493" y="810845"/>
                    <a:pt x="2255520" y="814251"/>
                  </a:cubicBezTo>
                  <a:cubicBezTo>
                    <a:pt x="2249286" y="819594"/>
                    <a:pt x="2244584" y="826627"/>
                    <a:pt x="2238103" y="831668"/>
                  </a:cubicBezTo>
                  <a:cubicBezTo>
                    <a:pt x="2231422" y="836864"/>
                    <a:pt x="2223901" y="840946"/>
                    <a:pt x="2216331" y="844731"/>
                  </a:cubicBezTo>
                  <a:cubicBezTo>
                    <a:pt x="2187808" y="858993"/>
                    <a:pt x="2216272" y="830624"/>
                    <a:pt x="2168434" y="866503"/>
                  </a:cubicBezTo>
                  <a:cubicBezTo>
                    <a:pt x="2160484" y="872466"/>
                    <a:pt x="2131326" y="894838"/>
                    <a:pt x="2124891" y="896983"/>
                  </a:cubicBezTo>
                  <a:lnTo>
                    <a:pt x="2111829" y="901337"/>
                  </a:lnTo>
                  <a:cubicBezTo>
                    <a:pt x="2090550" y="922616"/>
                    <a:pt x="2108096" y="907824"/>
                    <a:pt x="2081349" y="923108"/>
                  </a:cubicBezTo>
                  <a:cubicBezTo>
                    <a:pt x="2076805" y="925704"/>
                    <a:pt x="2072967" y="929477"/>
                    <a:pt x="2068286" y="931817"/>
                  </a:cubicBezTo>
                  <a:cubicBezTo>
                    <a:pt x="2030968" y="950477"/>
                    <a:pt x="2061411" y="930769"/>
                    <a:pt x="2029097" y="949234"/>
                  </a:cubicBezTo>
                  <a:cubicBezTo>
                    <a:pt x="2024553" y="951830"/>
                    <a:pt x="2020715" y="955603"/>
                    <a:pt x="2016034" y="957943"/>
                  </a:cubicBezTo>
                  <a:cubicBezTo>
                    <a:pt x="2009043" y="961438"/>
                    <a:pt x="2001405" y="963477"/>
                    <a:pt x="1994263" y="966651"/>
                  </a:cubicBezTo>
                  <a:cubicBezTo>
                    <a:pt x="1955811" y="983741"/>
                    <a:pt x="2001141" y="967261"/>
                    <a:pt x="1950720" y="984068"/>
                  </a:cubicBezTo>
                  <a:cubicBezTo>
                    <a:pt x="1946366" y="985519"/>
                    <a:pt x="1942158" y="987523"/>
                    <a:pt x="1937657" y="988423"/>
                  </a:cubicBezTo>
                  <a:cubicBezTo>
                    <a:pt x="1918897" y="992175"/>
                    <a:pt x="1909266" y="994344"/>
                    <a:pt x="1889760" y="997131"/>
                  </a:cubicBezTo>
                  <a:cubicBezTo>
                    <a:pt x="1878176" y="998786"/>
                    <a:pt x="1866492" y="999707"/>
                    <a:pt x="1854926" y="1001486"/>
                  </a:cubicBezTo>
                  <a:cubicBezTo>
                    <a:pt x="1847611" y="1002611"/>
                    <a:pt x="1840334" y="1004045"/>
                    <a:pt x="1833154" y="1005840"/>
                  </a:cubicBezTo>
                  <a:cubicBezTo>
                    <a:pt x="1812442" y="1011017"/>
                    <a:pt x="1827114" y="1010474"/>
                    <a:pt x="1802674" y="1014548"/>
                  </a:cubicBezTo>
                  <a:cubicBezTo>
                    <a:pt x="1791132" y="1016472"/>
                    <a:pt x="1779507" y="1018005"/>
                    <a:pt x="1767840" y="1018903"/>
                  </a:cubicBezTo>
                  <a:cubicBezTo>
                    <a:pt x="1708057" y="1023502"/>
                    <a:pt x="1618000" y="1025721"/>
                    <a:pt x="1563189" y="1027611"/>
                  </a:cubicBezTo>
                  <a:cubicBezTo>
                    <a:pt x="1505947" y="1035790"/>
                    <a:pt x="1532716" y="1033918"/>
                    <a:pt x="1441269" y="1027611"/>
                  </a:cubicBezTo>
                  <a:cubicBezTo>
                    <a:pt x="1429595" y="1026806"/>
                    <a:pt x="1418000" y="1025036"/>
                    <a:pt x="1406434" y="1023257"/>
                  </a:cubicBezTo>
                  <a:cubicBezTo>
                    <a:pt x="1399119" y="1022132"/>
                    <a:pt x="1392056" y="1019232"/>
                    <a:pt x="1384663" y="1018903"/>
                  </a:cubicBezTo>
                  <a:cubicBezTo>
                    <a:pt x="1326645" y="1016324"/>
                    <a:pt x="1268548" y="1016000"/>
                    <a:pt x="1210491" y="1014548"/>
                  </a:cubicBezTo>
                  <a:cubicBezTo>
                    <a:pt x="1171303" y="1011645"/>
                    <a:pt x="1131827" y="1011397"/>
                    <a:pt x="1092926" y="1005840"/>
                  </a:cubicBezTo>
                  <a:cubicBezTo>
                    <a:pt x="1048006" y="999423"/>
                    <a:pt x="1072658" y="1002507"/>
                    <a:pt x="1018903" y="997131"/>
                  </a:cubicBezTo>
                  <a:cubicBezTo>
                    <a:pt x="1013097" y="995680"/>
                    <a:pt x="1007089" y="994878"/>
                    <a:pt x="1001486" y="992777"/>
                  </a:cubicBezTo>
                  <a:cubicBezTo>
                    <a:pt x="964327" y="978842"/>
                    <a:pt x="1001284" y="988364"/>
                    <a:pt x="971006" y="979714"/>
                  </a:cubicBezTo>
                  <a:cubicBezTo>
                    <a:pt x="952818" y="974518"/>
                    <a:pt x="947993" y="974427"/>
                    <a:pt x="927463" y="971006"/>
                  </a:cubicBezTo>
                  <a:cubicBezTo>
                    <a:pt x="923109" y="969554"/>
                    <a:pt x="918853" y="967764"/>
                    <a:pt x="914400" y="966651"/>
                  </a:cubicBezTo>
                  <a:cubicBezTo>
                    <a:pt x="907220" y="964856"/>
                    <a:pt x="899536" y="964954"/>
                    <a:pt x="892629" y="962297"/>
                  </a:cubicBezTo>
                  <a:cubicBezTo>
                    <a:pt x="880512" y="957637"/>
                    <a:pt x="869406" y="950686"/>
                    <a:pt x="857794" y="944880"/>
                  </a:cubicBezTo>
                  <a:cubicBezTo>
                    <a:pt x="851988" y="941977"/>
                    <a:pt x="846535" y="938223"/>
                    <a:pt x="840377" y="936171"/>
                  </a:cubicBezTo>
                  <a:lnTo>
                    <a:pt x="827314" y="931817"/>
                  </a:lnTo>
                  <a:lnTo>
                    <a:pt x="801189" y="914400"/>
                  </a:lnTo>
                  <a:cubicBezTo>
                    <a:pt x="796835" y="911497"/>
                    <a:pt x="792807" y="908031"/>
                    <a:pt x="788126" y="905691"/>
                  </a:cubicBezTo>
                  <a:cubicBezTo>
                    <a:pt x="782320" y="902788"/>
                    <a:pt x="776675" y="899540"/>
                    <a:pt x="770709" y="896983"/>
                  </a:cubicBezTo>
                  <a:cubicBezTo>
                    <a:pt x="766490" y="895175"/>
                    <a:pt x="761751" y="894681"/>
                    <a:pt x="757646" y="892628"/>
                  </a:cubicBezTo>
                  <a:cubicBezTo>
                    <a:pt x="750800" y="889205"/>
                    <a:pt x="731775" y="874149"/>
                    <a:pt x="727166" y="870857"/>
                  </a:cubicBezTo>
                  <a:cubicBezTo>
                    <a:pt x="722908" y="867815"/>
                    <a:pt x="718913" y="864210"/>
                    <a:pt x="714103" y="862148"/>
                  </a:cubicBezTo>
                  <a:cubicBezTo>
                    <a:pt x="708603" y="859791"/>
                    <a:pt x="702492" y="859245"/>
                    <a:pt x="696686" y="857794"/>
                  </a:cubicBezTo>
                  <a:cubicBezTo>
                    <a:pt x="669164" y="837152"/>
                    <a:pt x="690156" y="850538"/>
                    <a:pt x="657497" y="836023"/>
                  </a:cubicBezTo>
                  <a:cubicBezTo>
                    <a:pt x="651565" y="833387"/>
                    <a:pt x="646158" y="829593"/>
                    <a:pt x="640080" y="827314"/>
                  </a:cubicBezTo>
                  <a:cubicBezTo>
                    <a:pt x="634477" y="825213"/>
                    <a:pt x="628417" y="824604"/>
                    <a:pt x="622663" y="822960"/>
                  </a:cubicBezTo>
                  <a:cubicBezTo>
                    <a:pt x="618250" y="821699"/>
                    <a:pt x="613954" y="820057"/>
                    <a:pt x="609600" y="818606"/>
                  </a:cubicBezTo>
                  <a:cubicBezTo>
                    <a:pt x="580038" y="798898"/>
                    <a:pt x="617044" y="821914"/>
                    <a:pt x="570411" y="801188"/>
                  </a:cubicBezTo>
                  <a:cubicBezTo>
                    <a:pt x="565629" y="799063"/>
                    <a:pt x="562029" y="794820"/>
                    <a:pt x="557349" y="792480"/>
                  </a:cubicBezTo>
                  <a:cubicBezTo>
                    <a:pt x="551106" y="789359"/>
                    <a:pt x="532444" y="785165"/>
                    <a:pt x="526869" y="783771"/>
                  </a:cubicBezTo>
                  <a:cubicBezTo>
                    <a:pt x="500039" y="765886"/>
                    <a:pt x="529698" y="783263"/>
                    <a:pt x="492034" y="770708"/>
                  </a:cubicBezTo>
                  <a:cubicBezTo>
                    <a:pt x="485876" y="768655"/>
                    <a:pt x="480644" y="764411"/>
                    <a:pt x="474617" y="762000"/>
                  </a:cubicBezTo>
                  <a:cubicBezTo>
                    <a:pt x="466094" y="758591"/>
                    <a:pt x="457200" y="756194"/>
                    <a:pt x="448491" y="753291"/>
                  </a:cubicBezTo>
                  <a:cubicBezTo>
                    <a:pt x="444137" y="751840"/>
                    <a:pt x="439690" y="750642"/>
                    <a:pt x="435429" y="748937"/>
                  </a:cubicBezTo>
                  <a:cubicBezTo>
                    <a:pt x="428172" y="746034"/>
                    <a:pt x="420976" y="742973"/>
                    <a:pt x="413657" y="740228"/>
                  </a:cubicBezTo>
                  <a:cubicBezTo>
                    <a:pt x="409359" y="738616"/>
                    <a:pt x="404813" y="737682"/>
                    <a:pt x="400594" y="735874"/>
                  </a:cubicBezTo>
                  <a:cubicBezTo>
                    <a:pt x="368713" y="722212"/>
                    <a:pt x="397874" y="730841"/>
                    <a:pt x="365760" y="722811"/>
                  </a:cubicBezTo>
                  <a:cubicBezTo>
                    <a:pt x="345037" y="708997"/>
                    <a:pt x="360839" y="717416"/>
                    <a:pt x="335280" y="709748"/>
                  </a:cubicBezTo>
                  <a:cubicBezTo>
                    <a:pt x="326487" y="707110"/>
                    <a:pt x="309154" y="701040"/>
                    <a:pt x="309154" y="701040"/>
                  </a:cubicBezTo>
                  <a:cubicBezTo>
                    <a:pt x="304800" y="698137"/>
                    <a:pt x="300901" y="694393"/>
                    <a:pt x="296091" y="692331"/>
                  </a:cubicBezTo>
                  <a:cubicBezTo>
                    <a:pt x="279046" y="685026"/>
                    <a:pt x="270121" y="690981"/>
                    <a:pt x="252549" y="679268"/>
                  </a:cubicBezTo>
                  <a:cubicBezTo>
                    <a:pt x="234507" y="667241"/>
                    <a:pt x="244563" y="671829"/>
                    <a:pt x="222069" y="666206"/>
                  </a:cubicBezTo>
                  <a:cubicBezTo>
                    <a:pt x="208062" y="656867"/>
                    <a:pt x="208159" y="656153"/>
                    <a:pt x="191589" y="648788"/>
                  </a:cubicBezTo>
                  <a:cubicBezTo>
                    <a:pt x="184446" y="645614"/>
                    <a:pt x="176960" y="643254"/>
                    <a:pt x="169817" y="640080"/>
                  </a:cubicBezTo>
                  <a:cubicBezTo>
                    <a:pt x="163885" y="637444"/>
                    <a:pt x="158427" y="633782"/>
                    <a:pt x="152400" y="631371"/>
                  </a:cubicBezTo>
                  <a:cubicBezTo>
                    <a:pt x="143877" y="627962"/>
                    <a:pt x="134484" y="626768"/>
                    <a:pt x="126274" y="622663"/>
                  </a:cubicBezTo>
                  <a:cubicBezTo>
                    <a:pt x="90790" y="604920"/>
                    <a:pt x="108248" y="614999"/>
                    <a:pt x="74023" y="592183"/>
                  </a:cubicBezTo>
                  <a:lnTo>
                    <a:pt x="60960" y="583474"/>
                  </a:lnTo>
                  <a:cubicBezTo>
                    <a:pt x="59509" y="579120"/>
                    <a:pt x="58835" y="574423"/>
                    <a:pt x="56606" y="570411"/>
                  </a:cubicBezTo>
                  <a:cubicBezTo>
                    <a:pt x="51523" y="561262"/>
                    <a:pt x="42499" y="554215"/>
                    <a:pt x="39189" y="544286"/>
                  </a:cubicBezTo>
                  <a:cubicBezTo>
                    <a:pt x="33179" y="526258"/>
                    <a:pt x="37380" y="535042"/>
                    <a:pt x="26126" y="518160"/>
                  </a:cubicBezTo>
                  <a:cubicBezTo>
                    <a:pt x="14164" y="470320"/>
                    <a:pt x="32293" y="530132"/>
                    <a:pt x="8709" y="487680"/>
                  </a:cubicBezTo>
                  <a:cubicBezTo>
                    <a:pt x="4251" y="479655"/>
                    <a:pt x="0" y="461554"/>
                    <a:pt x="0" y="461554"/>
                  </a:cubicBezTo>
                  <a:cubicBezTo>
                    <a:pt x="1451" y="433977"/>
                    <a:pt x="2236" y="406357"/>
                    <a:pt x="4354" y="378823"/>
                  </a:cubicBezTo>
                  <a:cubicBezTo>
                    <a:pt x="5652" y="361950"/>
                    <a:pt x="8496" y="346912"/>
                    <a:pt x="13063" y="330926"/>
                  </a:cubicBezTo>
                  <a:cubicBezTo>
                    <a:pt x="14324" y="326513"/>
                    <a:pt x="15188" y="321875"/>
                    <a:pt x="17417" y="317863"/>
                  </a:cubicBezTo>
                  <a:cubicBezTo>
                    <a:pt x="22500" y="308714"/>
                    <a:pt x="25472" y="296417"/>
                    <a:pt x="34834" y="291737"/>
                  </a:cubicBezTo>
                  <a:lnTo>
                    <a:pt x="56606" y="269966"/>
                  </a:lnTo>
                  <a:close/>
                </a:path>
              </a:pathLst>
            </a:custGeom>
            <a:solidFill>
              <a:srgbClr val="FF0000">
                <a:alpha val="0"/>
              </a:srgbClr>
            </a:solidFill>
            <a:ln w="95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sp>
        <p:nvSpPr>
          <p:cNvPr id="162" name="Title 1">
            <a:extLst>
              <a:ext uri="{FF2B5EF4-FFF2-40B4-BE49-F238E27FC236}">
                <a16:creationId xmlns:a16="http://schemas.microsoft.com/office/drawing/2014/main" id="{AE36C6F5-43EC-9042-9470-A7B055C5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42" y="379421"/>
            <a:ext cx="8754306" cy="994172"/>
          </a:xfrm>
        </p:spPr>
        <p:txBody>
          <a:bodyPr/>
          <a:lstStyle/>
          <a:p>
            <a:r>
              <a:rPr lang="en-US" altLang="zh-CN" dirty="0"/>
              <a:t>(2)</a:t>
            </a:r>
            <a:r>
              <a:rPr lang="zh-CN" altLang="en-US" dirty="0"/>
              <a:t> </a:t>
            </a:r>
            <a:r>
              <a:rPr lang="en-US" altLang="zh-CN" dirty="0"/>
              <a:t>Path-based</a:t>
            </a:r>
            <a:r>
              <a:rPr lang="zh-CN" altLang="en-US" dirty="0"/>
              <a:t> </a:t>
            </a:r>
            <a:r>
              <a:rPr lang="en-US" altLang="zh-CN" dirty="0"/>
              <a:t>Relational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Encoder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54EADC9-5C28-AA49-87DC-CCBC84427038}"/>
              </a:ext>
            </a:extLst>
          </p:cNvPr>
          <p:cNvSpPr txBox="1"/>
          <p:nvPr/>
        </p:nvSpPr>
        <p:spPr>
          <a:xfrm>
            <a:off x="1046389" y="4914609"/>
            <a:ext cx="19809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only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looking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the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plain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graph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structures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(i.e.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ignore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relations)</a:t>
            </a:r>
            <a:endParaRPr lang="en-US" sz="1350" dirty="0">
              <a:latin typeface="Nyala" panose="02000504070300020003" pitchFamily="2" charset="0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5E0209F-EB6F-E949-9272-0537751CE161}"/>
              </a:ext>
            </a:extLst>
          </p:cNvPr>
          <p:cNvGrpSpPr/>
          <p:nvPr/>
        </p:nvGrpSpPr>
        <p:grpSpPr>
          <a:xfrm>
            <a:off x="3270199" y="5286174"/>
            <a:ext cx="2603603" cy="323165"/>
            <a:chOff x="4112309" y="5684218"/>
            <a:chExt cx="3471471" cy="430887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AD700FD-165A-E440-ADB0-CC0FB636DF09}"/>
                </a:ext>
              </a:extLst>
            </p:cNvPr>
            <p:cNvSpPr txBox="1"/>
            <p:nvPr/>
          </p:nvSpPr>
          <p:spPr>
            <a:xfrm>
              <a:off x="4112309" y="5695051"/>
              <a:ext cx="264125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50" dirty="0">
                  <a:latin typeface="Nyala" panose="02000504070300020003" pitchFamily="2" charset="0"/>
                </a:rPr>
                <a:t>the</a:t>
              </a:r>
              <a:r>
                <a:rPr lang="zh-CN" altLang="en-US" sz="1350" dirty="0">
                  <a:latin typeface="Nyala" panose="02000504070300020003" pitchFamily="2" charset="0"/>
                </a:rPr>
                <a:t> </a:t>
              </a:r>
              <a:r>
                <a:rPr lang="en-US" altLang="zh-CN" sz="1350" i="1" dirty="0">
                  <a:latin typeface="Nyala" panose="02000504070300020003" pitchFamily="2" charset="0"/>
                </a:rPr>
                <a:t>k</a:t>
              </a:r>
              <a:r>
                <a:rPr lang="en-US" altLang="zh-CN" sz="1350" dirty="0">
                  <a:latin typeface="Nyala" panose="02000504070300020003" pitchFamily="2" charset="0"/>
                </a:rPr>
                <a:t>-</a:t>
              </a:r>
              <a:r>
                <a:rPr lang="en-US" altLang="zh-CN" sz="1350" dirty="0" err="1">
                  <a:latin typeface="Nyala" panose="02000504070300020003" pitchFamily="2" charset="0"/>
                </a:rPr>
                <a:t>th</a:t>
              </a:r>
              <a:r>
                <a:rPr lang="zh-CN" altLang="en-US" sz="1350" dirty="0">
                  <a:latin typeface="Nyala" panose="02000504070300020003" pitchFamily="2" charset="0"/>
                </a:rPr>
                <a:t> </a:t>
              </a:r>
              <a:r>
                <a:rPr lang="en-US" altLang="zh-CN" sz="1350" dirty="0">
                  <a:latin typeface="Nyala" panose="02000504070300020003" pitchFamily="2" charset="0"/>
                </a:rPr>
                <a:t>path</a:t>
              </a:r>
              <a:r>
                <a:rPr lang="zh-CN" altLang="en-US" sz="1350" dirty="0">
                  <a:latin typeface="Nyala" panose="02000504070300020003" pitchFamily="2" charset="0"/>
                </a:rPr>
                <a:t> </a:t>
              </a:r>
              <a:r>
                <a:rPr lang="en-US" altLang="zh-CN" sz="1350" dirty="0">
                  <a:latin typeface="Nyala" panose="02000504070300020003" pitchFamily="2" charset="0"/>
                </a:rPr>
                <a:t>between</a:t>
              </a:r>
              <a:r>
                <a:rPr lang="zh-CN" altLang="en-US" sz="1350" dirty="0">
                  <a:latin typeface="Nyala" panose="02000504070300020003" pitchFamily="2" charset="0"/>
                </a:rPr>
                <a:t> </a:t>
              </a:r>
              <a:endParaRPr lang="en-US" sz="1350" dirty="0">
                <a:latin typeface="Nyala" panose="02000504070300020003" pitchFamily="2" charset="0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C64EAAB-E7F8-5041-9F90-CEE377CE2D59}"/>
                </a:ext>
              </a:extLst>
            </p:cNvPr>
            <p:cNvGrpSpPr/>
            <p:nvPr/>
          </p:nvGrpSpPr>
          <p:grpSpPr>
            <a:xfrm>
              <a:off x="6449751" y="5684218"/>
              <a:ext cx="1134029" cy="430887"/>
              <a:chOff x="8245525" y="8445093"/>
              <a:chExt cx="1000269" cy="358855"/>
            </a:xfrm>
          </p:grpSpPr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5BE536B9-3C2A-F54E-B3F6-CC12670AF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53694" y="8459304"/>
                <a:ext cx="292100" cy="304800"/>
              </a:xfrm>
              <a:prstGeom prst="rect">
                <a:avLst/>
              </a:prstGeom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9AE4AC1B-AD23-C44E-A6EE-EF41D5E28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45525" y="8454110"/>
                <a:ext cx="292100" cy="279400"/>
              </a:xfrm>
              <a:prstGeom prst="rect">
                <a:avLst/>
              </a:prstGeom>
            </p:spPr>
          </p:pic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F1CEE0B-5BF3-184A-91C1-BE90858C66F3}"/>
                  </a:ext>
                </a:extLst>
              </p:cNvPr>
              <p:cNvSpPr/>
              <p:nvPr/>
            </p:nvSpPr>
            <p:spPr>
              <a:xfrm>
                <a:off x="8518354" y="8445093"/>
                <a:ext cx="520703" cy="358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500" dirty="0">
                    <a:latin typeface="Nyala" panose="02000504070300020003" pitchFamily="2" charset="0"/>
                  </a:rPr>
                  <a:t>and</a:t>
                </a:r>
                <a:endParaRPr lang="en-US" sz="1500" dirty="0"/>
              </a:p>
            </p:txBody>
          </p:sp>
        </p:grpSp>
      </p:grp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3CD04AD1-A370-BD46-A940-4A03112AC8B6}"/>
              </a:ext>
            </a:extLst>
          </p:cNvPr>
          <p:cNvCxnSpPr>
            <a:cxnSpLocks/>
          </p:cNvCxnSpPr>
          <p:nvPr/>
        </p:nvCxnSpPr>
        <p:spPr>
          <a:xfrm flipV="1">
            <a:off x="3861841" y="4615026"/>
            <a:ext cx="0" cy="708497"/>
          </a:xfrm>
          <a:prstGeom prst="straightConnector1">
            <a:avLst/>
          </a:prstGeom>
          <a:ln>
            <a:headEnd type="oval" w="sm" len="sm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AF4D142-DFE6-2246-8634-62EFCFC5AD90}"/>
              </a:ext>
            </a:extLst>
          </p:cNvPr>
          <p:cNvGrpSpPr/>
          <p:nvPr/>
        </p:nvGrpSpPr>
        <p:grpSpPr>
          <a:xfrm>
            <a:off x="4083116" y="4803442"/>
            <a:ext cx="4176885" cy="333434"/>
            <a:chOff x="5444154" y="5261588"/>
            <a:chExt cx="5569180" cy="444579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8E90042-0216-8B48-A412-6527EEEC3EF9}"/>
                </a:ext>
              </a:extLst>
            </p:cNvPr>
            <p:cNvSpPr txBox="1"/>
            <p:nvPr/>
          </p:nvSpPr>
          <p:spPr>
            <a:xfrm>
              <a:off x="5444154" y="5275280"/>
              <a:ext cx="42581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latin typeface="Nyala" panose="02000504070300020003" pitchFamily="2" charset="0"/>
                </a:rPr>
                <a:t>Modeling</a:t>
              </a:r>
              <a:r>
                <a:rPr lang="zh-CN" altLang="en-US" sz="1500" dirty="0"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latin typeface="Nyala" panose="02000504070300020003" pitchFamily="2" charset="0"/>
                </a:rPr>
                <a:t>Relational</a:t>
              </a:r>
              <a:r>
                <a:rPr lang="zh-CN" altLang="en-US" sz="1500" dirty="0"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latin typeface="Nyala" panose="02000504070300020003" pitchFamily="2" charset="0"/>
                </a:rPr>
                <a:t>Paths</a:t>
              </a:r>
              <a:r>
                <a:rPr lang="zh-CN" altLang="en-US" sz="1500" dirty="0">
                  <a:latin typeface="Nyala" panose="02000504070300020003" pitchFamily="2" charset="0"/>
                </a:rPr>
                <a:t>        </a:t>
              </a:r>
              <a:r>
                <a:rPr lang="en-US" altLang="zh-CN" sz="1500" dirty="0">
                  <a:latin typeface="Nyala" panose="02000504070300020003" pitchFamily="2" charset="0"/>
                </a:rPr>
                <a:t>between</a:t>
              </a:r>
              <a:endParaRPr lang="en-US" sz="1500" dirty="0">
                <a:latin typeface="Nyala" panose="02000504070300020003" pitchFamily="2" charset="0"/>
              </a:endParaRP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EA453464-C5C9-0C40-9E34-3A79778F5DF5}"/>
                </a:ext>
              </a:extLst>
            </p:cNvPr>
            <p:cNvGrpSpPr/>
            <p:nvPr/>
          </p:nvGrpSpPr>
          <p:grpSpPr>
            <a:xfrm>
              <a:off x="9449653" y="5261588"/>
              <a:ext cx="1563681" cy="430887"/>
              <a:chOff x="8245525" y="8419478"/>
              <a:chExt cx="1379242" cy="358855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1BA38E10-5C88-6447-AEEB-0DE01A46F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54110" y="8459305"/>
                <a:ext cx="292100" cy="304800"/>
              </a:xfrm>
              <a:prstGeom prst="rect">
                <a:avLst/>
              </a:prstGeom>
            </p:spPr>
          </p:pic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5126BDDC-00D6-1247-AAB5-CB0B2A10F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45525" y="8454110"/>
                <a:ext cx="292100" cy="279400"/>
              </a:xfrm>
              <a:prstGeom prst="rect">
                <a:avLst/>
              </a:prstGeom>
            </p:spPr>
          </p:pic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339BC00A-5F46-FD40-9EA0-F6F0DD928DF6}"/>
                  </a:ext>
                </a:extLst>
              </p:cNvPr>
              <p:cNvSpPr/>
              <p:nvPr/>
            </p:nvSpPr>
            <p:spPr>
              <a:xfrm>
                <a:off x="8574455" y="8553200"/>
                <a:ext cx="137160" cy="137160"/>
              </a:xfrm>
              <a:prstGeom prst="ellipse">
                <a:avLst/>
              </a:prstGeom>
              <a:pattFill prst="dkHorz">
                <a:fgClr>
                  <a:srgbClr val="C00000"/>
                </a:fgClr>
                <a:bgClr>
                  <a:schemeClr val="bg1"/>
                </a:bgClr>
              </a:patt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F7741A9B-E7D2-FF46-B0A8-BCC1E6624BC7}"/>
                  </a:ext>
                </a:extLst>
              </p:cNvPr>
              <p:cNvSpPr/>
              <p:nvPr/>
            </p:nvSpPr>
            <p:spPr>
              <a:xfrm>
                <a:off x="9487607" y="8555912"/>
                <a:ext cx="137160" cy="137160"/>
              </a:xfrm>
              <a:prstGeom prst="ellipse">
                <a:avLst/>
              </a:prstGeom>
              <a:pattFill prst="dkVert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F078EC8-73CC-FE49-B874-874203AA7960}"/>
                  </a:ext>
                </a:extLst>
              </p:cNvPr>
              <p:cNvSpPr/>
              <p:nvPr/>
            </p:nvSpPr>
            <p:spPr>
              <a:xfrm>
                <a:off x="8711614" y="8419478"/>
                <a:ext cx="520702" cy="358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500" dirty="0">
                    <a:latin typeface="Nyala" panose="02000504070300020003" pitchFamily="2" charset="0"/>
                  </a:rPr>
                  <a:t>and</a:t>
                </a:r>
                <a:endParaRPr lang="en-US" sz="1500" dirty="0"/>
              </a:p>
            </p:txBody>
          </p:sp>
        </p:grp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B46BDBC4-AD6A-B840-8A3B-1DFA3D32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77827" y="5368139"/>
              <a:ext cx="373764" cy="274053"/>
            </a:xfrm>
            <a:prstGeom prst="rect">
              <a:avLst/>
            </a:prstGeom>
          </p:spPr>
        </p:pic>
      </p:grpSp>
      <p:sp>
        <p:nvSpPr>
          <p:cNvPr id="186" name="Down Arrow 185">
            <a:extLst>
              <a:ext uri="{FF2B5EF4-FFF2-40B4-BE49-F238E27FC236}">
                <a16:creationId xmlns:a16="http://schemas.microsoft.com/office/drawing/2014/main" id="{41FF3D47-5D59-1543-848F-9E15E6985FD1}"/>
              </a:ext>
            </a:extLst>
          </p:cNvPr>
          <p:cNvSpPr/>
          <p:nvPr/>
        </p:nvSpPr>
        <p:spPr>
          <a:xfrm rot="5400000">
            <a:off x="7511109" y="2561814"/>
            <a:ext cx="135960" cy="294220"/>
          </a:xfrm>
          <a:prstGeom prst="downArrow">
            <a:avLst>
              <a:gd name="adj1" fmla="val 50000"/>
              <a:gd name="adj2" fmla="val 67421"/>
            </a:avLst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87" name="Picture 186">
            <a:extLst>
              <a:ext uri="{FF2B5EF4-FFF2-40B4-BE49-F238E27FC236}">
                <a16:creationId xmlns:a16="http://schemas.microsoft.com/office/drawing/2014/main" id="{412B1051-F9C4-3B47-91F0-78FB5E6589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2746" y="3060876"/>
            <a:ext cx="1823853" cy="413843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6C742961-CB78-3E45-A529-FD61B599D8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1765" y="3092865"/>
            <a:ext cx="2063021" cy="309654"/>
          </a:xfrm>
          <a:prstGeom prst="rect">
            <a:avLst/>
          </a:prstGeom>
        </p:spPr>
      </p:pic>
      <p:sp>
        <p:nvSpPr>
          <p:cNvPr id="192" name="Rounded Rectangle 191">
            <a:extLst>
              <a:ext uri="{FF2B5EF4-FFF2-40B4-BE49-F238E27FC236}">
                <a16:creationId xmlns:a16="http://schemas.microsoft.com/office/drawing/2014/main" id="{49F52574-90C0-1A40-A9C6-19FA7658FF16}"/>
              </a:ext>
            </a:extLst>
          </p:cNvPr>
          <p:cNvSpPr/>
          <p:nvPr/>
        </p:nvSpPr>
        <p:spPr>
          <a:xfrm>
            <a:off x="3972746" y="3085134"/>
            <a:ext cx="1923599" cy="403420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id="{1499AB26-688D-9743-A8C5-D117178EBCAE}"/>
              </a:ext>
            </a:extLst>
          </p:cNvPr>
          <p:cNvSpPr/>
          <p:nvPr/>
        </p:nvSpPr>
        <p:spPr>
          <a:xfrm>
            <a:off x="6069270" y="3088354"/>
            <a:ext cx="2005177" cy="386639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766D96E-D718-E940-A641-D64B3B442389}"/>
              </a:ext>
            </a:extLst>
          </p:cNvPr>
          <p:cNvGrpSpPr/>
          <p:nvPr/>
        </p:nvGrpSpPr>
        <p:grpSpPr>
          <a:xfrm>
            <a:off x="4726959" y="1623519"/>
            <a:ext cx="2274007" cy="692162"/>
            <a:chOff x="9067854" y="228833"/>
            <a:chExt cx="3032009" cy="922882"/>
          </a:xfrm>
        </p:grpSpPr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0EA457B2-3D3D-EB43-BA4E-05D4D2BC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67854" y="240093"/>
              <a:ext cx="3032009" cy="911622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</p:pic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3F1D1FAC-2EC5-A34A-ACAA-92224F78DADB}"/>
                </a:ext>
              </a:extLst>
            </p:cNvPr>
            <p:cNvSpPr/>
            <p:nvPr/>
          </p:nvSpPr>
          <p:spPr>
            <a:xfrm>
              <a:off x="11325718" y="228833"/>
              <a:ext cx="650051" cy="433247"/>
            </a:xfrm>
            <a:prstGeom prst="roundRect">
              <a:avLst/>
            </a:pr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95" name="Rounded Rectangle 194">
              <a:extLst>
                <a:ext uri="{FF2B5EF4-FFF2-40B4-BE49-F238E27FC236}">
                  <a16:creationId xmlns:a16="http://schemas.microsoft.com/office/drawing/2014/main" id="{039A79A5-924A-784C-AA5D-3CA390802DE9}"/>
                </a:ext>
              </a:extLst>
            </p:cNvPr>
            <p:cNvSpPr/>
            <p:nvPr/>
          </p:nvSpPr>
          <p:spPr>
            <a:xfrm>
              <a:off x="10505780" y="228833"/>
              <a:ext cx="601138" cy="422804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10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00"/>
            </a:p>
          </p:txBody>
        </p:sp>
      </p:grp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5132352C-943D-E046-9BBD-0743A18AF981}"/>
              </a:ext>
            </a:extLst>
          </p:cNvPr>
          <p:cNvCxnSpPr>
            <a:cxnSpLocks/>
          </p:cNvCxnSpPr>
          <p:nvPr/>
        </p:nvCxnSpPr>
        <p:spPr>
          <a:xfrm flipV="1">
            <a:off x="5531371" y="2363761"/>
            <a:ext cx="0" cy="729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4FB7CE67-1093-A845-927D-C72A097972EC}"/>
              </a:ext>
            </a:extLst>
          </p:cNvPr>
          <p:cNvCxnSpPr>
            <a:cxnSpLocks/>
          </p:cNvCxnSpPr>
          <p:nvPr/>
        </p:nvCxnSpPr>
        <p:spPr>
          <a:xfrm flipV="1">
            <a:off x="6256257" y="2363762"/>
            <a:ext cx="0" cy="718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167">
            <a:extLst>
              <a:ext uri="{FF2B5EF4-FFF2-40B4-BE49-F238E27FC236}">
                <a16:creationId xmlns:a16="http://schemas.microsoft.com/office/drawing/2014/main" id="{731DFAE9-1545-2540-BB11-805040390B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356" y="3770444"/>
            <a:ext cx="248371" cy="251612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906C58C0-BD2A-F848-8E10-1C05A16BDA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7047" y="3884812"/>
            <a:ext cx="248371" cy="274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0A802B-2B15-DB4D-9C90-14072EAB820C}"/>
              </a:ext>
            </a:extLst>
          </p:cNvPr>
          <p:cNvSpPr txBox="1"/>
          <p:nvPr/>
        </p:nvSpPr>
        <p:spPr>
          <a:xfrm>
            <a:off x="-291230" y="773638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82" name="Footer Placeholder 3">
            <a:extLst>
              <a:ext uri="{FF2B5EF4-FFF2-40B4-BE49-F238E27FC236}">
                <a16:creationId xmlns:a16="http://schemas.microsoft.com/office/drawing/2014/main" id="{D1FDE3F0-D466-4C4A-9678-37A4F65256B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27577" y="6356351"/>
            <a:ext cx="3387473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85" name="Slide Number Placeholder 4">
            <a:extLst>
              <a:ext uri="{FF2B5EF4-FFF2-40B4-BE49-F238E27FC236}">
                <a16:creationId xmlns:a16="http://schemas.microsoft.com/office/drawing/2014/main" id="{44785DF4-541E-EB42-99E7-38116707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13</a:t>
            </a:fld>
            <a:endParaRPr lang="en-US" dirty="0"/>
          </a:p>
        </p:txBody>
      </p:sp>
      <p:sp>
        <p:nvSpPr>
          <p:cNvPr id="174" name="Footer Placeholder 3">
            <a:extLst>
              <a:ext uri="{FF2B5EF4-FFF2-40B4-BE49-F238E27FC236}">
                <a16:creationId xmlns:a16="http://schemas.microsoft.com/office/drawing/2014/main" id="{672A170F-CD11-E74E-BAD1-414B19528BC7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760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31" grpId="0"/>
      <p:bldP spid="132" grpId="0" animBg="1"/>
      <p:bldP spid="136" grpId="0" animBg="1"/>
      <p:bldP spid="167" grpId="0"/>
      <p:bldP spid="186" grpId="0" animBg="1"/>
      <p:bldP spid="192" grpId="0" animBg="1"/>
      <p:bldP spid="1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>
            <a:extLst>
              <a:ext uri="{FF2B5EF4-FFF2-40B4-BE49-F238E27FC236}">
                <a16:creationId xmlns:a16="http://schemas.microsoft.com/office/drawing/2014/main" id="{AE36C6F5-43EC-9042-9470-A7B055C5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91" y="959644"/>
            <a:ext cx="8754306" cy="994172"/>
          </a:xfrm>
        </p:spPr>
        <p:txBody>
          <a:bodyPr/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Hierarchical</a:t>
            </a:r>
            <a:r>
              <a:rPr lang="zh-CN" altLang="en-US" dirty="0"/>
              <a:t> </a:t>
            </a:r>
            <a:r>
              <a:rPr lang="en-US" altLang="zh-CN" dirty="0"/>
              <a:t>Path-based</a:t>
            </a:r>
            <a:r>
              <a:rPr lang="zh-CN" altLang="en-US" dirty="0"/>
              <a:t> </a:t>
            </a:r>
            <a:r>
              <a:rPr lang="en-US" altLang="zh-CN" dirty="0"/>
              <a:t>Attention</a:t>
            </a:r>
            <a:endParaRPr lang="en-US" dirty="0"/>
          </a:p>
        </p:txBody>
      </p:sp>
      <p:sp>
        <p:nvSpPr>
          <p:cNvPr id="173" name="Content Placeholder 2">
            <a:extLst>
              <a:ext uri="{FF2B5EF4-FFF2-40B4-BE49-F238E27FC236}">
                <a16:creationId xmlns:a16="http://schemas.microsoft.com/office/drawing/2014/main" id="{EFABFD57-CFB6-304B-8ACE-31B7F123A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91" y="2204766"/>
            <a:ext cx="8754306" cy="3263504"/>
          </a:xfrm>
        </p:spPr>
        <p:txBody>
          <a:bodyPr>
            <a:normAutofit/>
          </a:bodyPr>
          <a:lstStyle/>
          <a:p>
            <a:r>
              <a:rPr lang="en-US" altLang="zh-CN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Two</a:t>
            </a:r>
            <a:r>
              <a:rPr lang="zh-CN" alt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average</a:t>
            </a:r>
            <a:r>
              <a:rPr lang="zh-CN" alt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pooling:</a:t>
            </a:r>
            <a:r>
              <a:rPr lang="zh-CN" alt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en-US" altLang="zh-CN" sz="27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Assuming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all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QA-concept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pairs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are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equally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important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en-US" altLang="zh-CN" sz="21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Assuming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all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paths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are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equally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relevant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en-US" altLang="zh-CN" sz="21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  <a:p>
            <a:pPr lvl="1"/>
            <a:endParaRPr lang="en-US" altLang="zh-CN" sz="21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  <a:p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Modeling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the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two-level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importance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as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latent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weights:</a:t>
            </a:r>
          </a:p>
          <a:p>
            <a:pPr lvl="1"/>
            <a:endParaRPr lang="en-US" altLang="zh-CN" sz="21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7DFCB31-1EF1-8E44-BFBC-F2C49A59F74D}"/>
              </a:ext>
            </a:extLst>
          </p:cNvPr>
          <p:cNvGrpSpPr/>
          <p:nvPr/>
        </p:nvGrpSpPr>
        <p:grpSpPr>
          <a:xfrm>
            <a:off x="6281750" y="2557963"/>
            <a:ext cx="1694883" cy="515390"/>
            <a:chOff x="9067854" y="228833"/>
            <a:chExt cx="3032009" cy="922882"/>
          </a:xfrm>
        </p:grpSpPr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2F1AEFED-C50F-6A44-B97D-CEC4C111C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7854" y="240093"/>
              <a:ext cx="3032009" cy="911622"/>
            </a:xfrm>
            <a:prstGeom prst="rect">
              <a:avLst/>
            </a:prstGeom>
            <a:ln>
              <a:noFill/>
              <a:prstDash val="sysDash"/>
            </a:ln>
          </p:spPr>
        </p:pic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93C99AD9-2281-A942-8B98-3B5CB0C96DAD}"/>
                </a:ext>
              </a:extLst>
            </p:cNvPr>
            <p:cNvSpPr/>
            <p:nvPr/>
          </p:nvSpPr>
          <p:spPr>
            <a:xfrm>
              <a:off x="11325718" y="228833"/>
              <a:ext cx="650051" cy="433247"/>
            </a:xfrm>
            <a:prstGeom prst="roundRect">
              <a:avLst/>
            </a:pr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C75356-AA3F-6D45-9874-C23E440CDD4B}"/>
                </a:ext>
              </a:extLst>
            </p:cNvPr>
            <p:cNvSpPr/>
            <p:nvPr/>
          </p:nvSpPr>
          <p:spPr>
            <a:xfrm>
              <a:off x="10505780" y="228833"/>
              <a:ext cx="601138" cy="422804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10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00"/>
            </a:p>
          </p:txBody>
        </p:sp>
      </p:grpSp>
      <p:pic>
        <p:nvPicPr>
          <p:cNvPr id="187" name="Picture 186">
            <a:extLst>
              <a:ext uri="{FF2B5EF4-FFF2-40B4-BE49-F238E27FC236}">
                <a16:creationId xmlns:a16="http://schemas.microsoft.com/office/drawing/2014/main" id="{5FC1263D-B1AE-0C44-A811-CDBF6E0A0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04" y="3004523"/>
            <a:ext cx="1823853" cy="413843"/>
          </a:xfrm>
          <a:prstGeom prst="rect">
            <a:avLst/>
          </a:prstGeom>
        </p:spPr>
      </p:pic>
      <p:sp>
        <p:nvSpPr>
          <p:cNvPr id="188" name="Rounded Rectangle 187">
            <a:extLst>
              <a:ext uri="{FF2B5EF4-FFF2-40B4-BE49-F238E27FC236}">
                <a16:creationId xmlns:a16="http://schemas.microsoft.com/office/drawing/2014/main" id="{3FF43548-5DA8-7F4C-8934-5BCFACBADC7C}"/>
              </a:ext>
            </a:extLst>
          </p:cNvPr>
          <p:cNvSpPr/>
          <p:nvPr/>
        </p:nvSpPr>
        <p:spPr>
          <a:xfrm>
            <a:off x="4896404" y="3073353"/>
            <a:ext cx="283050" cy="246501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D598F-8680-1145-A7A7-AFD15CEA9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38" y="4183847"/>
            <a:ext cx="3080479" cy="1210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EB237-820F-B041-94BA-404405A2B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782" y="4183846"/>
            <a:ext cx="2433176" cy="1210711"/>
          </a:xfrm>
          <a:prstGeom prst="rect">
            <a:avLst/>
          </a:prstGeom>
        </p:spPr>
      </p:pic>
      <p:sp>
        <p:nvSpPr>
          <p:cNvPr id="189" name="Rounded Rectangle 188">
            <a:extLst>
              <a:ext uri="{FF2B5EF4-FFF2-40B4-BE49-F238E27FC236}">
                <a16:creationId xmlns:a16="http://schemas.microsoft.com/office/drawing/2014/main" id="{FACBE134-010A-534E-BFED-B4CD682EE113}"/>
              </a:ext>
            </a:extLst>
          </p:cNvPr>
          <p:cNvSpPr/>
          <p:nvPr/>
        </p:nvSpPr>
        <p:spPr>
          <a:xfrm>
            <a:off x="1404437" y="4203328"/>
            <a:ext cx="433732" cy="279668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90" name="Rounded Rectangle 189">
            <a:extLst>
              <a:ext uri="{FF2B5EF4-FFF2-40B4-BE49-F238E27FC236}">
                <a16:creationId xmlns:a16="http://schemas.microsoft.com/office/drawing/2014/main" id="{F0D82319-701C-7742-91FF-CCCEF86D01D0}"/>
              </a:ext>
            </a:extLst>
          </p:cNvPr>
          <p:cNvSpPr/>
          <p:nvPr/>
        </p:nvSpPr>
        <p:spPr>
          <a:xfrm>
            <a:off x="764852" y="4867955"/>
            <a:ext cx="449352" cy="317705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191" name="Rounded Rectangle 190">
            <a:extLst>
              <a:ext uri="{FF2B5EF4-FFF2-40B4-BE49-F238E27FC236}">
                <a16:creationId xmlns:a16="http://schemas.microsoft.com/office/drawing/2014/main" id="{E25D8D29-373E-B34C-8009-1050647513E7}"/>
              </a:ext>
            </a:extLst>
          </p:cNvPr>
          <p:cNvSpPr/>
          <p:nvPr/>
        </p:nvSpPr>
        <p:spPr>
          <a:xfrm>
            <a:off x="6782075" y="4865004"/>
            <a:ext cx="377419" cy="317705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192" name="Rounded Rectangle 191">
            <a:extLst>
              <a:ext uri="{FF2B5EF4-FFF2-40B4-BE49-F238E27FC236}">
                <a16:creationId xmlns:a16="http://schemas.microsoft.com/office/drawing/2014/main" id="{0C27973F-6A31-5A43-92F0-DCDF75A7AB45}"/>
              </a:ext>
            </a:extLst>
          </p:cNvPr>
          <p:cNvSpPr/>
          <p:nvPr/>
        </p:nvSpPr>
        <p:spPr>
          <a:xfrm>
            <a:off x="7297938" y="4886177"/>
            <a:ext cx="377419" cy="279668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C12AD78-4767-EC41-BD58-9BF379B31AAF}"/>
              </a:ext>
            </a:extLst>
          </p:cNvPr>
          <p:cNvSpPr txBox="1"/>
          <p:nvPr/>
        </p:nvSpPr>
        <p:spPr>
          <a:xfrm>
            <a:off x="665429" y="5354010"/>
            <a:ext cx="22215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Path-Level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Attention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(attending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semantic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space)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200" name="Rounded Rectangle 199">
            <a:extLst>
              <a:ext uri="{FF2B5EF4-FFF2-40B4-BE49-F238E27FC236}">
                <a16:creationId xmlns:a16="http://schemas.microsoft.com/office/drawing/2014/main" id="{D4DE64E0-A64A-3847-984C-BCF301599102}"/>
              </a:ext>
            </a:extLst>
          </p:cNvPr>
          <p:cNvSpPr/>
          <p:nvPr/>
        </p:nvSpPr>
        <p:spPr>
          <a:xfrm>
            <a:off x="1710307" y="5618190"/>
            <a:ext cx="975743" cy="179137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2344FFE-2936-A340-8F5E-304C6B46ADA3}"/>
              </a:ext>
            </a:extLst>
          </p:cNvPr>
          <p:cNvSpPr txBox="1"/>
          <p:nvPr/>
        </p:nvSpPr>
        <p:spPr>
          <a:xfrm>
            <a:off x="5678948" y="5368150"/>
            <a:ext cx="22215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ConceptPair-Level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Attention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(attending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statement)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442E920-8D2C-1F43-85AB-752B413ECAB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86050" y="6356351"/>
            <a:ext cx="342900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F4203C-417C-E447-9B55-52FED7B0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14</a:t>
            </a:fld>
            <a:endParaRPr lang="en-US" dirty="0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845188B-894C-8443-8720-19C3CB47CCE6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131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89" grpId="0" animBg="1"/>
      <p:bldP spid="190" grpId="0" animBg="1"/>
      <p:bldP spid="191" grpId="0" animBg="1"/>
      <p:bldP spid="192" grpId="0" animBg="1"/>
      <p:bldP spid="195" grpId="0"/>
      <p:bldP spid="200" grpId="0" animBg="1"/>
      <p:bldP spid="2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074297C9-B05A-A445-950F-860A4F063826}"/>
              </a:ext>
            </a:extLst>
          </p:cNvPr>
          <p:cNvGrpSpPr/>
          <p:nvPr/>
        </p:nvGrpSpPr>
        <p:grpSpPr>
          <a:xfrm>
            <a:off x="1944713" y="1951730"/>
            <a:ext cx="5672889" cy="786915"/>
            <a:chOff x="2592951" y="1459307"/>
            <a:chExt cx="7563852" cy="10492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DA892F-BD27-6E47-AE84-8400CDCAD0A5}"/>
                </a:ext>
              </a:extLst>
            </p:cNvPr>
            <p:cNvSpPr txBox="1"/>
            <p:nvPr/>
          </p:nvSpPr>
          <p:spPr>
            <a:xfrm>
              <a:off x="2592951" y="1462088"/>
              <a:ext cx="2650997" cy="1046440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C00000"/>
                  </a:solidFill>
                  <a:latin typeface="Nyala" panose="02000504070300020003" pitchFamily="2" charset="0"/>
                </a:rPr>
                <a:t>Question</a:t>
              </a:r>
              <a:r>
                <a:rPr lang="zh-CN" altLang="en-US" dirty="0">
                  <a:solidFill>
                    <a:schemeClr val="accent1"/>
                  </a:solidFill>
                  <a:latin typeface="Nyala" panose="02000504070300020003" pitchFamily="2" charset="0"/>
                </a:rPr>
                <a:t>   </a:t>
              </a:r>
              <a:endParaRPr lang="en-US" altLang="zh-CN" dirty="0">
                <a:solidFill>
                  <a:schemeClr val="accent1"/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sz="2400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Answer</a:t>
              </a:r>
              <a:endParaRPr lang="en-US" dirty="0">
                <a:solidFill>
                  <a:schemeClr val="accent6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EDD053-DD3B-734B-8370-4EEB08F626F5}"/>
                </a:ext>
              </a:extLst>
            </p:cNvPr>
            <p:cNvSpPr txBox="1"/>
            <p:nvPr/>
          </p:nvSpPr>
          <p:spPr>
            <a:xfrm>
              <a:off x="4912376" y="1744795"/>
              <a:ext cx="300572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Nyala" panose="02000504070300020003" pitchFamily="2" charset="0"/>
                </a:rPr>
                <a:t>Concept</a:t>
              </a:r>
              <a:r>
                <a:rPr lang="zh-CN" altLang="en-US" dirty="0">
                  <a:latin typeface="Nyala" panose="02000504070300020003" pitchFamily="2" charset="0"/>
                </a:rPr>
                <a:t> </a:t>
              </a:r>
              <a:r>
                <a:rPr lang="en-US" altLang="zh-CN" dirty="0">
                  <a:latin typeface="Nyala" panose="02000504070300020003" pitchFamily="2" charset="0"/>
                </a:rPr>
                <a:t>Recognition</a:t>
              </a:r>
              <a:endParaRPr lang="en-US" dirty="0">
                <a:latin typeface="Nyala" panose="02000504070300020003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F98B5-BE06-E547-B1FF-5E9437CFAFC2}"/>
                </a:ext>
              </a:extLst>
            </p:cNvPr>
            <p:cNvSpPr/>
            <p:nvPr/>
          </p:nvSpPr>
          <p:spPr>
            <a:xfrm>
              <a:off x="6596011" y="1463332"/>
              <a:ext cx="3005723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D81E00"/>
                  </a:solidFill>
                  <a:latin typeface="Nyala" panose="02000504070300020003" pitchFamily="2" charset="0"/>
                </a:rPr>
                <a:t>Question</a:t>
              </a:r>
              <a:r>
                <a:rPr lang="zh-CN" altLang="en-US" dirty="0">
                  <a:solidFill>
                    <a:srgbClr val="D81E00"/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rgbClr val="D81E00"/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dirty="0">
                  <a:solidFill>
                    <a:srgbClr val="D81E00"/>
                  </a:solidFill>
                  <a:latin typeface="Nyala" panose="02000504070300020003" pitchFamily="2" charset="0"/>
                </a:rPr>
                <a:t>Concepts</a:t>
              </a:r>
              <a:r>
                <a:rPr lang="zh-CN" altLang="en-US" dirty="0">
                  <a:solidFill>
                    <a:schemeClr val="accent1"/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1"/>
                </a:solidFill>
                <a:latin typeface="Nyala" panose="02000504070300020003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1F3869-7124-744E-A71A-2FED919941E2}"/>
                </a:ext>
              </a:extLst>
            </p:cNvPr>
            <p:cNvGrpSpPr/>
            <p:nvPr/>
          </p:nvGrpSpPr>
          <p:grpSpPr>
            <a:xfrm>
              <a:off x="7654633" y="2272185"/>
              <a:ext cx="828854" cy="215444"/>
              <a:chOff x="6456052" y="596252"/>
              <a:chExt cx="817170" cy="223095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7465D72-F2EA-8049-881C-63D129D4223B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817170" cy="22309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CA44AE-71FD-FD43-9A3C-A7339085A1B2}"/>
                  </a:ext>
                </a:extLst>
              </p:cNvPr>
              <p:cNvSpPr/>
              <p:nvPr/>
            </p:nvSpPr>
            <p:spPr>
              <a:xfrm>
                <a:off x="6486751" y="602859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43F31C2-C779-3649-8095-6536313F4F8B}"/>
                  </a:ext>
                </a:extLst>
              </p:cNvPr>
              <p:cNvSpPr/>
              <p:nvPr/>
            </p:nvSpPr>
            <p:spPr>
              <a:xfrm>
                <a:off x="6770592" y="601043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AEC05CB-84E3-0444-B80C-473EB9150FAA}"/>
                  </a:ext>
                </a:extLst>
              </p:cNvPr>
              <p:cNvSpPr/>
              <p:nvPr/>
            </p:nvSpPr>
            <p:spPr>
              <a:xfrm>
                <a:off x="7054432" y="602116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42E01-1647-3541-8F98-4074567338DC}"/>
                </a:ext>
              </a:extLst>
            </p:cNvPr>
            <p:cNvSpPr/>
            <p:nvPr/>
          </p:nvSpPr>
          <p:spPr>
            <a:xfrm>
              <a:off x="8775655" y="1459307"/>
              <a:ext cx="1381148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Answer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Concepts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4C6EC57-EDA5-4443-9CD9-D71967275B89}"/>
                </a:ext>
              </a:extLst>
            </p:cNvPr>
            <p:cNvCxnSpPr>
              <a:cxnSpLocks/>
            </p:cNvCxnSpPr>
            <p:nvPr/>
          </p:nvCxnSpPr>
          <p:spPr>
            <a:xfrm>
              <a:off x="4969892" y="2209098"/>
              <a:ext cx="2439842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2B43197-2785-5C48-9373-34947F9AA140}"/>
                </a:ext>
              </a:extLst>
            </p:cNvPr>
            <p:cNvGrpSpPr/>
            <p:nvPr/>
          </p:nvGrpSpPr>
          <p:grpSpPr>
            <a:xfrm>
              <a:off x="9108839" y="2272753"/>
              <a:ext cx="578752" cy="215444"/>
              <a:chOff x="6456052" y="596252"/>
              <a:chExt cx="570593" cy="22309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B06D88-F527-0046-9FC7-9A59E4900865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570593" cy="22309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7BCA2A1-E53A-B84E-8393-5DF6F31A71FF}"/>
                  </a:ext>
                </a:extLst>
              </p:cNvPr>
              <p:cNvSpPr/>
              <p:nvPr/>
            </p:nvSpPr>
            <p:spPr>
              <a:xfrm>
                <a:off x="6499400" y="600637"/>
                <a:ext cx="190502" cy="186103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7484969-D3FB-8B40-9E5E-CC201316AA44}"/>
                  </a:ext>
                </a:extLst>
              </p:cNvPr>
              <p:cNvSpPr/>
              <p:nvPr/>
            </p:nvSpPr>
            <p:spPr>
              <a:xfrm>
                <a:off x="6796218" y="599036"/>
                <a:ext cx="190501" cy="186102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DB85F9-0629-E649-B06A-E9DDFD2E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129556"/>
            <a:ext cx="8856617" cy="1325563"/>
          </a:xfrm>
        </p:spPr>
        <p:txBody>
          <a:bodyPr/>
          <a:lstStyle/>
          <a:p>
            <a:r>
              <a:rPr lang="en-US" altLang="zh-CN" dirty="0"/>
              <a:t>Recap:</a:t>
            </a:r>
            <a:r>
              <a:rPr lang="zh-CN" altLang="en-US" dirty="0"/>
              <a:t> </a:t>
            </a:r>
            <a:r>
              <a:rPr lang="en-US" altLang="zh-CN" dirty="0"/>
              <a:t>Proposed</a:t>
            </a:r>
            <a:r>
              <a:rPr lang="zh-CN" altLang="en-US" dirty="0"/>
              <a:t> </a:t>
            </a:r>
            <a:r>
              <a:rPr lang="en-US" dirty="0"/>
              <a:t>Framework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59DCA92-079A-6845-8481-ABFB8CF56F8C}"/>
              </a:ext>
            </a:extLst>
          </p:cNvPr>
          <p:cNvSpPr/>
          <p:nvPr/>
        </p:nvSpPr>
        <p:spPr>
          <a:xfrm>
            <a:off x="4858073" y="3454951"/>
            <a:ext cx="2572887" cy="1648423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70A187-CD8B-5F4E-9AB5-4A0A3D033A2A}"/>
              </a:ext>
            </a:extLst>
          </p:cNvPr>
          <p:cNvSpPr/>
          <p:nvPr/>
        </p:nvSpPr>
        <p:spPr>
          <a:xfrm>
            <a:off x="2331540" y="1954749"/>
            <a:ext cx="1201442" cy="751017"/>
          </a:xfrm>
          <a:prstGeom prst="roundRect">
            <a:avLst/>
          </a:prstGeom>
          <a:solidFill>
            <a:schemeClr val="accent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3F82F7-18B7-B646-95B4-3A9C39279200}"/>
              </a:ext>
            </a:extLst>
          </p:cNvPr>
          <p:cNvSpPr/>
          <p:nvPr/>
        </p:nvSpPr>
        <p:spPr>
          <a:xfrm>
            <a:off x="1986467" y="2848412"/>
            <a:ext cx="2756410" cy="2227601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9E9F4-F2DE-F347-B2A0-C9DF9037AC60}"/>
              </a:ext>
            </a:extLst>
          </p:cNvPr>
          <p:cNvSpPr/>
          <p:nvPr/>
        </p:nvSpPr>
        <p:spPr>
          <a:xfrm>
            <a:off x="5009538" y="5123940"/>
            <a:ext cx="22542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Schema</a:t>
            </a:r>
            <a:r>
              <a:rPr lang="zh-CN" altLang="en-US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Graph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37BC63-C368-034F-AB8A-3557DFF6242F}"/>
              </a:ext>
            </a:extLst>
          </p:cNvPr>
          <p:cNvGrpSpPr/>
          <p:nvPr/>
        </p:nvGrpSpPr>
        <p:grpSpPr>
          <a:xfrm>
            <a:off x="4828745" y="3436731"/>
            <a:ext cx="2629922" cy="1639283"/>
            <a:chOff x="4532268" y="1691342"/>
            <a:chExt cx="2509024" cy="163557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09E307-EC1F-BF49-9251-D0757D3E8571}"/>
                </a:ext>
              </a:extLst>
            </p:cNvPr>
            <p:cNvSpPr txBox="1"/>
            <p:nvPr/>
          </p:nvSpPr>
          <p:spPr>
            <a:xfrm>
              <a:off x="4532268" y="1691342"/>
              <a:ext cx="2509024" cy="32243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15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A0A170-2669-2941-8053-F97E351A8370}"/>
                </a:ext>
              </a:extLst>
            </p:cNvPr>
            <p:cNvGrpSpPr/>
            <p:nvPr/>
          </p:nvGrpSpPr>
          <p:grpSpPr>
            <a:xfrm>
              <a:off x="4631487" y="1755490"/>
              <a:ext cx="2331067" cy="1571428"/>
              <a:chOff x="4423397" y="2918672"/>
              <a:chExt cx="2331067" cy="157142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C9653B8-D350-C849-94B3-14AB6C5D0A81}"/>
                  </a:ext>
                </a:extLst>
              </p:cNvPr>
              <p:cNvSpPr/>
              <p:nvPr/>
            </p:nvSpPr>
            <p:spPr>
              <a:xfrm>
                <a:off x="4423397" y="310155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6E63E03-7987-F94F-90CF-EE156F9E5ED2}"/>
                  </a:ext>
                </a:extLst>
              </p:cNvPr>
              <p:cNvSpPr/>
              <p:nvPr/>
            </p:nvSpPr>
            <p:spPr>
              <a:xfrm>
                <a:off x="4895947" y="296183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C0D3FFF-51E6-0A4F-BF13-A1DD25678DDE}"/>
                  </a:ext>
                </a:extLst>
              </p:cNvPr>
              <p:cNvSpPr/>
              <p:nvPr/>
            </p:nvSpPr>
            <p:spPr>
              <a:xfrm>
                <a:off x="6571584" y="3186330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256B0CE-1C83-7047-878A-FEC2D656818D}"/>
                  </a:ext>
                </a:extLst>
              </p:cNvPr>
              <p:cNvSpPr/>
              <p:nvPr/>
            </p:nvSpPr>
            <p:spPr>
              <a:xfrm>
                <a:off x="5389111" y="2918672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D15D42-31A4-A74A-9279-C3D51E29465B}"/>
                  </a:ext>
                </a:extLst>
              </p:cNvPr>
              <p:cNvSpPr/>
              <p:nvPr/>
            </p:nvSpPr>
            <p:spPr>
              <a:xfrm>
                <a:off x="5922455" y="2961794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B57C0AA-DF60-FA48-A18D-84993E86EF50}"/>
                  </a:ext>
                </a:extLst>
              </p:cNvPr>
              <p:cNvSpPr/>
              <p:nvPr/>
            </p:nvSpPr>
            <p:spPr>
              <a:xfrm>
                <a:off x="4898680" y="344805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48F655A-1636-D045-83F0-628F789DFBD6}"/>
                  </a:ext>
                </a:extLst>
              </p:cNvPr>
              <p:cNvSpPr/>
              <p:nvPr/>
            </p:nvSpPr>
            <p:spPr>
              <a:xfrm>
                <a:off x="5381803" y="36735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325A094-4BB0-BC47-A780-67E795C55834}"/>
                  </a:ext>
                </a:extLst>
              </p:cNvPr>
              <p:cNvSpPr/>
              <p:nvPr/>
            </p:nvSpPr>
            <p:spPr>
              <a:xfrm>
                <a:off x="5907655" y="324772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42A94F6-4930-484C-8EEE-0291CBA2FDA1}"/>
                  </a:ext>
                </a:extLst>
              </p:cNvPr>
              <p:cNvSpPr/>
              <p:nvPr/>
            </p:nvSpPr>
            <p:spPr>
              <a:xfrm>
                <a:off x="4427978" y="353245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9E65770-15A0-BC43-8913-60BEE8A72F61}"/>
                  </a:ext>
                </a:extLst>
              </p:cNvPr>
              <p:cNvSpPr/>
              <p:nvPr/>
            </p:nvSpPr>
            <p:spPr>
              <a:xfrm>
                <a:off x="4427978" y="3920239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C2497AD-49C9-A841-87F4-061CEA84FCA3}"/>
                  </a:ext>
                </a:extLst>
              </p:cNvPr>
              <p:cNvSpPr/>
              <p:nvPr/>
            </p:nvSpPr>
            <p:spPr>
              <a:xfrm>
                <a:off x="6571584" y="3630931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A0C7394-7201-C043-BCEA-A2FD26C43776}"/>
                  </a:ext>
                </a:extLst>
              </p:cNvPr>
              <p:cNvSpPr/>
              <p:nvPr/>
            </p:nvSpPr>
            <p:spPr>
              <a:xfrm>
                <a:off x="4895947" y="412434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56D6860-B4B4-EB40-8E8C-C1DBB6A0E942}"/>
                  </a:ext>
                </a:extLst>
              </p:cNvPr>
              <p:cNvSpPr/>
              <p:nvPr/>
            </p:nvSpPr>
            <p:spPr>
              <a:xfrm>
                <a:off x="5922455" y="366652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F8D67E0-4C85-0E4D-82D3-C2C71CAFAF2E}"/>
                  </a:ext>
                </a:extLst>
              </p:cNvPr>
              <p:cNvSpPr/>
              <p:nvPr/>
            </p:nvSpPr>
            <p:spPr>
              <a:xfrm>
                <a:off x="5395810" y="32560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FE2DB10-AD20-B947-95B2-0C724B46E0BA}"/>
                  </a:ext>
                </a:extLst>
              </p:cNvPr>
              <p:cNvSpPr/>
              <p:nvPr/>
            </p:nvSpPr>
            <p:spPr>
              <a:xfrm>
                <a:off x="5385070" y="430722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979E038-52C2-E44C-9245-F5A273565DD6}"/>
                  </a:ext>
                </a:extLst>
              </p:cNvPr>
              <p:cNvSpPr/>
              <p:nvPr/>
            </p:nvSpPr>
            <p:spPr>
              <a:xfrm>
                <a:off x="4895947" y="3754008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84CB7B5-51A6-6C4A-8E0E-0D52DA279A45}"/>
                  </a:ext>
                </a:extLst>
              </p:cNvPr>
              <p:cNvSpPr/>
              <p:nvPr/>
            </p:nvSpPr>
            <p:spPr>
              <a:xfrm>
                <a:off x="5381803" y="3947854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A64D302-FA94-EE48-880B-793C6AA56876}"/>
                  </a:ext>
                </a:extLst>
              </p:cNvPr>
              <p:cNvSpPr/>
              <p:nvPr/>
            </p:nvSpPr>
            <p:spPr>
              <a:xfrm>
                <a:off x="5913120" y="40329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41D42D5-28A9-6449-9A2E-B0FD3720AEB8}"/>
                  </a:ext>
                </a:extLst>
              </p:cNvPr>
              <p:cNvCxnSpPr>
                <a:cxnSpLocks/>
                <a:stCxn id="42" idx="7"/>
                <a:endCxn id="43" idx="2"/>
              </p:cNvCxnSpPr>
              <p:nvPr/>
            </p:nvCxnSpPr>
            <p:spPr>
              <a:xfrm flipV="1">
                <a:off x="4579495" y="3053270"/>
                <a:ext cx="316452" cy="75064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5B9B218-5036-BA47-80B9-7CD5DCA4C889}"/>
                  </a:ext>
                </a:extLst>
              </p:cNvPr>
              <p:cNvCxnSpPr>
                <a:cxnSpLocks/>
                <a:stCxn id="43" idx="6"/>
                <a:endCxn id="45" idx="2"/>
              </p:cNvCxnSpPr>
              <p:nvPr/>
            </p:nvCxnSpPr>
            <p:spPr>
              <a:xfrm flipV="1">
                <a:off x="5078827" y="3010112"/>
                <a:ext cx="310284" cy="4315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527B037-44DD-9C47-A7F5-BD47CF4EAA0F}"/>
                  </a:ext>
                </a:extLst>
              </p:cNvPr>
              <p:cNvCxnSpPr>
                <a:cxnSpLocks/>
                <a:stCxn id="45" idx="6"/>
                <a:endCxn id="46" idx="2"/>
              </p:cNvCxnSpPr>
              <p:nvPr/>
            </p:nvCxnSpPr>
            <p:spPr>
              <a:xfrm>
                <a:off x="5571991" y="3010112"/>
                <a:ext cx="350464" cy="4312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CF3BF65-2DCB-DE48-9186-E57F9C48805D}"/>
                  </a:ext>
                </a:extLst>
              </p:cNvPr>
              <p:cNvCxnSpPr>
                <a:cxnSpLocks/>
                <a:stCxn id="46" idx="6"/>
                <a:endCxn id="44" idx="2"/>
              </p:cNvCxnSpPr>
              <p:nvPr/>
            </p:nvCxnSpPr>
            <p:spPr>
              <a:xfrm>
                <a:off x="6105335" y="3053234"/>
                <a:ext cx="466249" cy="22453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329DAF38-53EB-D84D-B4EF-F5818BDEBDD0}"/>
                  </a:ext>
                </a:extLst>
              </p:cNvPr>
              <p:cNvCxnSpPr>
                <a:cxnSpLocks/>
                <a:stCxn id="42" idx="6"/>
                <a:endCxn id="55" idx="2"/>
              </p:cNvCxnSpPr>
              <p:nvPr/>
            </p:nvCxnSpPr>
            <p:spPr>
              <a:xfrm>
                <a:off x="4606277" y="3192992"/>
                <a:ext cx="789533" cy="15444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02EFFE1-9CA6-5142-AB68-6846455F4F51}"/>
                  </a:ext>
                </a:extLst>
              </p:cNvPr>
              <p:cNvCxnSpPr>
                <a:cxnSpLocks/>
                <a:stCxn id="55" idx="6"/>
                <a:endCxn id="49" idx="2"/>
              </p:cNvCxnSpPr>
              <p:nvPr/>
            </p:nvCxnSpPr>
            <p:spPr>
              <a:xfrm flipV="1">
                <a:off x="5578690" y="3339161"/>
                <a:ext cx="328965" cy="8279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A191BA65-332A-984C-BAA1-C56BD56F1282}"/>
                  </a:ext>
                </a:extLst>
              </p:cNvPr>
              <p:cNvCxnSpPr>
                <a:cxnSpLocks/>
                <a:stCxn id="49" idx="6"/>
                <a:endCxn id="44" idx="3"/>
              </p:cNvCxnSpPr>
              <p:nvPr/>
            </p:nvCxnSpPr>
            <p:spPr>
              <a:xfrm>
                <a:off x="6090535" y="3339161"/>
                <a:ext cx="507831" cy="3267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55F2AD1-BA99-6547-BE63-5558AAA9FD79}"/>
                  </a:ext>
                </a:extLst>
              </p:cNvPr>
              <p:cNvCxnSpPr>
                <a:cxnSpLocks/>
                <a:stCxn id="50" idx="6"/>
                <a:endCxn id="47" idx="2"/>
              </p:cNvCxnSpPr>
              <p:nvPr/>
            </p:nvCxnSpPr>
            <p:spPr>
              <a:xfrm flipV="1">
                <a:off x="4610858" y="3539491"/>
                <a:ext cx="287822" cy="8440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202D30D-8C3C-3343-80F4-819896BCEBAF}"/>
                  </a:ext>
                </a:extLst>
              </p:cNvPr>
              <p:cNvCxnSpPr>
                <a:cxnSpLocks/>
                <a:stCxn id="50" idx="6"/>
                <a:endCxn id="57" idx="1"/>
              </p:cNvCxnSpPr>
              <p:nvPr/>
            </p:nvCxnSpPr>
            <p:spPr>
              <a:xfrm>
                <a:off x="4610858" y="3623892"/>
                <a:ext cx="311871" cy="15689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C6F60543-61C2-F14B-8421-699691841DD5}"/>
                  </a:ext>
                </a:extLst>
              </p:cNvPr>
              <p:cNvCxnSpPr>
                <a:cxnSpLocks/>
                <a:stCxn id="55" idx="2"/>
                <a:endCxn id="47" idx="6"/>
              </p:cNvCxnSpPr>
              <p:nvPr/>
            </p:nvCxnSpPr>
            <p:spPr>
              <a:xfrm flipH="1">
                <a:off x="5081560" y="3347440"/>
                <a:ext cx="314250" cy="19205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E3FE007-B5BB-6347-B8C8-973BB300F63B}"/>
                  </a:ext>
                </a:extLst>
              </p:cNvPr>
              <p:cNvCxnSpPr>
                <a:cxnSpLocks/>
                <a:stCxn id="55" idx="5"/>
                <a:endCxn id="54" idx="1"/>
              </p:cNvCxnSpPr>
              <p:nvPr/>
            </p:nvCxnSpPr>
            <p:spPr>
              <a:xfrm>
                <a:off x="5551908" y="3412098"/>
                <a:ext cx="397329" cy="2812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892FA82-14E9-6247-ADBB-D993232CD102}"/>
                  </a:ext>
                </a:extLst>
              </p:cNvPr>
              <p:cNvCxnSpPr>
                <a:cxnSpLocks/>
                <a:stCxn id="51" idx="5"/>
                <a:endCxn id="53" idx="2"/>
              </p:cNvCxnSpPr>
              <p:nvPr/>
            </p:nvCxnSpPr>
            <p:spPr>
              <a:xfrm>
                <a:off x="4584076" y="4076337"/>
                <a:ext cx="311871" cy="139443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A2990B1-D4A0-E748-8577-2CAC6849FE89}"/>
                  </a:ext>
                </a:extLst>
              </p:cNvPr>
              <p:cNvCxnSpPr>
                <a:cxnSpLocks/>
                <a:stCxn id="53" idx="5"/>
                <a:endCxn id="56" idx="2"/>
              </p:cNvCxnSpPr>
              <p:nvPr/>
            </p:nvCxnSpPr>
            <p:spPr>
              <a:xfrm>
                <a:off x="5052045" y="4280438"/>
                <a:ext cx="333025" cy="11822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575C041-32AA-2F4F-BFA9-1851FBA543EE}"/>
                  </a:ext>
                </a:extLst>
              </p:cNvPr>
              <p:cNvCxnSpPr>
                <a:cxnSpLocks/>
                <a:stCxn id="59" idx="6"/>
                <a:endCxn id="52" idx="3"/>
              </p:cNvCxnSpPr>
              <p:nvPr/>
            </p:nvCxnSpPr>
            <p:spPr>
              <a:xfrm flipV="1">
                <a:off x="6096000" y="3787029"/>
                <a:ext cx="502366" cy="33731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CE6D5601-C9EA-B741-A95A-C4CF2432BB5C}"/>
                  </a:ext>
                </a:extLst>
              </p:cNvPr>
              <p:cNvCxnSpPr>
                <a:cxnSpLocks/>
                <a:stCxn id="57" idx="6"/>
                <a:endCxn id="58" idx="2"/>
              </p:cNvCxnSpPr>
              <p:nvPr/>
            </p:nvCxnSpPr>
            <p:spPr>
              <a:xfrm>
                <a:off x="5078827" y="3845448"/>
                <a:ext cx="302976" cy="19384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73C2AA1B-AE97-B241-AEFA-E97CD5CA1912}"/>
                  </a:ext>
                </a:extLst>
              </p:cNvPr>
              <p:cNvCxnSpPr>
                <a:cxnSpLocks/>
                <a:stCxn id="58" idx="6"/>
                <a:endCxn id="54" idx="3"/>
              </p:cNvCxnSpPr>
              <p:nvPr/>
            </p:nvCxnSpPr>
            <p:spPr>
              <a:xfrm flipV="1">
                <a:off x="5564683" y="3822619"/>
                <a:ext cx="384554" cy="216675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2BDA2E10-3047-D04A-A57E-17FFCA9A3E15}"/>
                  </a:ext>
                </a:extLst>
              </p:cNvPr>
              <p:cNvCxnSpPr>
                <a:cxnSpLocks/>
                <a:stCxn id="48" idx="6"/>
                <a:endCxn id="54" idx="2"/>
              </p:cNvCxnSpPr>
              <p:nvPr/>
            </p:nvCxnSpPr>
            <p:spPr>
              <a:xfrm flipV="1">
                <a:off x="5564683" y="3757961"/>
                <a:ext cx="357772" cy="6979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5923D23-51DA-4547-B15F-53B66B8F694D}"/>
                  </a:ext>
                </a:extLst>
              </p:cNvPr>
              <p:cNvCxnSpPr>
                <a:cxnSpLocks/>
                <a:stCxn id="54" idx="6"/>
                <a:endCxn id="52" idx="2"/>
              </p:cNvCxnSpPr>
              <p:nvPr/>
            </p:nvCxnSpPr>
            <p:spPr>
              <a:xfrm flipV="1">
                <a:off x="6105335" y="3722371"/>
                <a:ext cx="466249" cy="3559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938A0DF-AEB3-D74A-B92B-E7CFBA41AB63}"/>
                  </a:ext>
                </a:extLst>
              </p:cNvPr>
              <p:cNvCxnSpPr>
                <a:cxnSpLocks/>
                <a:stCxn id="59" idx="3"/>
                <a:endCxn id="56" idx="6"/>
              </p:cNvCxnSpPr>
              <p:nvPr/>
            </p:nvCxnSpPr>
            <p:spPr>
              <a:xfrm flipH="1">
                <a:off x="5567950" y="4188998"/>
                <a:ext cx="371952" cy="20966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79BBEB90-BF6E-9C43-A120-DF47FD440C30}"/>
                  </a:ext>
                </a:extLst>
              </p:cNvPr>
              <p:cNvCxnSpPr>
                <a:cxnSpLocks/>
                <a:stCxn id="48" idx="2"/>
                <a:endCxn id="57" idx="6"/>
              </p:cNvCxnSpPr>
              <p:nvPr/>
            </p:nvCxnSpPr>
            <p:spPr>
              <a:xfrm flipH="1">
                <a:off x="5078827" y="3764940"/>
                <a:ext cx="302976" cy="8050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3700C1F-0DB5-C443-984E-82BE8F71934B}"/>
                  </a:ext>
                </a:extLst>
              </p:cNvPr>
              <p:cNvCxnSpPr>
                <a:cxnSpLocks/>
                <a:stCxn id="58" idx="6"/>
                <a:endCxn id="59" idx="2"/>
              </p:cNvCxnSpPr>
              <p:nvPr/>
            </p:nvCxnSpPr>
            <p:spPr>
              <a:xfrm>
                <a:off x="5564683" y="4039294"/>
                <a:ext cx="348437" cy="8504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B684DF-AFCC-B741-B8FD-8F78D707B21E}"/>
              </a:ext>
            </a:extLst>
          </p:cNvPr>
          <p:cNvCxnSpPr>
            <a:cxnSpLocks/>
            <a:stCxn id="42" idx="4"/>
            <a:endCxn id="50" idx="0"/>
          </p:cNvCxnSpPr>
          <p:nvPr/>
        </p:nvCxnSpPr>
        <p:spPr>
          <a:xfrm>
            <a:off x="5028592" y="3867613"/>
            <a:ext cx="4802" cy="24858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0621E5-0BFE-364D-BCF4-A57D229DC160}"/>
              </a:ext>
            </a:extLst>
          </p:cNvPr>
          <p:cNvCxnSpPr>
            <a:cxnSpLocks/>
            <a:stCxn id="44" idx="4"/>
            <a:endCxn id="52" idx="0"/>
          </p:cNvCxnSpPr>
          <p:nvPr/>
        </p:nvCxnSpPr>
        <p:spPr>
          <a:xfrm>
            <a:off x="7280288" y="3952584"/>
            <a:ext cx="0" cy="26231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AC8EC9-837C-E04F-B8CF-04FBD9B346AA}"/>
              </a:ext>
            </a:extLst>
          </p:cNvPr>
          <p:cNvSpPr txBox="1"/>
          <p:nvPr/>
        </p:nvSpPr>
        <p:spPr>
          <a:xfrm>
            <a:off x="2965055" y="2843669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Language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Encoder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(e.g.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BERT)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3E6EF5-28CA-EB40-B8A5-C3AFFE9934F1}"/>
              </a:ext>
            </a:extLst>
          </p:cNvPr>
          <p:cNvSpPr/>
          <p:nvPr/>
        </p:nvSpPr>
        <p:spPr>
          <a:xfrm>
            <a:off x="2834055" y="3604173"/>
            <a:ext cx="191692" cy="186525"/>
          </a:xfrm>
          <a:prstGeom prst="ellipse">
            <a:avLst/>
          </a:prstGeom>
          <a:solidFill>
            <a:schemeClr val="accent4">
              <a:alpha val="9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AAE648A-EAA1-5D4F-9432-A2C2C8842FB6}"/>
              </a:ext>
            </a:extLst>
          </p:cNvPr>
          <p:cNvSpPr/>
          <p:nvPr/>
        </p:nvSpPr>
        <p:spPr>
          <a:xfrm rot="5400000">
            <a:off x="3866339" y="3615273"/>
            <a:ext cx="202580" cy="1739037"/>
          </a:xfrm>
          <a:prstGeom prst="downArrow">
            <a:avLst>
              <a:gd name="adj1" fmla="val 50000"/>
              <a:gd name="adj2" fmla="val 67421"/>
            </a:avLst>
          </a:prstGeom>
          <a:solidFill>
            <a:schemeClr val="accent1">
              <a:lumMod val="75000"/>
              <a:alpha val="76000"/>
            </a:schemeClr>
          </a:solidFill>
          <a:ln w="952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C00000"/>
              </a:solidFill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E199773-15B6-7D42-8C0D-E1DDEEB0752B}"/>
              </a:ext>
            </a:extLst>
          </p:cNvPr>
          <p:cNvSpPr/>
          <p:nvPr/>
        </p:nvSpPr>
        <p:spPr>
          <a:xfrm>
            <a:off x="2859567" y="2726724"/>
            <a:ext cx="142222" cy="840361"/>
          </a:xfrm>
          <a:prstGeom prst="downArrow">
            <a:avLst>
              <a:gd name="adj1" fmla="val 40596"/>
              <a:gd name="adj2" fmla="val 50000"/>
            </a:avLst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C85595-48DE-5A41-883D-0CFA0B7A3399}"/>
              </a:ext>
            </a:extLst>
          </p:cNvPr>
          <p:cNvSpPr txBox="1"/>
          <p:nvPr/>
        </p:nvSpPr>
        <p:spPr>
          <a:xfrm>
            <a:off x="4654552" y="2843254"/>
            <a:ext cx="203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latin typeface="Nyala" panose="02000504070300020003" pitchFamily="2" charset="0"/>
              </a:rPr>
              <a:t>Graph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Construction</a:t>
            </a:r>
          </a:p>
          <a:p>
            <a:pPr algn="r"/>
            <a:r>
              <a:rPr lang="en-US" altLang="zh-CN" dirty="0">
                <a:latin typeface="Nyala" panose="02000504070300020003" pitchFamily="2" charset="0"/>
              </a:rPr>
              <a:t>via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Path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Finding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endParaRPr lang="en-US" b="1" dirty="0">
              <a:latin typeface="Nyala" panose="020005040703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CFAC2-BE81-4647-B61C-2A6C70BAECB7}"/>
              </a:ext>
            </a:extLst>
          </p:cNvPr>
          <p:cNvSpPr txBox="1"/>
          <p:nvPr/>
        </p:nvSpPr>
        <p:spPr>
          <a:xfrm>
            <a:off x="2183705" y="3728987"/>
            <a:ext cx="14237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Nyala" panose="02000504070300020003" pitchFamily="2" charset="0"/>
              </a:rPr>
              <a:t>Statement</a:t>
            </a:r>
            <a:r>
              <a:rPr lang="zh-CN" altLang="en-US" sz="1500" dirty="0">
                <a:latin typeface="Nyala" panose="02000504070300020003" pitchFamily="2" charset="0"/>
              </a:rPr>
              <a:t> </a:t>
            </a:r>
            <a:r>
              <a:rPr lang="en-US" altLang="zh-CN" sz="1500" dirty="0">
                <a:latin typeface="Nyala" panose="02000504070300020003" pitchFamily="2" charset="0"/>
              </a:rPr>
              <a:t>Vector</a:t>
            </a:r>
            <a:endParaRPr lang="en-US" sz="1500" dirty="0">
              <a:latin typeface="Nyala" panose="0200050407030002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B76B42-A67E-184D-A70D-BE2508307EA4}"/>
              </a:ext>
            </a:extLst>
          </p:cNvPr>
          <p:cNvSpPr txBox="1"/>
          <p:nvPr/>
        </p:nvSpPr>
        <p:spPr>
          <a:xfrm>
            <a:off x="2180445" y="4190693"/>
            <a:ext cx="649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Graph</a:t>
            </a:r>
          </a:p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Vector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C4F294-1D49-4D46-9BD3-624CC48C0D24}"/>
              </a:ext>
            </a:extLst>
          </p:cNvPr>
          <p:cNvSpPr/>
          <p:nvPr/>
        </p:nvSpPr>
        <p:spPr>
          <a:xfrm rot="5400000">
            <a:off x="2827678" y="4378898"/>
            <a:ext cx="183295" cy="19169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107127-3C5A-CA49-9A5F-19E60C1090A5}"/>
              </a:ext>
            </a:extLst>
          </p:cNvPr>
          <p:cNvCxnSpPr>
            <a:cxnSpLocks/>
            <a:stCxn id="26" idx="6"/>
          </p:cNvCxnSpPr>
          <p:nvPr/>
        </p:nvCxnSpPr>
        <p:spPr>
          <a:xfrm flipH="1">
            <a:off x="2918918" y="4566391"/>
            <a:ext cx="408" cy="58889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52434A-A2E1-5544-A47B-5531177E44AE}"/>
              </a:ext>
            </a:extLst>
          </p:cNvPr>
          <p:cNvSpPr txBox="1"/>
          <p:nvPr/>
        </p:nvSpPr>
        <p:spPr>
          <a:xfrm>
            <a:off x="2932210" y="4770378"/>
            <a:ext cx="505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MLP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84CE8A-AECC-7E41-89AE-BEF6FEAB43F7}"/>
              </a:ext>
            </a:extLst>
          </p:cNvPr>
          <p:cNvSpPr txBox="1"/>
          <p:nvPr/>
        </p:nvSpPr>
        <p:spPr>
          <a:xfrm>
            <a:off x="1985959" y="5093682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Nyala" panose="02000504070300020003" pitchFamily="2" charset="0"/>
              </a:rPr>
              <a:t>Plausibility</a:t>
            </a:r>
            <a:r>
              <a:rPr lang="zh-CN" altLang="en-US" sz="24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Nyala" panose="02000504070300020003" pitchFamily="2" charset="0"/>
              </a:rPr>
              <a:t>score</a:t>
            </a:r>
          </a:p>
        </p:txBody>
      </p:sp>
      <p:sp>
        <p:nvSpPr>
          <p:cNvPr id="30" name="Bent Arrow 29">
            <a:extLst>
              <a:ext uri="{FF2B5EF4-FFF2-40B4-BE49-F238E27FC236}">
                <a16:creationId xmlns:a16="http://schemas.microsoft.com/office/drawing/2014/main" id="{41731FF7-559F-AF47-9F8E-DE08BE13E11E}"/>
              </a:ext>
            </a:extLst>
          </p:cNvPr>
          <p:cNvSpPr/>
          <p:nvPr/>
        </p:nvSpPr>
        <p:spPr>
          <a:xfrm rot="5400000">
            <a:off x="3113562" y="3651423"/>
            <a:ext cx="713873" cy="734695"/>
          </a:xfrm>
          <a:prstGeom prst="bentArrow">
            <a:avLst>
              <a:gd name="adj1" fmla="val 12650"/>
              <a:gd name="adj2" fmla="val 13075"/>
              <a:gd name="adj3" fmla="val 14334"/>
              <a:gd name="adj4" fmla="val 15735"/>
            </a:avLst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A66CDF-39B6-E646-9580-52A2979A2E54}"/>
              </a:ext>
            </a:extLst>
          </p:cNvPr>
          <p:cNvCxnSpPr>
            <a:cxnSpLocks/>
          </p:cNvCxnSpPr>
          <p:nvPr/>
        </p:nvCxnSpPr>
        <p:spPr>
          <a:xfrm>
            <a:off x="5668721" y="2817654"/>
            <a:ext cx="1789946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1314DFF-9303-3E44-AD92-D84D0E5AF89C}"/>
              </a:ext>
            </a:extLst>
          </p:cNvPr>
          <p:cNvCxnSpPr/>
          <p:nvPr/>
        </p:nvCxnSpPr>
        <p:spPr>
          <a:xfrm>
            <a:off x="6694942" y="2817655"/>
            <a:ext cx="0" cy="60105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AD1F3FB-1C46-544C-90EF-FB387AD7CBF2}"/>
              </a:ext>
            </a:extLst>
          </p:cNvPr>
          <p:cNvSpPr txBox="1"/>
          <p:nvPr/>
        </p:nvSpPr>
        <p:spPr>
          <a:xfrm>
            <a:off x="3263840" y="4479792"/>
            <a:ext cx="171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Graph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Encoder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*</a:t>
            </a:r>
            <a:endParaRPr lang="en-US" dirty="0">
              <a:solidFill>
                <a:srgbClr val="FF0000"/>
              </a:solidFill>
              <a:latin typeface="Nyala" panose="020005040703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384E53-E7A8-C94C-A339-7F140A1CCCE5}"/>
              </a:ext>
            </a:extLst>
          </p:cNvPr>
          <p:cNvSpPr/>
          <p:nvPr/>
        </p:nvSpPr>
        <p:spPr>
          <a:xfrm>
            <a:off x="656761" y="2981753"/>
            <a:ext cx="14012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lonna MT" pitchFamily="82" charset="77"/>
              </a:rPr>
              <a:t>KagNet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D348ED-E701-8542-8C9E-289C0F2B16C6}"/>
              </a:ext>
            </a:extLst>
          </p:cNvPr>
          <p:cNvSpPr/>
          <p:nvPr/>
        </p:nvSpPr>
        <p:spPr>
          <a:xfrm>
            <a:off x="2402414" y="1643435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Statement</a:t>
            </a:r>
            <a:r>
              <a:rPr lang="en-US" sz="1350" dirty="0">
                <a:latin typeface="NimbusRomNo9L"/>
              </a:rPr>
              <a:t> </a:t>
            </a:r>
            <a:endParaRPr lang="en-US" sz="1350" dirty="0"/>
          </a:p>
        </p:txBody>
      </p:sp>
      <p:sp>
        <p:nvSpPr>
          <p:cNvPr id="85" name="Footer Placeholder 3">
            <a:extLst>
              <a:ext uri="{FF2B5EF4-FFF2-40B4-BE49-F238E27FC236}">
                <a16:creationId xmlns:a16="http://schemas.microsoft.com/office/drawing/2014/main" id="{D73DFBC6-D903-BA47-AB94-73C5E336047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43200" y="6356351"/>
            <a:ext cx="337185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88" name="Slide Number Placeholder 4">
            <a:extLst>
              <a:ext uri="{FF2B5EF4-FFF2-40B4-BE49-F238E27FC236}">
                <a16:creationId xmlns:a16="http://schemas.microsoft.com/office/drawing/2014/main" id="{483849D9-8966-3043-A242-4422AF97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15</a:t>
            </a:fld>
            <a:endParaRPr lang="en-US" dirty="0"/>
          </a:p>
        </p:txBody>
      </p:sp>
      <p:sp>
        <p:nvSpPr>
          <p:cNvPr id="89" name="Footer Placeholder 3">
            <a:extLst>
              <a:ext uri="{FF2B5EF4-FFF2-40B4-BE49-F238E27FC236}">
                <a16:creationId xmlns:a16="http://schemas.microsoft.com/office/drawing/2014/main" id="{84C18BC4-541E-3046-9D95-4C00BA872869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739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5" grpId="0"/>
      <p:bldP spid="26" grpId="0" animBg="1"/>
      <p:bldP spid="28" grpId="0"/>
      <p:bldP spid="29" grpId="0"/>
      <p:bldP spid="30" grpId="0" animBg="1"/>
      <p:bldP spid="34" grpId="0"/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6E98-0327-AA41-8807-96FB12BD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ABFF2C2-9AB4-9943-9B94-1D4D0E9779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33773" y="6356351"/>
            <a:ext cx="3381277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A9114B4-4BF8-964C-B156-AE5C7AA8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E9A2B-18B6-C540-B863-F7F18EC11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2"/>
          <a:stretch/>
        </p:blipFill>
        <p:spPr>
          <a:xfrm>
            <a:off x="0" y="1917517"/>
            <a:ext cx="900932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3921A2-15C7-9D40-82C1-5983CE481B4F}"/>
              </a:ext>
            </a:extLst>
          </p:cNvPr>
          <p:cNvSpPr txBox="1"/>
          <p:nvPr/>
        </p:nvSpPr>
        <p:spPr>
          <a:xfrm>
            <a:off x="1842727" y="5550509"/>
            <a:ext cx="54585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More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Performance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Official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Test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Set: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  <a:hlinkClick r:id="rId3"/>
              </a:rPr>
              <a:t>https://www.tau-nlp.org/csqa-leaderboard</a:t>
            </a:r>
            <a:r>
              <a:rPr lang="zh-CN" altLang="en-US" sz="1350" dirty="0">
                <a:latin typeface="Nyala" panose="02000504070300020003" pitchFamily="2" charset="0"/>
              </a:rPr>
              <a:t>  </a:t>
            </a:r>
            <a:endParaRPr lang="en-US" altLang="zh-CN" sz="1350" dirty="0">
              <a:latin typeface="Nyala" panose="02000504070300020003" pitchFamily="2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E40D883-EDB6-F94F-BA95-D0E1A5117ACB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C346D5-0551-D44E-81A9-DBB6C8F40EB5}"/>
              </a:ext>
            </a:extLst>
          </p:cNvPr>
          <p:cNvSpPr txBox="1"/>
          <p:nvPr/>
        </p:nvSpPr>
        <p:spPr>
          <a:xfrm>
            <a:off x="4650582" y="1456942"/>
            <a:ext cx="422057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Recent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follow-up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submissions:</a:t>
            </a:r>
          </a:p>
          <a:p>
            <a:pPr marL="214313" indent="-214313">
              <a:buFontTx/>
              <a:buChar char="-"/>
            </a:pPr>
            <a:r>
              <a:rPr lang="en-US" altLang="zh-CN" dirty="0">
                <a:latin typeface="Nyala" panose="02000504070300020003" pitchFamily="2" charset="0"/>
              </a:rPr>
              <a:t>Based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XL-NET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/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 err="1">
                <a:latin typeface="Nyala" panose="02000504070300020003" pitchFamily="2" charset="0"/>
              </a:rPr>
              <a:t>RoBERTa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</a:t>
            </a:r>
            <a:r>
              <a:rPr lang="en-US" i="1" dirty="0"/>
              <a:t>72.1</a:t>
            </a:r>
            <a:r>
              <a:rPr lang="en-US" altLang="zh-CN" dirty="0">
                <a:latin typeface="Nyala" panose="02000504070300020003" pitchFamily="2" charset="0"/>
              </a:rPr>
              <a:t>)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marL="214313" indent="-214313">
              <a:buFontTx/>
              <a:buChar char="-"/>
            </a:pPr>
            <a:r>
              <a:rPr lang="en-US" altLang="zh-CN" dirty="0">
                <a:latin typeface="Nyala" panose="02000504070300020003" pitchFamily="2" charset="0"/>
              </a:rPr>
              <a:t>Using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large-scale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wiki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docs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via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marL="214313" indent="-214313">
              <a:buFontTx/>
              <a:buChar char="-"/>
            </a:pPr>
            <a:r>
              <a:rPr lang="en-US" altLang="zh-CN" dirty="0">
                <a:latin typeface="Nyala" panose="02000504070300020003" pitchFamily="2" charset="0"/>
              </a:rPr>
              <a:t>Transfer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from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other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datasets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RACE)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Nyala" panose="02000504070300020003" pitchFamily="2" charset="0"/>
              </a:rPr>
              <a:t>Adversarial </a:t>
            </a:r>
            <a:r>
              <a:rPr lang="en-US" altLang="zh-CN" dirty="0">
                <a:latin typeface="Nyala" panose="02000504070300020003" pitchFamily="2" charset="0"/>
              </a:rPr>
              <a:t>Data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Augmentation</a:t>
            </a:r>
          </a:p>
        </p:txBody>
      </p:sp>
    </p:spTree>
    <p:extLst>
      <p:ext uri="{BB962C8B-B14F-4D97-AF65-F5344CB8AC3E}">
        <p14:creationId xmlns:p14="http://schemas.microsoft.com/office/powerpoint/2010/main" val="13902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2ACD66-B1F5-1444-B022-9DE14703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2" y="1658892"/>
            <a:ext cx="4222888" cy="4046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E1E8-7E86-3A42-966A-C1D69CD4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92" y="701191"/>
            <a:ext cx="4222888" cy="994172"/>
          </a:xfrm>
        </p:spPr>
        <p:txBody>
          <a:bodyPr>
            <a:normAutofit/>
          </a:bodyPr>
          <a:lstStyle/>
          <a:p>
            <a:r>
              <a:rPr lang="en-US" altLang="zh-CN" sz="3400" dirty="0"/>
              <a:t>Interpretability</a:t>
            </a:r>
            <a:r>
              <a:rPr lang="zh-CN" altLang="en-US" sz="3400" dirty="0"/>
              <a:t>                 </a:t>
            </a:r>
            <a:endParaRPr lang="en-US" sz="3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087E2C-8342-9A49-BD7C-C90CCF7E0D58}"/>
              </a:ext>
            </a:extLst>
          </p:cNvPr>
          <p:cNvSpPr txBox="1">
            <a:spLocks/>
          </p:cNvSpPr>
          <p:nvPr/>
        </p:nvSpPr>
        <p:spPr>
          <a:xfrm>
            <a:off x="4692531" y="686160"/>
            <a:ext cx="422288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yala" panose="02000504070300020003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400" dirty="0"/>
              <a:t>Transferability</a:t>
            </a:r>
            <a:r>
              <a:rPr lang="zh-CN" altLang="en-US" sz="3300" dirty="0"/>
              <a:t>                 </a:t>
            </a:r>
            <a:endParaRPr lang="en-US" sz="33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DD6FDA-1EC6-9742-B9F6-A9B03BF78D94}"/>
              </a:ext>
            </a:extLst>
          </p:cNvPr>
          <p:cNvGrpSpPr/>
          <p:nvPr/>
        </p:nvGrpSpPr>
        <p:grpSpPr>
          <a:xfrm>
            <a:off x="4898033" y="2355887"/>
            <a:ext cx="3436084" cy="1986479"/>
            <a:chOff x="409451" y="1989977"/>
            <a:chExt cx="5245911" cy="286429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EB44F4-CC9C-CB4F-8299-87AA5F2E54CD}"/>
                </a:ext>
              </a:extLst>
            </p:cNvPr>
            <p:cNvSpPr txBox="1"/>
            <p:nvPr/>
          </p:nvSpPr>
          <p:spPr>
            <a:xfrm>
              <a:off x="2377900" y="3063628"/>
              <a:ext cx="1466436" cy="732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latin typeface="Nyala" panose="02000504070300020003" pitchFamily="2" charset="0"/>
                </a:rPr>
                <a:t>CSQA</a:t>
              </a:r>
              <a:endParaRPr lang="en-US" sz="2700" dirty="0">
                <a:latin typeface="Nyala" panose="02000504070300020003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4D4D23-58F6-CD48-95D4-08B796CD2C49}"/>
                </a:ext>
              </a:extLst>
            </p:cNvPr>
            <p:cNvSpPr txBox="1"/>
            <p:nvPr/>
          </p:nvSpPr>
          <p:spPr>
            <a:xfrm>
              <a:off x="409451" y="4255167"/>
              <a:ext cx="1282888" cy="59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latin typeface="Nyala" panose="02000504070300020003" pitchFamily="2" charset="0"/>
                </a:rPr>
                <a:t>SWAG</a:t>
              </a:r>
              <a:endParaRPr lang="en-US" sz="2700" dirty="0">
                <a:latin typeface="Nyala" panose="02000504070300020003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7EE288-2EE6-EC4C-AE3C-D5F8DB9BEC7F}"/>
                </a:ext>
              </a:extLst>
            </p:cNvPr>
            <p:cNvSpPr txBox="1"/>
            <p:nvPr/>
          </p:nvSpPr>
          <p:spPr>
            <a:xfrm>
              <a:off x="4407342" y="4255167"/>
              <a:ext cx="1040602" cy="59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latin typeface="Nyala" panose="02000504070300020003" pitchFamily="2" charset="0"/>
                </a:rPr>
                <a:t>WSC</a:t>
              </a:r>
              <a:endParaRPr lang="en-US" sz="2100" dirty="0">
                <a:latin typeface="Nyala" panose="02000504070300020003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81BA6A-9839-DE46-87BE-8D25892B7D80}"/>
                </a:ext>
              </a:extLst>
            </p:cNvPr>
            <p:cNvSpPr txBox="1"/>
            <p:nvPr/>
          </p:nvSpPr>
          <p:spPr>
            <a:xfrm>
              <a:off x="579165" y="1989977"/>
              <a:ext cx="1373438" cy="59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KagNet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B67F8A-CB26-B345-8871-5CAB5AB90084}"/>
                </a:ext>
              </a:extLst>
            </p:cNvPr>
            <p:cNvSpPr/>
            <p:nvPr/>
          </p:nvSpPr>
          <p:spPr>
            <a:xfrm>
              <a:off x="3586884" y="1989978"/>
              <a:ext cx="2068478" cy="599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BERT-Large</a:t>
              </a:r>
              <a:endParaRPr lang="en-US" sz="2100" dirty="0">
                <a:solidFill>
                  <a:schemeClr val="bg2">
                    <a:lumMod val="50000"/>
                  </a:schemeClr>
                </a:solidFill>
                <a:latin typeface="Nyala" panose="02000504070300020003" pitchFamily="2" charset="0"/>
              </a:endParaRPr>
            </a:p>
          </p:txBody>
        </p:sp>
        <p:pic>
          <p:nvPicPr>
            <p:cNvPr id="30" name="Graphic 29" descr="Lock">
              <a:extLst>
                <a:ext uri="{FF2B5EF4-FFF2-40B4-BE49-F238E27FC236}">
                  <a16:creationId xmlns:a16="http://schemas.microsoft.com/office/drawing/2014/main" id="{12DD131C-F3E3-C84F-A1BB-B4BCD2B98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45510" y="3565699"/>
              <a:ext cx="673766" cy="673766"/>
            </a:xfrm>
            <a:prstGeom prst="rect">
              <a:avLst/>
            </a:prstGeom>
          </p:spPr>
        </p:pic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4DB1EBE0-2F3B-404E-B25B-7E290C0F2D6B}"/>
                </a:ext>
              </a:extLst>
            </p:cNvPr>
            <p:cNvCxnSpPr>
              <a:stCxn id="29" idx="2"/>
              <a:endCxn id="25" idx="0"/>
            </p:cNvCxnSpPr>
            <p:nvPr/>
          </p:nvCxnSpPr>
          <p:spPr>
            <a:xfrm rot="5400000">
              <a:off x="3628849" y="2071354"/>
              <a:ext cx="474545" cy="151000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35ED404-F142-FB45-9E4A-FB857EA5E30B}"/>
                </a:ext>
              </a:extLst>
            </p:cNvPr>
            <p:cNvCxnSpPr>
              <a:cxnSpLocks/>
              <a:stCxn id="30" idx="3"/>
              <a:endCxn id="27" idx="0"/>
            </p:cNvCxnSpPr>
            <p:nvPr/>
          </p:nvCxnSpPr>
          <p:spPr>
            <a:xfrm>
              <a:off x="3319275" y="3902582"/>
              <a:ext cx="1608368" cy="3525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9D26F6-0D8A-5F44-B0CA-5EACF4757DAC}"/>
                </a:ext>
              </a:extLst>
            </p:cNvPr>
            <p:cNvCxnSpPr>
              <a:cxnSpLocks/>
              <a:stCxn id="30" idx="1"/>
              <a:endCxn id="26" idx="0"/>
            </p:cNvCxnSpPr>
            <p:nvPr/>
          </p:nvCxnSpPr>
          <p:spPr>
            <a:xfrm flipH="1">
              <a:off x="1050896" y="3902582"/>
              <a:ext cx="1594614" cy="3525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DDE869-357C-9D4C-A04B-D47CC4F6012B}"/>
                </a:ext>
              </a:extLst>
            </p:cNvPr>
            <p:cNvSpPr txBox="1"/>
            <p:nvPr/>
          </p:nvSpPr>
          <p:spPr>
            <a:xfrm>
              <a:off x="1607149" y="3543107"/>
              <a:ext cx="282031" cy="59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100" dirty="0">
                <a:solidFill>
                  <a:schemeClr val="bg2">
                    <a:lumMod val="50000"/>
                  </a:schemeClr>
                </a:solidFill>
                <a:latin typeface="Nyala" panose="02000504070300020003" pitchFamily="2" charset="0"/>
              </a:endParaRPr>
            </a:p>
          </p:txBody>
        </p: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FAB94DF8-92B3-1B46-9CA4-7F7D1FE2D19E}"/>
                </a:ext>
              </a:extLst>
            </p:cNvPr>
            <p:cNvCxnSpPr>
              <a:stCxn id="28" idx="2"/>
              <a:endCxn id="25" idx="0"/>
            </p:cNvCxnSpPr>
            <p:nvPr/>
          </p:nvCxnSpPr>
          <p:spPr>
            <a:xfrm rot="16200000" flipH="1">
              <a:off x="1951228" y="1903736"/>
              <a:ext cx="474547" cy="184523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81B3F-2F1F-0547-8097-E605F4643EBD}"/>
                </a:ext>
              </a:extLst>
            </p:cNvPr>
            <p:cNvSpPr txBox="1"/>
            <p:nvPr/>
          </p:nvSpPr>
          <p:spPr>
            <a:xfrm>
              <a:off x="433756" y="3661066"/>
              <a:ext cx="2085611" cy="66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accent1"/>
                  </a:solidFill>
                  <a:latin typeface="Book Antiqua" panose="02040602050305030304" pitchFamily="18" charset="0"/>
                </a:rPr>
                <a:t>59.01</a:t>
              </a:r>
              <a:r>
                <a:rPr lang="en-US" altLang="zh-CN" sz="1200" dirty="0">
                  <a:solidFill>
                    <a:schemeClr val="accent1"/>
                  </a:solidFill>
                  <a:latin typeface="Book Antiqua" panose="02040602050305030304" pitchFamily="18" charset="0"/>
                </a:rPr>
                <a:t>%</a:t>
              </a:r>
              <a:r>
                <a:rPr lang="zh-CN" altLang="en-US" sz="1200" dirty="0">
                  <a:solidFill>
                    <a:schemeClr val="accent1"/>
                  </a:solidFill>
                  <a:latin typeface="Book Antiqua" panose="02040602050305030304" pitchFamily="18" charset="0"/>
                </a:rPr>
                <a:t> </a:t>
              </a:r>
              <a:r>
                <a:rPr lang="en-US" altLang="zh-CN" sz="1200" dirty="0">
                  <a:latin typeface="Book Antiqua" panose="02040602050305030304" pitchFamily="18" charset="0"/>
                </a:rPr>
                <a:t>vs</a:t>
              </a:r>
              <a:r>
                <a:rPr lang="zh-CN" altLang="en-US" sz="1200" dirty="0">
                  <a:solidFill>
                    <a:schemeClr val="accent1"/>
                  </a:solidFill>
                  <a:latin typeface="Book Antiqua" panose="02040602050305030304" pitchFamily="18" charset="0"/>
                </a:rPr>
                <a:t> </a:t>
              </a:r>
              <a:r>
                <a: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Book Antiqua" panose="02040602050305030304" pitchFamily="18" charset="0"/>
                </a:rPr>
                <a:t>56.53%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endParaRPr>
            </a:p>
            <a:p>
              <a:endParaRPr lang="en-US" sz="1200" dirty="0">
                <a:solidFill>
                  <a:schemeClr val="accent1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395985-2D01-E742-B5C4-C420969FA30D}"/>
                </a:ext>
              </a:extLst>
            </p:cNvPr>
            <p:cNvSpPr txBox="1"/>
            <p:nvPr/>
          </p:nvSpPr>
          <p:spPr>
            <a:xfrm>
              <a:off x="2328137" y="4109826"/>
              <a:ext cx="1520277" cy="432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solidFill>
                    <a:srgbClr val="FF0000"/>
                  </a:solidFill>
                  <a:latin typeface="Nyala" panose="02000504070300020003" pitchFamily="2" charset="0"/>
                </a:rPr>
                <a:t>No</a:t>
              </a:r>
              <a:r>
                <a:rPr lang="zh-CN" altLang="en-US" sz="1350" dirty="0">
                  <a:solidFill>
                    <a:srgbClr val="FF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1350" dirty="0">
                  <a:solidFill>
                    <a:srgbClr val="FF0000"/>
                  </a:solidFill>
                  <a:latin typeface="Nyala" panose="02000504070300020003" pitchFamily="2" charset="0"/>
                </a:rPr>
                <a:t>Training!</a:t>
              </a:r>
              <a:endParaRPr lang="en-US" sz="1350" dirty="0">
                <a:solidFill>
                  <a:srgbClr val="FF0000"/>
                </a:solidFill>
                <a:latin typeface="Nyala" panose="02000504070300020003" pitchFamily="2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3832DDC-7721-8F45-8F9F-F2FEB06357D0}"/>
              </a:ext>
            </a:extLst>
          </p:cNvPr>
          <p:cNvSpPr/>
          <p:nvPr/>
        </p:nvSpPr>
        <p:spPr>
          <a:xfrm>
            <a:off x="6238150" y="2665232"/>
            <a:ext cx="7649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  <a:latin typeface="Nyala" panose="02000504070300020003" pitchFamily="2" charset="0"/>
              </a:rPr>
              <a:t>Training!</a:t>
            </a:r>
            <a:endParaRPr lang="en-US" sz="135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805989-53C2-6047-9A17-923BBEF14A12}"/>
              </a:ext>
            </a:extLst>
          </p:cNvPr>
          <p:cNvSpPr/>
          <p:nvPr/>
        </p:nvSpPr>
        <p:spPr>
          <a:xfrm>
            <a:off x="7117054" y="3525988"/>
            <a:ext cx="1461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accent1"/>
                </a:solidFill>
                <a:latin typeface="Book Antiqua" panose="02040602050305030304" pitchFamily="18" charset="0"/>
              </a:rPr>
              <a:t>53.51</a:t>
            </a:r>
            <a:r>
              <a:rPr lang="en-US" altLang="zh-CN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%</a:t>
            </a:r>
            <a:r>
              <a:rPr lang="zh-CN" altLang="en-US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 </a:t>
            </a:r>
            <a:r>
              <a:rPr lang="en-US" altLang="zh-CN" sz="1200" dirty="0">
                <a:latin typeface="Book Antiqua" panose="02040602050305030304" pitchFamily="18" charset="0"/>
              </a:rPr>
              <a:t>vs</a:t>
            </a:r>
            <a:r>
              <a:rPr lang="zh-CN" altLang="en-US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 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51.23%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endParaRPr lang="en-US" sz="1200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66D13DF2-37DE-9649-9372-48562BE0F34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43200" y="6356351"/>
            <a:ext cx="337185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694C0295-954D-D84C-A4FA-56FF7D01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7D3CD-87EA-2140-866C-F0B575BD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55" y="2616831"/>
            <a:ext cx="3945530" cy="15383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B19E5D-F723-7445-A706-9A7C8AEB1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55" y="4126151"/>
            <a:ext cx="4196925" cy="1538358"/>
          </a:xfrm>
          <a:prstGeom prst="rect">
            <a:avLst/>
          </a:prstGeom>
        </p:spPr>
      </p:pic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609F2313-3EBE-3948-9291-7A104CE26705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6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9455-5522-CA43-8FE2-C9AEDB3E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Experiments</a:t>
            </a:r>
            <a:r>
              <a:rPr lang="zh-CN" altLang="en-US" dirty="0"/>
              <a:t> </a:t>
            </a:r>
            <a:r>
              <a:rPr lang="en-US" altLang="zh-CN" dirty="0"/>
              <a:t>(cont.)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E45240-0DC9-B747-BB16-28DF914DB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37543"/>
          <a:stretch/>
        </p:blipFill>
        <p:spPr>
          <a:xfrm>
            <a:off x="610883" y="2393705"/>
            <a:ext cx="2666439" cy="2022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798DB-1FD3-F24E-B78B-9683E82B81E1}"/>
              </a:ext>
            </a:extLst>
          </p:cNvPr>
          <p:cNvSpPr txBox="1"/>
          <p:nvPr/>
        </p:nvSpPr>
        <p:spPr>
          <a:xfrm>
            <a:off x="310428" y="4438024"/>
            <a:ext cx="35253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Comparisons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with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other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b="1" dirty="0">
                <a:latin typeface="Nyala" panose="02000504070300020003" pitchFamily="2" charset="0"/>
              </a:rPr>
              <a:t>knowledge-aware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methods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583AE-5500-AF47-982A-6580A84DB7E5}"/>
              </a:ext>
            </a:extLst>
          </p:cNvPr>
          <p:cNvSpPr txBox="1"/>
          <p:nvPr/>
        </p:nvSpPr>
        <p:spPr>
          <a:xfrm>
            <a:off x="239094" y="1851278"/>
            <a:ext cx="36679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>
                <a:latin typeface="Nyala" panose="02000504070300020003" pitchFamily="2" charset="0"/>
              </a:rPr>
              <a:t>Easy</a:t>
            </a:r>
            <a:r>
              <a:rPr lang="zh-CN" altLang="en-US" sz="1350" b="1" dirty="0">
                <a:latin typeface="Nyala" panose="02000504070300020003" pitchFamily="2" charset="0"/>
              </a:rPr>
              <a:t> </a:t>
            </a:r>
            <a:r>
              <a:rPr lang="en-US" altLang="zh-CN" sz="1350" b="1" dirty="0">
                <a:latin typeface="Nyala" panose="02000504070300020003" pitchFamily="2" charset="0"/>
              </a:rPr>
              <a:t>mode: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r>
              <a:rPr lang="en-US" altLang="zh-CN" sz="1350" dirty="0">
                <a:latin typeface="Nyala" panose="02000504070300020003" pitchFamily="2" charset="0"/>
              </a:rPr>
              <a:t>wrong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answers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include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some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random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chosen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concepts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F7987-20B3-7A44-AF81-23072568F6D7}"/>
              </a:ext>
            </a:extLst>
          </p:cNvPr>
          <p:cNvSpPr txBox="1"/>
          <p:nvPr/>
        </p:nvSpPr>
        <p:spPr>
          <a:xfrm>
            <a:off x="572574" y="4753109"/>
            <a:ext cx="2743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KV-MN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=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(</a:t>
            </a:r>
            <a:r>
              <a:rPr lang="en-US" sz="1350" dirty="0">
                <a:latin typeface="Nyala" panose="02000504070300020003" pitchFamily="2" charset="0"/>
              </a:rPr>
              <a:t>Mihaylov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and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Frank,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ACL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18)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AB97F-18DB-9C40-A516-37AFC89A388E}"/>
              </a:ext>
            </a:extLst>
          </p:cNvPr>
          <p:cNvSpPr txBox="1"/>
          <p:nvPr/>
        </p:nvSpPr>
        <p:spPr>
          <a:xfrm>
            <a:off x="569340" y="5127265"/>
            <a:ext cx="2653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TextGraphCat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=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(Wang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et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al.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AAAI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18)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DFDA8-173C-E243-B863-14A7FD5344D2}"/>
              </a:ext>
            </a:extLst>
          </p:cNvPr>
          <p:cNvSpPr txBox="1"/>
          <p:nvPr/>
        </p:nvSpPr>
        <p:spPr>
          <a:xfrm>
            <a:off x="572574" y="4936458"/>
            <a:ext cx="19207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CSPT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=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(Zhong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et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al.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2019)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A4D9C23-4FC2-004A-B268-3C5B3FABCA09}"/>
              </a:ext>
            </a:extLst>
          </p:cNvPr>
          <p:cNvSpPr txBox="1"/>
          <p:nvPr/>
        </p:nvSpPr>
        <p:spPr>
          <a:xfrm>
            <a:off x="569341" y="5347513"/>
            <a:ext cx="31245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TripleString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=</a:t>
            </a:r>
            <a:r>
              <a:rPr lang="zh-CN" altLang="en-US" sz="1350" dirty="0">
                <a:latin typeface="Nyala" panose="02000504070300020003" pitchFamily="2" charset="0"/>
              </a:rPr>
              <a:t>  </a:t>
            </a:r>
            <a:r>
              <a:rPr lang="en-US" altLang="zh-CN" sz="1350" dirty="0">
                <a:latin typeface="Nyala" panose="02000504070300020003" pitchFamily="2" charset="0"/>
              </a:rPr>
              <a:t>Transform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triples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to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sentences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92590B8-6A73-0A4F-BF27-D59F67F99203}"/>
              </a:ext>
            </a:extLst>
          </p:cNvPr>
          <p:cNvSpPr txBox="1"/>
          <p:nvPr/>
        </p:nvSpPr>
        <p:spPr>
          <a:xfrm>
            <a:off x="4816728" y="5427347"/>
            <a:ext cx="3318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Ablation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Study: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R-GCN,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#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of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layers,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#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Attentions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7CD84A9-1E10-DB48-BDC5-B19E121438D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39778" y="6356351"/>
            <a:ext cx="3475272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33EA1DA-CFB8-084C-A3F8-4C5AD847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1D95E-A379-A240-A221-FDAC2618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752" y="1749677"/>
            <a:ext cx="5280490" cy="367767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E389906E-2245-8647-993A-DA3E1784ECED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98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5528-A5CE-8245-8F4B-1CF498A02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352B1-B38B-634C-BC6C-C0996661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9" y="1825625"/>
            <a:ext cx="8921931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novel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framework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knowledge-aware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commonsense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graph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neural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network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relational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reasoning</a:t>
            </a:r>
            <a:r>
              <a:rPr lang="en-US" altLang="zh-CN" dirty="0">
                <a:latin typeface="Nyala" panose="02000504070300020003" pitchFamily="2" charset="0"/>
              </a:rPr>
              <a:t>.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GCN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+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Path-based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LSTM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+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Hierarchical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Attention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Promising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other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reasoning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tasks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over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graphs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(e.g.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GQA)</a:t>
            </a:r>
          </a:p>
          <a:p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Future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directions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in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commonsense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reasoning: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Towards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  <a:sym typeface="Wingdings" pitchFamily="2" charset="2"/>
              </a:rPr>
              <a:t>Learnable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Graph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Construction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(instead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of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heuristic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 err="1">
                <a:latin typeface="Nyala" panose="02000504070300020003" pitchFamily="2" charset="0"/>
                <a:sym typeface="Wingdings" pitchFamily="2" charset="2"/>
              </a:rPr>
              <a:t>algs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.)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Explicitly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deal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with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  <a:sym typeface="Wingdings" pitchFamily="2" charset="2"/>
              </a:rPr>
              <a:t>negations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(“not”,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“but”,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etc.)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and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  <a:sym typeface="Wingdings" pitchFamily="2" charset="2"/>
              </a:rPr>
              <a:t>comparisons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(“largest”,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“most”,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etc.).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endParaRPr lang="en-US" altLang="zh-CN" dirty="0">
              <a:latin typeface="Nyala" panose="02000504070300020003" pitchFamily="2" charset="0"/>
              <a:sym typeface="Wingdings" pitchFamily="2" charset="2"/>
            </a:endParaRPr>
          </a:p>
          <a:p>
            <a:pPr lvl="2"/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Logical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forms,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executable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semantic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parsing.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  <a:sym typeface="Wingdings" pitchFamily="2" charset="2"/>
              </a:rPr>
              <a:t>Interactively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reasoning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over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a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sequence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of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questions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endParaRPr lang="en-US" altLang="zh-CN" dirty="0">
              <a:latin typeface="Nyala" panose="02000504070300020003" pitchFamily="2" charset="0"/>
              <a:sym typeface="Wingdings" pitchFamily="2" charset="2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Our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code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sz="2200" dirty="0">
                <a:hlinkClick r:id="rId2"/>
              </a:rPr>
              <a:t>https://github.com/INK-USC/KagNet</a:t>
            </a:r>
            <a:r>
              <a:rPr lang="zh-CN" altLang="en-US" sz="2200" dirty="0">
                <a:hlinkClick r:id="rId2"/>
              </a:rPr>
              <a:t> </a:t>
            </a:r>
            <a:r>
              <a:rPr lang="en-US" sz="2200" dirty="0">
                <a:hlinkClick r:id="rId2"/>
              </a:rPr>
              <a:t> </a:t>
            </a:r>
            <a:r>
              <a:rPr lang="zh-CN" altLang="en-US" sz="2200" dirty="0">
                <a:hlinkClick r:id="rId2"/>
              </a:rPr>
              <a:t> </a:t>
            </a:r>
            <a:endParaRPr lang="en-US" sz="3900" dirty="0"/>
          </a:p>
          <a:p>
            <a:endParaRPr lang="en-US" altLang="zh-CN" dirty="0">
              <a:latin typeface="Nyala" panose="02000504070300020003" pitchFamily="2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FE90CDC-1B97-6344-B311-02840AE355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43200" y="6356351"/>
            <a:ext cx="337185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48E0913-9BDA-8F47-987D-96FDF9B9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915AFA1-A7F1-404F-9D9F-859C2162448D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58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B6EC-89CF-F244-949D-193039DE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What</a:t>
            </a:r>
            <a:r>
              <a:rPr lang="zh-CN" altLang="en-US" sz="4000" dirty="0"/>
              <a:t> </a:t>
            </a:r>
            <a:r>
              <a:rPr lang="en-US" altLang="zh-CN" sz="4000" dirty="0"/>
              <a:t>is</a:t>
            </a:r>
            <a:r>
              <a:rPr lang="zh-CN" altLang="en-US" sz="4000" dirty="0"/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Commonsense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Reasoning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(CSR)</a:t>
            </a:r>
            <a:r>
              <a:rPr lang="en-US" altLang="zh-CN" sz="4000" dirty="0"/>
              <a:t>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AE929-3DD2-9047-8B11-8B359CD6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3182"/>
            <a:ext cx="788670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Teach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machines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to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reason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with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common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sense!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endParaRPr lang="en-US" altLang="zh-CN" b="1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</a:pPr>
            <a:endParaRPr lang="en-US" altLang="zh-CN" b="1" dirty="0"/>
          </a:p>
          <a:p>
            <a:pPr>
              <a:lnSpc>
                <a:spcPct val="110000"/>
              </a:lnSpc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human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ability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understand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i="1" dirty="0"/>
              <a:t>everyday</a:t>
            </a:r>
            <a:r>
              <a:rPr lang="zh-CN" altLang="en-US" i="1" dirty="0"/>
              <a:t> </a:t>
            </a:r>
            <a:r>
              <a:rPr lang="en-US" altLang="zh-CN" i="1" dirty="0"/>
              <a:t>scenarios</a:t>
            </a:r>
            <a:r>
              <a:rPr lang="zh-CN" altLang="en-US" i="1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daily</a:t>
            </a:r>
            <a:r>
              <a:rPr lang="zh-CN" altLang="en-US" dirty="0"/>
              <a:t> </a:t>
            </a:r>
            <a:r>
              <a:rPr lang="en-US" altLang="zh-CN" dirty="0"/>
              <a:t>life.</a:t>
            </a:r>
            <a:r>
              <a:rPr lang="zh-CN" altLang="en-US" dirty="0"/>
              <a:t> </a:t>
            </a:r>
            <a:endParaRPr lang="en-US" altLang="zh-CN" dirty="0"/>
          </a:p>
          <a:p>
            <a:pPr>
              <a:lnSpc>
                <a:spcPct val="110000"/>
              </a:lnSpc>
            </a:pPr>
            <a:endParaRPr lang="en-US" altLang="zh-CN" dirty="0"/>
          </a:p>
          <a:p>
            <a:pPr>
              <a:lnSpc>
                <a:spcPct val="110000"/>
              </a:lnSpc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computation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process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manipulating</a:t>
            </a:r>
            <a:r>
              <a:rPr lang="zh-CN" altLang="en-US" dirty="0"/>
              <a:t> </a:t>
            </a:r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b="1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compositional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inference.</a:t>
            </a:r>
          </a:p>
          <a:p>
            <a:pPr lvl="1">
              <a:lnSpc>
                <a:spcPct val="110000"/>
              </a:lnSpc>
            </a:pPr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world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logics</a:t>
            </a:r>
            <a:r>
              <a:rPr lang="zh-CN" altLang="en-US" dirty="0"/>
              <a:t> </a:t>
            </a:r>
            <a:endParaRPr lang="en-US" altLang="zh-CN" dirty="0"/>
          </a:p>
          <a:p>
            <a:pPr lvl="1">
              <a:lnSpc>
                <a:spcPct val="110000"/>
              </a:lnSpc>
            </a:pPr>
            <a:r>
              <a:rPr lang="en-US" altLang="zh-CN" dirty="0"/>
              <a:t>Human</a:t>
            </a:r>
            <a:r>
              <a:rPr lang="zh-CN" altLang="en-US" dirty="0"/>
              <a:t> </a:t>
            </a:r>
            <a:r>
              <a:rPr lang="en-US" altLang="zh-CN" dirty="0"/>
              <a:t>behaviors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social</a:t>
            </a:r>
            <a:r>
              <a:rPr lang="zh-CN" altLang="en-US" dirty="0"/>
              <a:t> </a:t>
            </a:r>
            <a:r>
              <a:rPr lang="en-US" altLang="zh-CN" dirty="0"/>
              <a:t>conventions</a:t>
            </a:r>
            <a:r>
              <a:rPr lang="zh-CN" altLang="en-US" dirty="0"/>
              <a:t>  </a:t>
            </a:r>
            <a:endParaRPr lang="en-US" altLang="zh-CN" dirty="0"/>
          </a:p>
          <a:p>
            <a:pPr marL="0" indent="0">
              <a:lnSpc>
                <a:spcPct val="110000"/>
              </a:lnSpc>
              <a:buNone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EC7A4-3AE0-FA4B-AE2F-7E10B319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7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968CFF-0DA8-2345-AD0C-61F015008988}"/>
              </a:ext>
            </a:extLst>
          </p:cNvPr>
          <p:cNvSpPr txBox="1">
            <a:spLocks/>
          </p:cNvSpPr>
          <p:nvPr/>
        </p:nvSpPr>
        <p:spPr>
          <a:xfrm>
            <a:off x="871647" y="423456"/>
            <a:ext cx="7400706" cy="25702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Part</a:t>
            </a:r>
            <a:r>
              <a:rPr lang="zh-CN" altLang="en-US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 </a:t>
            </a:r>
            <a:r>
              <a:rPr lang="en-US" altLang="zh-CN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II</a:t>
            </a:r>
          </a:p>
          <a:p>
            <a:pPr algn="ctr" defTabSz="342900">
              <a:spcBef>
                <a:spcPct val="0"/>
              </a:spcBef>
              <a:defRPr/>
            </a:pPr>
            <a:endParaRPr lang="en-US" altLang="zh-CN" sz="3000" b="1" dirty="0">
              <a:solidFill>
                <a:srgbClr val="C00000"/>
              </a:solidFill>
              <a:latin typeface="Colonna MT" pitchFamily="82" charset="77"/>
              <a:ea typeface="+mj-ea"/>
              <a:cs typeface="Arial"/>
            </a:endParaRPr>
          </a:p>
          <a:p>
            <a:pPr algn="ctr" defTabSz="34290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CommonGen: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endParaRPr lang="en-US" altLang="zh-CN" sz="3600" b="1" dirty="0">
              <a:solidFill>
                <a:srgbClr val="C00000"/>
              </a:solidFill>
              <a:latin typeface="Nyala" panose="02000504070300020003" pitchFamily="2" charset="0"/>
              <a:ea typeface="+mj-ea"/>
              <a:cs typeface="Arial"/>
            </a:endParaRPr>
          </a:p>
          <a:p>
            <a:pPr algn="ctr" defTabSz="34290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Towards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Generative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Commonsense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Reasoning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via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A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Constrained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Text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Generation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Challenge</a:t>
            </a:r>
          </a:p>
          <a:p>
            <a:pPr algn="ctr" defTabSz="342900">
              <a:spcBef>
                <a:spcPct val="0"/>
              </a:spcBef>
              <a:defRPr/>
            </a:pPr>
            <a:endParaRPr lang="en-US" sz="2400" dirty="0">
              <a:solidFill>
                <a:srgbClr val="C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3DE8A08-101F-874A-B022-FB7C441E1E82}"/>
              </a:ext>
            </a:extLst>
          </p:cNvPr>
          <p:cNvSpPr txBox="1">
            <a:spLocks/>
          </p:cNvSpPr>
          <p:nvPr/>
        </p:nvSpPr>
        <p:spPr>
          <a:xfrm>
            <a:off x="794120" y="3274828"/>
            <a:ext cx="7755519" cy="2734086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/>
          <a:p>
            <a:pPr algn="ctr" defTabSz="342900">
              <a:spcBef>
                <a:spcPct val="20000"/>
              </a:spcBef>
              <a:defRPr/>
            </a:pPr>
            <a:endParaRPr lang="en-US" sz="2100" b="1" dirty="0">
              <a:solidFill>
                <a:schemeClr val="tx2"/>
              </a:solidFill>
              <a:latin typeface="Nyala" panose="02000504070300020003" pitchFamily="2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zh-CN" altLang="en-US" sz="2200" b="1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Bill Yuchen Lin</a:t>
            </a:r>
            <a:r>
              <a:rPr lang="en-US" altLang="zh-CN" sz="2800" b="1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,</a:t>
            </a:r>
            <a:r>
              <a:rPr lang="zh-CN" altLang="en-US" sz="2800" b="1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Ming</a:t>
            </a:r>
            <a:r>
              <a:rPr lang="zh-CN" altLang="en-US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Shen,</a:t>
            </a:r>
            <a:r>
              <a:rPr lang="zh-CN" altLang="en-US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Yu</a:t>
            </a:r>
            <a:r>
              <a:rPr lang="zh-CN" altLang="en-US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Xing,</a:t>
            </a:r>
            <a:r>
              <a:rPr lang="zh-CN" altLang="en-US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Pei</a:t>
            </a:r>
            <a:r>
              <a:rPr lang="zh-CN" altLang="en-US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Zhou,</a:t>
            </a:r>
            <a:r>
              <a:rPr lang="zh-CN" altLang="en-US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Xiang Ren</a:t>
            </a:r>
            <a:endParaRPr lang="en-US" sz="2800" baseline="30000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210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210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  <a:hlinkClick r:id="rId2"/>
              </a:rPr>
              <a:t>http://inklab.usc.edu/CommonGen</a:t>
            </a:r>
            <a:endParaRPr lang="en-US" sz="210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9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sz="19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University of Southern California -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19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Information Science Institution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sz="2625" dirty="0">
                <a:solidFill>
                  <a:schemeClr val="tx2"/>
                </a:solidFill>
                <a:latin typeface="Colonna MT" pitchFamily="82" charset="77"/>
                <a:cs typeface="Times New Roman"/>
              </a:rPr>
              <a:t>INK Lab</a:t>
            </a:r>
            <a:r>
              <a:rPr lang="en-US" sz="1950" dirty="0">
                <a:solidFill>
                  <a:schemeClr val="tx2"/>
                </a:solidFill>
                <a:latin typeface="Colonna MT" pitchFamily="82" charset="77"/>
                <a:cs typeface="Times New Roman"/>
              </a:rPr>
              <a:t> </a:t>
            </a:r>
            <a:r>
              <a:rPr lang="en-US" sz="19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@ USC-ISI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7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  <a:hlinkClick r:id="rId3"/>
              </a:rPr>
              <a:t>http://</a:t>
            </a:r>
            <a:r>
              <a:rPr lang="en-US" altLang="zh-CN" sz="19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  <a:hlinkClick r:id="rId3"/>
              </a:rPr>
              <a:t>inklab.usc.edu</a:t>
            </a:r>
            <a:endParaRPr lang="en-US" sz="1950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81823F-3BCD-4141-8F19-324C26C99501}"/>
              </a:ext>
            </a:extLst>
          </p:cNvPr>
          <p:cNvGrpSpPr/>
          <p:nvPr/>
        </p:nvGrpSpPr>
        <p:grpSpPr>
          <a:xfrm>
            <a:off x="3238857" y="6008914"/>
            <a:ext cx="2722637" cy="510887"/>
            <a:chOff x="4280909" y="5683311"/>
            <a:chExt cx="3630182" cy="681182"/>
          </a:xfrm>
        </p:grpSpPr>
        <p:pic>
          <p:nvPicPr>
            <p:cNvPr id="10" name="Google Shape;57;p13">
              <a:extLst>
                <a:ext uri="{FF2B5EF4-FFF2-40B4-BE49-F238E27FC236}">
                  <a16:creationId xmlns:a16="http://schemas.microsoft.com/office/drawing/2014/main" id="{897A8E00-E181-A746-BEBD-7D36E1061E8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7756" y="5796987"/>
              <a:ext cx="983335" cy="453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5;p13">
              <a:extLst>
                <a:ext uri="{FF2B5EF4-FFF2-40B4-BE49-F238E27FC236}">
                  <a16:creationId xmlns:a16="http://schemas.microsoft.com/office/drawing/2014/main" id="{48A66A73-5288-7642-9A34-ADA3885188E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80909" y="5683311"/>
              <a:ext cx="868547" cy="681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6;p13">
              <a:extLst>
                <a:ext uri="{FF2B5EF4-FFF2-40B4-BE49-F238E27FC236}">
                  <a16:creationId xmlns:a16="http://schemas.microsoft.com/office/drawing/2014/main" id="{F50391A8-381D-0B40-8031-8F8F4977A34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64244" y="5728366"/>
              <a:ext cx="1663512" cy="59107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8890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23DF-AE1B-0F42-873D-1F347CCA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DC2A-E505-1D45-9A89-10706BF7D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2326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Is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multi-choice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best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way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testing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MCS?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1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）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Annotator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b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ias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in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creating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distractors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dirty="0"/>
              <a:t>(</a:t>
            </a:r>
            <a:r>
              <a:rPr lang="en-US" dirty="0" err="1"/>
              <a:t>Geva</a:t>
            </a:r>
            <a:r>
              <a:rPr lang="en-US" dirty="0"/>
              <a:t> et al., 2019) </a:t>
            </a:r>
            <a:endParaRPr lang="en-US" altLang="zh-CN" dirty="0">
              <a:solidFill>
                <a:srgbClr val="C00000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2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）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Limited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space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for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commonsense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reasoners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to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explore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3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）</a:t>
            </a:r>
            <a:r>
              <a:rPr lang="en-US" altLang="zh-CN" dirty="0">
                <a:solidFill>
                  <a:srgbClr val="C00000"/>
                </a:solidFill>
              </a:rPr>
              <a:t>Overly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similar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objectives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with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BERT-like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pre-trained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LMs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4)</a:t>
            </a:r>
            <a:r>
              <a:rPr lang="zh-CN" altLang="en-US" dirty="0">
                <a:solidFill>
                  <a:srgbClr val="C00000"/>
                </a:solidFill>
              </a:rPr>
              <a:t>  </a:t>
            </a:r>
            <a:r>
              <a:rPr lang="en-US" altLang="zh-CN" dirty="0">
                <a:solidFill>
                  <a:srgbClr val="C00000"/>
                </a:solidFill>
              </a:rPr>
              <a:t>Less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realistic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downstream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applications</a:t>
            </a:r>
            <a:endParaRPr lang="en-US" altLang="zh-CN" dirty="0">
              <a:solidFill>
                <a:srgbClr val="C00000"/>
              </a:solidFill>
              <a:latin typeface="Nyala" panose="02000504070300020003" pitchFamily="2" charset="0"/>
            </a:endParaRPr>
          </a:p>
          <a:p>
            <a:pPr marL="0" indent="0">
              <a:buNone/>
            </a:pP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b="1" dirty="0">
                <a:latin typeface="Nyala" panose="02000504070300020003" pitchFamily="2" charset="0"/>
              </a:rPr>
              <a:t>SWAG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(Zellers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al.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2018)</a:t>
            </a: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Input: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first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scene,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four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possible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next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scenes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Output: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index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of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most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plausible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next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scene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Similar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 err="1">
                <a:solidFill>
                  <a:srgbClr val="C00000"/>
                </a:solidFill>
                <a:latin typeface="Nyala" panose="02000504070300020003" pitchFamily="2" charset="0"/>
              </a:rPr>
              <a:t>NextSentencePrediction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BERT-like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pretraining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b="1" dirty="0">
                <a:latin typeface="Nyala" panose="02000504070300020003" pitchFamily="2" charset="0"/>
              </a:rPr>
              <a:t>CSQA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(Talmor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al.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2019)</a:t>
            </a: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Input: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question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(usually,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what/where/which/why),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five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possible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answers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(usually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word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short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phrase)</a:t>
            </a:r>
          </a:p>
          <a:p>
            <a:pPr lvl="2"/>
            <a:r>
              <a:rPr lang="en-US" altLang="zh-CN" dirty="0" err="1">
                <a:latin typeface="Nyala" panose="02000504070300020003" pitchFamily="2" charset="0"/>
              </a:rPr>
              <a:t>Ouput</a:t>
            </a:r>
            <a:r>
              <a:rPr lang="en-US" altLang="zh-CN" dirty="0">
                <a:latin typeface="Nyala" panose="02000504070300020003" pitchFamily="2" charset="0"/>
              </a:rPr>
              <a:t>: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index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of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most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plausible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choice</a:t>
            </a: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Similar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Masked-LM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objective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BERT-like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pretraining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2"/>
            <a:endParaRPr lang="en-US" dirty="0">
              <a:latin typeface="Nyala" panose="02000504070300020003" pitchFamily="2" charset="0"/>
            </a:endParaRPr>
          </a:p>
          <a:p>
            <a:endParaRPr lang="en-US" altLang="zh-CN" dirty="0">
              <a:latin typeface="Nyala" panose="020005040703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D9F07-2002-3146-8CF5-9C8AC262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23DF-AE1B-0F42-873D-1F347CCA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</a:rPr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Reasoning?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DC2A-E505-1D45-9A89-10706BF7D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86" y="1847851"/>
            <a:ext cx="8409024" cy="4351338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Commonsense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Reasoning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u="sng" dirty="0">
                <a:solidFill>
                  <a:srgbClr val="C00000"/>
                </a:solidFill>
                <a:latin typeface="Nyala" panose="02000504070300020003" pitchFamily="2" charset="0"/>
              </a:rPr>
              <a:t>NLU</a:t>
            </a:r>
            <a:r>
              <a:rPr lang="en-US" altLang="zh-CN" dirty="0">
                <a:latin typeface="Nyala" panose="02000504070300020003" pitchFamily="2" charset="0"/>
              </a:rPr>
              <a:t>: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SWAG,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CODAH,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CSQA,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Social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IQA,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ROC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Stories,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 err="1">
                <a:latin typeface="Nyala" panose="02000504070300020003" pitchFamily="2" charset="0"/>
              </a:rPr>
              <a:t>CosmosQA</a:t>
            </a:r>
            <a:r>
              <a:rPr lang="en-US" altLang="zh-CN" dirty="0">
                <a:latin typeface="Nyala" panose="02000504070300020003" pitchFamily="2" charset="0"/>
              </a:rPr>
              <a:t>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etc.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Most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are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discriminative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(i.e.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multi-choice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QA)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Commonsense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Reasoning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u="sng" dirty="0">
                <a:solidFill>
                  <a:srgbClr val="C00000"/>
                </a:solidFill>
                <a:latin typeface="Nyala" panose="02000504070300020003" pitchFamily="2" charset="0"/>
              </a:rPr>
              <a:t>NLG</a:t>
            </a:r>
            <a:r>
              <a:rPr lang="en-US" altLang="zh-CN" dirty="0">
                <a:latin typeface="Nyala" panose="02000504070300020003" pitchFamily="2" charset="0"/>
              </a:rPr>
              <a:t>?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Most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are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L2R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Language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modeling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Story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generation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COMET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(If-then,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ATOMICs)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What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about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constrained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text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generation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task?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NLU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--&gt;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NLG</a:t>
            </a:r>
          </a:p>
          <a:p>
            <a:endParaRPr lang="en-US" altLang="zh-CN" dirty="0">
              <a:latin typeface="Nyala" panose="02000504070300020003" pitchFamily="2" charset="0"/>
            </a:endParaRPr>
          </a:p>
          <a:p>
            <a:endParaRPr lang="en-US" altLang="zh-CN" dirty="0">
              <a:latin typeface="Nyala" panose="020005040703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D9F07-2002-3146-8CF5-9C8AC262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23DF-AE1B-0F42-873D-1F347CCA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377"/>
            <a:ext cx="8561484" cy="926766"/>
          </a:xfrm>
        </p:spPr>
        <p:txBody>
          <a:bodyPr>
            <a:norm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</a:rPr>
              <a:t>Proposed</a:t>
            </a:r>
            <a:r>
              <a:rPr lang="zh-CN" altLang="en-US" sz="2600" b="1" dirty="0">
                <a:solidFill>
                  <a:srgbClr val="C00000"/>
                </a:solidFill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</a:rPr>
              <a:t>Task</a:t>
            </a:r>
            <a:r>
              <a:rPr lang="zh-CN" altLang="en-US" sz="2600" dirty="0"/>
              <a:t> </a:t>
            </a:r>
            <a:r>
              <a:rPr lang="en-US" altLang="zh-CN" sz="2600" dirty="0"/>
              <a:t>for</a:t>
            </a:r>
            <a:r>
              <a:rPr lang="zh-CN" altLang="en-US" sz="2600" dirty="0"/>
              <a:t> </a:t>
            </a:r>
            <a:r>
              <a:rPr lang="en-US" altLang="zh-CN" sz="2600" dirty="0"/>
              <a:t>Generative</a:t>
            </a:r>
            <a:r>
              <a:rPr lang="zh-CN" altLang="en-US" sz="2600" dirty="0"/>
              <a:t> </a:t>
            </a:r>
            <a:r>
              <a:rPr lang="en-US" altLang="zh-CN" sz="2600" dirty="0"/>
              <a:t>CSR</a:t>
            </a:r>
            <a:r>
              <a:rPr lang="zh-CN" altLang="en-US" sz="2600" dirty="0"/>
              <a:t> </a:t>
            </a:r>
            <a:r>
              <a:rPr lang="en-US" altLang="zh-CN" sz="2600" dirty="0"/>
              <a:t>via</a:t>
            </a:r>
            <a:r>
              <a:rPr lang="zh-CN" altLang="en-US" sz="2600" dirty="0"/>
              <a:t> </a:t>
            </a:r>
            <a:r>
              <a:rPr lang="en-US" altLang="zh-CN" sz="2600" dirty="0"/>
              <a:t>Constrained</a:t>
            </a:r>
            <a:r>
              <a:rPr lang="zh-CN" altLang="en-US" sz="2600" dirty="0"/>
              <a:t> </a:t>
            </a:r>
            <a:r>
              <a:rPr lang="en-US" altLang="zh-CN" sz="2600" dirty="0"/>
              <a:t>Text</a:t>
            </a:r>
            <a:r>
              <a:rPr lang="zh-CN" altLang="en-US" sz="2600" dirty="0"/>
              <a:t> </a:t>
            </a:r>
            <a:r>
              <a:rPr lang="en-US" altLang="zh-CN" sz="2600" dirty="0"/>
              <a:t>Generation</a:t>
            </a:r>
            <a:r>
              <a:rPr lang="zh-CN" altLang="en-US" sz="2600" dirty="0"/>
              <a:t> </a:t>
            </a:r>
            <a:endParaRPr lang="en-US" sz="2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D9F07-2002-3146-8CF5-9C8AC262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20D46-3ED1-8643-BFE7-1DCF5602E930}"/>
              </a:ext>
            </a:extLst>
          </p:cNvPr>
          <p:cNvSpPr txBox="1"/>
          <p:nvPr/>
        </p:nvSpPr>
        <p:spPr>
          <a:xfrm>
            <a:off x="1149407" y="2004324"/>
            <a:ext cx="7863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apple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(noun)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 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place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(verb)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 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tree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(noun)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 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pick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(verb)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 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bag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solidFill>
                  <a:schemeClr val="accent1"/>
                </a:solidFill>
                <a:latin typeface="Nyala" panose="02000504070300020003" pitchFamily="2" charset="0"/>
              </a:rPr>
              <a:t>(noun)</a:t>
            </a:r>
            <a:r>
              <a:rPr lang="zh-CN" altLang="en-US" sz="2200" dirty="0">
                <a:solidFill>
                  <a:schemeClr val="accent1"/>
                </a:solidFill>
                <a:latin typeface="Nyala" panose="02000504070300020003" pitchFamily="2" charset="0"/>
              </a:rPr>
              <a:t>   </a:t>
            </a:r>
            <a:endParaRPr lang="en-US" sz="2200" dirty="0">
              <a:solidFill>
                <a:schemeClr val="accent1"/>
              </a:solidFill>
              <a:latin typeface="Nyala" panose="02000504070300020003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FDC4ED-0AD7-9245-A35B-78071B8DD906}"/>
              </a:ext>
            </a:extLst>
          </p:cNvPr>
          <p:cNvGrpSpPr/>
          <p:nvPr/>
        </p:nvGrpSpPr>
        <p:grpSpPr>
          <a:xfrm>
            <a:off x="1085001" y="931270"/>
            <a:ext cx="7260491" cy="1538067"/>
            <a:chOff x="1085001" y="931270"/>
            <a:chExt cx="7260491" cy="153806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DAADBC9-54CA-6A4A-8A82-767A32BBF150}"/>
                </a:ext>
              </a:extLst>
            </p:cNvPr>
            <p:cNvSpPr/>
            <p:nvPr/>
          </p:nvSpPr>
          <p:spPr>
            <a:xfrm>
              <a:off x="1085001" y="2020543"/>
              <a:ext cx="7260491" cy="448794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24000"/>
              </a:srgbClr>
            </a:solidFill>
            <a:ln w="6350">
              <a:solidFill>
                <a:schemeClr val="accent1">
                  <a:shade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31AD852-218D-2E4C-944D-F6760CA9E6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0"/>
            <a:stretch/>
          </p:blipFill>
          <p:spPr bwMode="auto">
            <a:xfrm>
              <a:off x="7186025" y="1003892"/>
              <a:ext cx="875150" cy="94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481D3C1-4514-D44D-9F49-87AA1D8CC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687" y="1021011"/>
              <a:ext cx="1056998" cy="89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4BC7BD-5593-754B-8249-CC68E30AE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0307" y="931270"/>
              <a:ext cx="990689" cy="9906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19F46E-52BB-A04B-94B0-784245770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2344" y="1025381"/>
              <a:ext cx="1392605" cy="9284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B9109B-ACDE-B241-995C-6E38C422E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61204" y="961369"/>
              <a:ext cx="716471" cy="941876"/>
            </a:xfrm>
            <a:prstGeom prst="rect">
              <a:avLst/>
            </a:prstGeom>
          </p:spPr>
        </p:pic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F22AC37-8BA1-2649-93B4-15D481E42E06}"/>
              </a:ext>
            </a:extLst>
          </p:cNvPr>
          <p:cNvSpPr/>
          <p:nvPr/>
        </p:nvSpPr>
        <p:spPr>
          <a:xfrm>
            <a:off x="1103368" y="4572659"/>
            <a:ext cx="7260491" cy="415498"/>
          </a:xfrm>
          <a:prstGeom prst="roundRect">
            <a:avLst>
              <a:gd name="adj" fmla="val 7685"/>
            </a:avLst>
          </a:prstGeom>
          <a:solidFill>
            <a:schemeClr val="accent6">
              <a:alpha val="9000"/>
            </a:schemeClr>
          </a:solidFill>
          <a:ln w="6350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1D7F42-C69A-0342-B990-50C960FBC12E}"/>
              </a:ext>
            </a:extLst>
          </p:cNvPr>
          <p:cNvSpPr txBox="1"/>
          <p:nvPr/>
        </p:nvSpPr>
        <p:spPr>
          <a:xfrm>
            <a:off x="1334354" y="4572659"/>
            <a:ext cx="67617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A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boy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i="1" dirty="0">
                <a:solidFill>
                  <a:schemeClr val="accent1"/>
                </a:solidFill>
                <a:latin typeface="Nyala" panose="02000504070300020003" pitchFamily="2" charset="0"/>
              </a:rPr>
              <a:t>picks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some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i="1" dirty="0">
                <a:solidFill>
                  <a:schemeClr val="accent1"/>
                </a:solidFill>
                <a:latin typeface="Nyala" panose="02000504070300020003" pitchFamily="2" charset="0"/>
              </a:rPr>
              <a:t>apples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from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a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i="1" dirty="0">
                <a:solidFill>
                  <a:schemeClr val="accent1"/>
                </a:solidFill>
                <a:latin typeface="Nyala" panose="02000504070300020003" pitchFamily="2" charset="0"/>
              </a:rPr>
              <a:t>tree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and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i="1" dirty="0">
                <a:solidFill>
                  <a:schemeClr val="accent1"/>
                </a:solidFill>
                <a:latin typeface="Nyala" panose="02000504070300020003" pitchFamily="2" charset="0"/>
              </a:rPr>
              <a:t>places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them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into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a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i="1" dirty="0">
                <a:solidFill>
                  <a:schemeClr val="accent1"/>
                </a:solidFill>
                <a:latin typeface="Nyala" panose="02000504070300020003" pitchFamily="2" charset="0"/>
              </a:rPr>
              <a:t>bag</a:t>
            </a:r>
            <a:r>
              <a:rPr lang="en-US" altLang="zh-CN" sz="2100" dirty="0">
                <a:solidFill>
                  <a:schemeClr val="accent6"/>
                </a:solidFill>
                <a:latin typeface="Nyala" panose="02000504070300020003" pitchFamily="2" charset="0"/>
              </a:rPr>
              <a:t>.</a:t>
            </a:r>
            <a:r>
              <a:rPr lang="zh-CN" altLang="en-US" sz="2100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endParaRPr lang="en-US" sz="2100" dirty="0">
              <a:solidFill>
                <a:schemeClr val="accent6"/>
              </a:solidFill>
              <a:latin typeface="Nyala" panose="020005040703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64A596-C4C1-E84C-B376-DBAD1990D47E}"/>
              </a:ext>
            </a:extLst>
          </p:cNvPr>
          <p:cNvSpPr txBox="1"/>
          <p:nvPr/>
        </p:nvSpPr>
        <p:spPr>
          <a:xfrm>
            <a:off x="1058315" y="2383310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Nyala" panose="02000504070300020003" pitchFamily="2" charset="0"/>
              </a:rPr>
              <a:t>A</a:t>
            </a:r>
            <a:r>
              <a:rPr lang="zh-CN" altLang="en-US" sz="2400" dirty="0"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latin typeface="Nyala" panose="02000504070300020003" pitchFamily="2" charset="0"/>
              </a:rPr>
              <a:t>concept-set</a:t>
            </a:r>
            <a:endParaRPr lang="en-US" sz="2400" dirty="0">
              <a:latin typeface="Nyala" panose="020005040703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22049C-4D27-E243-9C76-B01B7D5A20B8}"/>
              </a:ext>
            </a:extLst>
          </p:cNvPr>
          <p:cNvSpPr txBox="1"/>
          <p:nvPr/>
        </p:nvSpPr>
        <p:spPr>
          <a:xfrm>
            <a:off x="1058315" y="4057487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Nyala" panose="02000504070300020003" pitchFamily="2" charset="0"/>
              </a:rPr>
              <a:t>Scenes</a:t>
            </a:r>
            <a:endParaRPr lang="en-US" sz="2400" dirty="0">
              <a:latin typeface="Nyala" panose="020005040703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BD0E73-0D3B-F64D-B5B7-FCBD99DD5812}"/>
              </a:ext>
            </a:extLst>
          </p:cNvPr>
          <p:cNvGrpSpPr/>
          <p:nvPr/>
        </p:nvGrpSpPr>
        <p:grpSpPr>
          <a:xfrm>
            <a:off x="1103368" y="5068426"/>
            <a:ext cx="7260491" cy="1384995"/>
            <a:chOff x="1103368" y="5068426"/>
            <a:chExt cx="7260491" cy="138499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6C51BFD-F2BE-0548-88B7-AB1958DF4F3E}"/>
                </a:ext>
              </a:extLst>
            </p:cNvPr>
            <p:cNvSpPr/>
            <p:nvPr/>
          </p:nvSpPr>
          <p:spPr>
            <a:xfrm>
              <a:off x="1103368" y="5068426"/>
              <a:ext cx="7260491" cy="1345969"/>
            </a:xfrm>
            <a:prstGeom prst="roundRect">
              <a:avLst>
                <a:gd name="adj" fmla="val 7685"/>
              </a:avLst>
            </a:prstGeom>
            <a:solidFill>
              <a:srgbClr val="C00000">
                <a:alpha val="11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44394C-741B-0044-98AF-11747E88D2C5}"/>
                </a:ext>
              </a:extLst>
            </p:cNvPr>
            <p:cNvSpPr txBox="1"/>
            <p:nvPr/>
          </p:nvSpPr>
          <p:spPr>
            <a:xfrm>
              <a:off x="1330307" y="5068426"/>
              <a:ext cx="659026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A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boy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picks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some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bags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from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a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tree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and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places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apples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into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them.</a:t>
              </a:r>
            </a:p>
            <a:p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A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boy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picks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some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apple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trees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and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places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them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into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bags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.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sz="2100" dirty="0">
                <a:solidFill>
                  <a:schemeClr val="bg2">
                    <a:lumMod val="50000"/>
                  </a:schemeClr>
                </a:solidFill>
                <a:latin typeface="Nyala" panose="02000504070300020003" pitchFamily="2" charset="0"/>
              </a:endParaRPr>
            </a:p>
            <a:p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Two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girls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place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some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apples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on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a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tree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and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pick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some</a:t>
              </a:r>
              <a:r>
                <a:rPr lang="zh-CN" altLang="en-US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100" i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bags</a:t>
              </a:r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.</a:t>
              </a:r>
            </a:p>
            <a:p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……..</a:t>
              </a:r>
              <a:endParaRPr lang="en-US" sz="2100" dirty="0">
                <a:solidFill>
                  <a:schemeClr val="bg2">
                    <a:lumMod val="50000"/>
                  </a:schemeClr>
                </a:solidFill>
                <a:latin typeface="Nyala" panose="02000504070300020003" pitchFamily="2" charset="0"/>
              </a:endParaRPr>
            </a:p>
          </p:txBody>
        </p:sp>
      </p:grpSp>
      <p:pic>
        <p:nvPicPr>
          <p:cNvPr id="20" name="Graphic 19" descr="Line arrow Slight curve">
            <a:extLst>
              <a:ext uri="{FF2B5EF4-FFF2-40B4-BE49-F238E27FC236}">
                <a16:creationId xmlns:a16="http://schemas.microsoft.com/office/drawing/2014/main" id="{B9D65F89-DC9C-3C48-B1BB-460E08993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410172" y="3017991"/>
            <a:ext cx="1478469" cy="8220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82640A-C3EB-EB4A-A843-4C172BE975C8}"/>
              </a:ext>
            </a:extLst>
          </p:cNvPr>
          <p:cNvSpPr txBox="1"/>
          <p:nvPr/>
        </p:nvSpPr>
        <p:spPr>
          <a:xfrm>
            <a:off x="1124669" y="2823030"/>
            <a:ext cx="1917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Generative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endParaRPr lang="en-US" altLang="zh-CN" sz="2400" dirty="0">
              <a:solidFill>
                <a:srgbClr val="C00000"/>
              </a:solidFill>
              <a:latin typeface="Nyala" panose="02000504070300020003" pitchFamily="2" charset="0"/>
            </a:endParaRPr>
          </a:p>
          <a:p>
            <a:pPr algn="ctr"/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Commonsense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endParaRPr lang="en-US" altLang="zh-CN" sz="2400" dirty="0">
              <a:solidFill>
                <a:srgbClr val="C00000"/>
              </a:solidFill>
              <a:latin typeface="Nyala" panose="02000504070300020003" pitchFamily="2" charset="0"/>
            </a:endParaRPr>
          </a:p>
          <a:p>
            <a:pPr algn="ctr"/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Reasoning</a:t>
            </a:r>
            <a:endParaRPr lang="en-US" sz="24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D9C105-A96E-6248-8815-5330A1EBDBD5}"/>
              </a:ext>
            </a:extLst>
          </p:cNvPr>
          <p:cNvGrpSpPr/>
          <p:nvPr/>
        </p:nvGrpSpPr>
        <p:grpSpPr>
          <a:xfrm>
            <a:off x="2930742" y="2720487"/>
            <a:ext cx="5461367" cy="1399476"/>
            <a:chOff x="1103368" y="5187692"/>
            <a:chExt cx="5461367" cy="139947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871B705-0AC5-C046-AA7C-9751CC28AF8C}"/>
                </a:ext>
              </a:extLst>
            </p:cNvPr>
            <p:cNvSpPr/>
            <p:nvPr/>
          </p:nvSpPr>
          <p:spPr>
            <a:xfrm>
              <a:off x="1103368" y="5187692"/>
              <a:ext cx="5386411" cy="1345969"/>
            </a:xfrm>
            <a:prstGeom prst="roundRect">
              <a:avLst>
                <a:gd name="adj" fmla="val 7685"/>
              </a:avLst>
            </a:prstGeom>
            <a:solidFill>
              <a:schemeClr val="accent3">
                <a:lumMod val="75000"/>
                <a:alpha val="9000"/>
              </a:scheme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6F97D3-F44E-CC43-B68C-AB5CF788561D}"/>
                </a:ext>
              </a:extLst>
            </p:cNvPr>
            <p:cNvSpPr txBox="1"/>
            <p:nvPr/>
          </p:nvSpPr>
          <p:spPr>
            <a:xfrm>
              <a:off x="1139852" y="5232951"/>
              <a:ext cx="5424883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Nyala" panose="02000504070300020003" pitchFamily="2" charset="0"/>
                </a:rPr>
                <a:t>Rationales</a:t>
              </a:r>
              <a:r>
                <a:rPr lang="zh-CN" altLang="en-US" sz="2000" dirty="0">
                  <a:latin typeface="Nyala" panose="02000504070300020003" pitchFamily="2" charset="0"/>
                </a:rPr>
                <a:t> </a:t>
              </a:r>
              <a:r>
                <a:rPr lang="en-US" altLang="zh-CN" sz="2000" dirty="0">
                  <a:latin typeface="Nyala" panose="02000504070300020003" pitchFamily="2" charset="0"/>
                </a:rPr>
                <a:t>(i.e.</a:t>
              </a:r>
              <a:r>
                <a:rPr lang="zh-CN" altLang="en-US" sz="2000" dirty="0">
                  <a:latin typeface="Nyala" panose="02000504070300020003" pitchFamily="2" charset="0"/>
                </a:rPr>
                <a:t> </a:t>
              </a:r>
              <a:r>
                <a:rPr lang="en-US" altLang="zh-CN" sz="2000" dirty="0">
                  <a:latin typeface="Nyala" panose="02000504070300020003" pitchFamily="2" charset="0"/>
                </a:rPr>
                <a:t>commonsense</a:t>
              </a:r>
              <a:r>
                <a:rPr lang="zh-CN" altLang="en-US" sz="2000" dirty="0">
                  <a:latin typeface="Nyala" panose="02000504070300020003" pitchFamily="2" charset="0"/>
                </a:rPr>
                <a:t> </a:t>
              </a:r>
              <a:r>
                <a:rPr lang="en-US" altLang="zh-CN" sz="2000" dirty="0">
                  <a:latin typeface="Nyala" panose="02000504070300020003" pitchFamily="2" charset="0"/>
                </a:rPr>
                <a:t>knowledge):</a:t>
              </a:r>
            </a:p>
            <a:p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-</a:t>
              </a:r>
              <a:r>
                <a:rPr lang="zh-CN" altLang="en-US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000" dirty="0">
                  <a:solidFill>
                    <a:schemeClr val="accent1"/>
                  </a:solidFill>
                  <a:latin typeface="Nyala" panose="02000504070300020003" pitchFamily="2" charset="0"/>
                </a:rPr>
                <a:t>apples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grow in </a:t>
              </a:r>
              <a:r>
                <a:rPr lang="en-US" altLang="zh-CN" sz="2000" dirty="0">
                  <a:solidFill>
                    <a:schemeClr val="accent1"/>
                  </a:solidFill>
                  <a:latin typeface="Nyala" panose="02000504070300020003" pitchFamily="2" charset="0"/>
                </a:rPr>
                <a:t>trees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;</a:t>
              </a:r>
            </a:p>
            <a:p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-</a:t>
              </a:r>
              <a:r>
                <a:rPr lang="zh-CN" altLang="en-US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﻿</a:t>
              </a:r>
              <a:r>
                <a:rPr lang="en-US" altLang="zh-CN" sz="2000" dirty="0">
                  <a:solidFill>
                    <a:schemeClr val="accent1"/>
                  </a:solidFill>
                  <a:latin typeface="Nyala" panose="02000504070300020003" pitchFamily="2" charset="0"/>
                </a:rPr>
                <a:t>bags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are </a:t>
              </a:r>
              <a:r>
                <a:rPr lang="en-US" altLang="zh-CN" sz="2000" i="1" dirty="0">
                  <a:solidFill>
                    <a:srgbClr val="C00000"/>
                  </a:solidFill>
                  <a:latin typeface="Nyala" panose="02000504070300020003" pitchFamily="2" charset="0"/>
                </a:rPr>
                <a:t>containers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that you can </a:t>
              </a:r>
              <a:r>
                <a:rPr lang="en-US" altLang="zh-CN" sz="2000" i="1" dirty="0">
                  <a:solidFill>
                    <a:srgbClr val="C00000"/>
                  </a:solidFill>
                  <a:latin typeface="Nyala" panose="02000504070300020003" pitchFamily="2" charset="0"/>
                </a:rPr>
                <a:t>put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something in;</a:t>
              </a:r>
            </a:p>
            <a:p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-</a:t>
              </a:r>
              <a:r>
                <a:rPr lang="zh-CN" altLang="en-US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﻿you usually </a:t>
              </a:r>
              <a:r>
                <a:rPr lang="en-US" altLang="zh-CN" sz="2000" dirty="0">
                  <a:solidFill>
                    <a:schemeClr val="accent1"/>
                  </a:solidFill>
                  <a:latin typeface="Nyala" panose="02000504070300020003" pitchFamily="2" charset="0"/>
                </a:rPr>
                <a:t>pick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Nyala" panose="02000504070300020003" pitchFamily="2" charset="0"/>
                </a:rPr>
                <a:t>sth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. and </a:t>
              </a:r>
              <a:r>
                <a:rPr lang="en-US" altLang="zh-CN" sz="2000" i="1" dirty="0">
                  <a:solidFill>
                    <a:srgbClr val="C00000"/>
                  </a:solidFill>
                  <a:latin typeface="Nyala" panose="02000504070300020003" pitchFamily="2" charset="0"/>
                </a:rPr>
                <a:t>then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2000" dirty="0">
                  <a:solidFill>
                    <a:schemeClr val="accent1"/>
                  </a:solidFill>
                  <a:latin typeface="Nyala" panose="02000504070300020003" pitchFamily="2" charset="0"/>
                </a:rPr>
                <a:t>place</a:t>
              </a:r>
              <a:r>
                <a:rPr lang="en-US" altLang="zh-CN" sz="2000" dirty="0">
                  <a:solidFill>
                    <a:srgbClr val="C00000"/>
                  </a:solidFill>
                  <a:latin typeface="Nyala" panose="02000504070300020003" pitchFamily="2" charset="0"/>
                </a:rPr>
                <a:t> it in a container;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63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5" grpId="0"/>
      <p:bldP spid="16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23DF-AE1B-0F42-873D-1F347CCA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Potential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Applications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DC2A-E505-1D45-9A89-10706BF7D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260169" cy="4351338"/>
          </a:xfrm>
        </p:spPr>
        <p:txBody>
          <a:bodyPr/>
          <a:lstStyle/>
          <a:p>
            <a:r>
              <a:rPr lang="en-US" altLang="zh-CN" dirty="0">
                <a:latin typeface="Nyala" panose="02000504070300020003" pitchFamily="2" charset="0"/>
              </a:rPr>
              <a:t>Modeling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P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(scene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|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a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set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concepts)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endParaRPr lang="en-US" altLang="zh-CN" dirty="0">
              <a:solidFill>
                <a:srgbClr val="FF0000"/>
              </a:solidFill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Vision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Tasks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with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Scene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Understanding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endParaRPr lang="en-US" altLang="zh-CN" dirty="0">
              <a:solidFill>
                <a:srgbClr val="C00000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Objects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are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easier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detected,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while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scene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may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still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hard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understand.</a:t>
            </a: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Visual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Captioning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(i.e.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image/video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captioning)</a:t>
            </a: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Visual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commonsense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reasoning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(GQA,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VCR,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etc.)	</a:t>
            </a:r>
          </a:p>
          <a:p>
            <a:r>
              <a:rPr lang="en-US" altLang="zh-CN" dirty="0">
                <a:latin typeface="Nyala" panose="02000504070300020003" pitchFamily="2" charset="0"/>
              </a:rPr>
              <a:t>Dialogue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systems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Generating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less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nonsense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response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/>
              <a:t>Topic-based</a:t>
            </a:r>
            <a:r>
              <a:rPr lang="zh-CN" altLang="en-US" dirty="0"/>
              <a:t> </a:t>
            </a:r>
            <a:r>
              <a:rPr lang="en-US" altLang="zh-CN" dirty="0">
                <a:latin typeface="Nyala" panose="02000504070300020003" pitchFamily="2" charset="0"/>
              </a:rPr>
              <a:t>Storytelling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Machine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Translation</a:t>
            </a:r>
          </a:p>
          <a:p>
            <a:endParaRPr lang="en-US" altLang="zh-CN" dirty="0">
              <a:latin typeface="Nyala" panose="020005040703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D9F07-2002-3146-8CF5-9C8AC262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3A29-D1EA-344F-A1AC-39D07D98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Unique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CommonGen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EF81E-7A84-984C-B856-5AA51B7E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" y="1847851"/>
            <a:ext cx="8515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latin typeface="Nyala" panose="02000504070300020003" pitchFamily="2" charset="0"/>
              </a:rPr>
              <a:t>The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output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sentence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should:</a:t>
            </a:r>
            <a:endParaRPr lang="en-US" b="1" dirty="0">
              <a:latin typeface="Nyala" panose="02000504070300020003" pitchFamily="2" charset="0"/>
            </a:endParaRPr>
          </a:p>
          <a:p>
            <a:pPr lvl="1">
              <a:lnSpc>
                <a:spcPct val="200000"/>
              </a:lnSpc>
            </a:pP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Covering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all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given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concepts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w/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required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POS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(place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verb.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noun</a:t>
            </a:r>
            <a:r>
              <a:rPr lang="en-US" altLang="zh-CN" dirty="0">
                <a:latin typeface="Nyala" panose="02000504070300020003" pitchFamily="2" charset="0"/>
              </a:rPr>
              <a:t>)</a:t>
            </a:r>
          </a:p>
          <a:p>
            <a:pPr lvl="1">
              <a:lnSpc>
                <a:spcPct val="200000"/>
              </a:lnSpc>
            </a:pP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decoding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order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not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given/pre-fixed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>
              <a:lnSpc>
                <a:spcPct val="200000"/>
              </a:lnSpc>
            </a:pPr>
            <a:r>
              <a:rPr lang="en-US" altLang="zh-CN" dirty="0">
                <a:latin typeface="Nyala" panose="02000504070300020003" pitchFamily="2" charset="0"/>
              </a:rPr>
              <a:t>Allowing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morphological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</a:rPr>
              <a:t>changes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(pick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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picks)</a:t>
            </a:r>
          </a:p>
          <a:p>
            <a:pPr lvl="1">
              <a:lnSpc>
                <a:spcPct val="200000"/>
              </a:lnSpc>
            </a:pP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Describe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everyday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scenarios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(w/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high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commonsense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plausibility)</a:t>
            </a:r>
          </a:p>
          <a:p>
            <a:pPr lvl="1"/>
            <a:endParaRPr lang="en-US" altLang="zh-CN" b="1" dirty="0">
              <a:latin typeface="Nyala" panose="02000504070300020003" pitchFamily="2" charset="0"/>
            </a:endParaRPr>
          </a:p>
          <a:p>
            <a:pPr lvl="1"/>
            <a:endParaRPr lang="en-US" b="1" dirty="0">
              <a:latin typeface="Nyala" panose="02000504070300020003" pitchFamily="2" charset="0"/>
            </a:endParaRPr>
          </a:p>
          <a:p>
            <a:pPr lvl="1"/>
            <a:endParaRPr lang="en-US" b="1" dirty="0">
              <a:latin typeface="Nyala" panose="020005040703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CFB32-A1C4-EB40-92D0-C65D74C7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23DF-AE1B-0F42-873D-1F347CCA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Construction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DC2A-E505-1D45-9A89-10706BF7D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260169" cy="4351338"/>
          </a:xfrm>
        </p:spPr>
        <p:txBody>
          <a:bodyPr/>
          <a:lstStyle/>
          <a:p>
            <a:r>
              <a:rPr lang="en-US" altLang="zh-CN" dirty="0">
                <a:latin typeface="Nyala" panose="02000504070300020003" pitchFamily="2" charset="0"/>
              </a:rPr>
              <a:t>Key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criteria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of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concept-sets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sentences</a:t>
            </a:r>
            <a:endParaRPr lang="en-US" dirty="0">
              <a:latin typeface="Nyala" panose="02000504070300020003" pitchFamily="2" charset="0"/>
            </a:endParaRPr>
          </a:p>
          <a:p>
            <a:pPr lvl="1"/>
            <a:r>
              <a:rPr lang="en-US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output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sentence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should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cover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all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given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concepts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sentence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supposed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describe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a</a:t>
            </a:r>
            <a:r>
              <a:rPr lang="zh-CN" altLang="en-US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natural,</a:t>
            </a:r>
            <a:r>
              <a:rPr lang="zh-CN" altLang="en-US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common</a:t>
            </a:r>
            <a:r>
              <a:rPr lang="zh-CN" altLang="en-US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scene</a:t>
            </a:r>
            <a:r>
              <a:rPr lang="zh-CN" altLang="en-US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endParaRPr lang="en-US" altLang="zh-CN" b="1" dirty="0">
              <a:solidFill>
                <a:srgbClr val="C00000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given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are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likely</a:t>
            </a:r>
            <a:r>
              <a:rPr lang="zh-CN" altLang="en-US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to</a:t>
            </a:r>
            <a:r>
              <a:rPr lang="zh-CN" altLang="en-US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be</a:t>
            </a:r>
            <a:r>
              <a:rPr lang="zh-CN" altLang="en-US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present</a:t>
            </a:r>
            <a:r>
              <a:rPr lang="zh-CN" altLang="en-US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together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same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scene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of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our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daily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life.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Need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large-scale</a:t>
            </a:r>
            <a:r>
              <a:rPr lang="en-US" altLang="zh-CN" dirty="0">
                <a:latin typeface="Nyala" panose="02000504070300020003" pitchFamily="2" charset="0"/>
              </a:rPr>
              <a:t>!</a:t>
            </a:r>
          </a:p>
          <a:p>
            <a:r>
              <a:rPr lang="en-US" altLang="zh-CN" b="1" dirty="0">
                <a:solidFill>
                  <a:schemeClr val="accent1"/>
                </a:solidFill>
                <a:latin typeface="Nyala" panose="02000504070300020003" pitchFamily="2" charset="0"/>
                <a:sym typeface="Wingdings" pitchFamily="2" charset="2"/>
              </a:rPr>
              <a:t></a:t>
            </a:r>
            <a:r>
              <a:rPr lang="zh-CN" altLang="en-US" b="1" dirty="0">
                <a:solidFill>
                  <a:schemeClr val="accent1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Nyala" panose="02000504070300020003" pitchFamily="2" charset="0"/>
                <a:sym typeface="Wingdings" pitchFamily="2" charset="2"/>
              </a:rPr>
              <a:t>Image/Video</a:t>
            </a:r>
            <a:r>
              <a:rPr lang="zh-CN" altLang="en-US" b="1" dirty="0">
                <a:solidFill>
                  <a:schemeClr val="accent1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Nyala" panose="02000504070300020003" pitchFamily="2" charset="0"/>
                <a:sym typeface="Wingdings" pitchFamily="2" charset="2"/>
              </a:rPr>
              <a:t>Captions!!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Pros: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the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caption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sentences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are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human-written,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large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scale,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reflect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common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scenes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in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daily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life.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Cons: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some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of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them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can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be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over-specific,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and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thus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noisy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for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testing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models.</a:t>
            </a:r>
          </a:p>
          <a:p>
            <a:pPr lvl="1"/>
            <a:endParaRPr lang="en-US" altLang="zh-CN" dirty="0">
              <a:latin typeface="Nyala" panose="020005040703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D9F07-2002-3146-8CF5-9C8AC262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3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rapezoid 42">
            <a:extLst>
              <a:ext uri="{FF2B5EF4-FFF2-40B4-BE49-F238E27FC236}">
                <a16:creationId xmlns:a16="http://schemas.microsoft.com/office/drawing/2014/main" id="{B1EA05D2-F621-2443-8F9D-7BDEA5BB5B16}"/>
              </a:ext>
            </a:extLst>
          </p:cNvPr>
          <p:cNvSpPr/>
          <p:nvPr/>
        </p:nvSpPr>
        <p:spPr>
          <a:xfrm>
            <a:off x="5268876" y="1418841"/>
            <a:ext cx="3875123" cy="1456322"/>
          </a:xfrm>
          <a:prstGeom prst="trapezoid">
            <a:avLst/>
          </a:prstGeom>
          <a:solidFill>
            <a:schemeClr val="bg2">
              <a:lumMod val="90000"/>
              <a:alpha val="4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823DF-AE1B-0F42-873D-1F347CCA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Construction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D9F07-2002-3146-8CF5-9C8AC262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27</a:t>
            </a:fld>
            <a:endParaRPr lang="en-US"/>
          </a:p>
        </p:txBody>
      </p:sp>
      <p:sp>
        <p:nvSpPr>
          <p:cNvPr id="4" name="Document 3">
            <a:extLst>
              <a:ext uri="{FF2B5EF4-FFF2-40B4-BE49-F238E27FC236}">
                <a16:creationId xmlns:a16="http://schemas.microsoft.com/office/drawing/2014/main" id="{CC29950C-9859-4C4F-96BB-AE5E87ABD0F0}"/>
              </a:ext>
            </a:extLst>
          </p:cNvPr>
          <p:cNvSpPr/>
          <p:nvPr/>
        </p:nvSpPr>
        <p:spPr>
          <a:xfrm>
            <a:off x="628650" y="1620561"/>
            <a:ext cx="3324447" cy="2029952"/>
          </a:xfrm>
          <a:prstGeom prst="flowChart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Nyala" panose="02000504070300020003" pitchFamily="2" charset="0"/>
            </a:endParaRPr>
          </a:p>
          <a:p>
            <a:pPr algn="ctr"/>
            <a:r>
              <a:rPr lang="en-US" altLang="zh-CN" sz="2000" b="1" u="sng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rPr>
              <a:t>Caption</a:t>
            </a:r>
            <a:r>
              <a:rPr lang="zh-CN" altLang="en-US" sz="2000" b="1" u="sng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000" b="1" u="sng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rPr>
              <a:t>Corpora</a:t>
            </a:r>
            <a:endParaRPr lang="en-US" sz="2000" b="1" u="sng" dirty="0">
              <a:solidFill>
                <a:schemeClr val="accent6">
                  <a:lumMod val="75000"/>
                </a:schemeClr>
              </a:solidFill>
              <a:latin typeface="Nyala" panose="02000504070300020003" pitchFamily="2" charset="0"/>
            </a:endParaRPr>
          </a:p>
          <a:p>
            <a:pPr algn="ctr"/>
            <a:r>
              <a:rPr lang="en-US" sz="2000" dirty="0">
                <a:latin typeface="Nyala" panose="02000504070300020003" pitchFamily="2" charset="0"/>
              </a:rPr>
              <a:t>LSMDC (Rohrbach et al., 2017) </a:t>
            </a:r>
          </a:p>
          <a:p>
            <a:pPr algn="ctr"/>
            <a:r>
              <a:rPr lang="en-US" sz="2000" dirty="0">
                <a:latin typeface="Nyala" panose="02000504070300020003" pitchFamily="2" charset="0"/>
              </a:rPr>
              <a:t>ActivityNet (Krishna et al., 2017) </a:t>
            </a:r>
          </a:p>
          <a:p>
            <a:pPr algn="ctr"/>
            <a:r>
              <a:rPr lang="en-US" sz="2000" dirty="0">
                <a:latin typeface="Nyala" panose="02000504070300020003" pitchFamily="2" charset="0"/>
              </a:rPr>
              <a:t>VATEX (Wang et al., 2019) </a:t>
            </a:r>
          </a:p>
          <a:p>
            <a:pPr algn="ctr"/>
            <a:r>
              <a:rPr lang="en-US" altLang="zh-CN" sz="2000" dirty="0">
                <a:latin typeface="Nyala" panose="02000504070300020003" pitchFamily="2" charset="0"/>
              </a:rPr>
              <a:t>MSCOCO,</a:t>
            </a:r>
            <a:r>
              <a:rPr lang="zh-CN" altLang="en-US" sz="2000" dirty="0">
                <a:latin typeface="Nyala" panose="02000504070300020003" pitchFamily="2" charset="0"/>
              </a:rPr>
              <a:t> </a:t>
            </a:r>
            <a:r>
              <a:rPr lang="en-US" altLang="zh-CN" sz="2000" dirty="0">
                <a:latin typeface="Nyala" panose="02000504070300020003" pitchFamily="2" charset="0"/>
              </a:rPr>
              <a:t>Flickr30k,</a:t>
            </a:r>
            <a:r>
              <a:rPr lang="zh-CN" altLang="en-US" sz="2000" dirty="0">
                <a:latin typeface="Nyala" panose="02000504070300020003" pitchFamily="2" charset="0"/>
              </a:rPr>
              <a:t> </a:t>
            </a:r>
            <a:r>
              <a:rPr lang="en-US" altLang="zh-CN" sz="2000" dirty="0">
                <a:latin typeface="Nyala" panose="02000504070300020003" pitchFamily="2" charset="0"/>
              </a:rPr>
              <a:t>etc.</a:t>
            </a:r>
          </a:p>
          <a:p>
            <a:pPr algn="ctr"/>
            <a:endParaRPr lang="en-US" sz="2000" dirty="0">
              <a:latin typeface="Nyala" panose="02000504070300020003" pitchFamily="2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992FD13-6310-1145-807D-3D44BDC17A6D}"/>
              </a:ext>
            </a:extLst>
          </p:cNvPr>
          <p:cNvSpPr/>
          <p:nvPr/>
        </p:nvSpPr>
        <p:spPr>
          <a:xfrm>
            <a:off x="4068726" y="2310809"/>
            <a:ext cx="1084521" cy="297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4013E-3720-F84B-9583-851BE454AF79}"/>
              </a:ext>
            </a:extLst>
          </p:cNvPr>
          <p:cNvSpPr txBox="1"/>
          <p:nvPr/>
        </p:nvSpPr>
        <p:spPr>
          <a:xfrm>
            <a:off x="5697069" y="1418841"/>
            <a:ext cx="299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u="sng" dirty="0">
                <a:solidFill>
                  <a:schemeClr val="accent6"/>
                </a:solidFill>
                <a:latin typeface="Nyala" panose="02000504070300020003" pitchFamily="2" charset="0"/>
              </a:rPr>
              <a:t>concept-set</a:t>
            </a:r>
            <a:r>
              <a:rPr lang="zh-CN" altLang="en-US" b="1" u="sng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u="sng" dirty="0">
                <a:solidFill>
                  <a:schemeClr val="accent6"/>
                </a:solidFill>
                <a:latin typeface="Nyala" panose="02000504070300020003" pitchFamily="2" charset="0"/>
              </a:rPr>
              <a:t>(3~5)</a:t>
            </a:r>
            <a:r>
              <a:rPr lang="zh-CN" altLang="en-US" b="1" u="sng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u="sng" dirty="0">
                <a:solidFill>
                  <a:schemeClr val="accent6"/>
                </a:solidFill>
                <a:latin typeface="Nyala" panose="02000504070300020003" pitchFamily="2" charset="0"/>
              </a:rPr>
              <a:t>co-occurrence</a:t>
            </a:r>
            <a:endParaRPr lang="en-US" b="1" u="sng" dirty="0">
              <a:solidFill>
                <a:schemeClr val="accent6"/>
              </a:solidFill>
              <a:latin typeface="Nyala" panose="020005040703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D41FC-F8AF-CC4C-A893-F384054ADA8B}"/>
              </a:ext>
            </a:extLst>
          </p:cNvPr>
          <p:cNvSpPr txBox="1"/>
          <p:nvPr/>
        </p:nvSpPr>
        <p:spPr>
          <a:xfrm>
            <a:off x="5685508" y="1859500"/>
            <a:ext cx="3183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(</a:t>
            </a:r>
            <a:r>
              <a:rPr lang="en-US" altLang="zh-CN" dirty="0" err="1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apple_N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,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 err="1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tree_N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,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 err="1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pick_V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):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55</a:t>
            </a:r>
          </a:p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(</a:t>
            </a:r>
            <a:r>
              <a:rPr lang="en-US" altLang="zh-CN" dirty="0" err="1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apple_N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,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 err="1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tree_N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,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 err="1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pick_V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,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 err="1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bag_N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):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15</a:t>
            </a:r>
          </a:p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Nyala" panose="02000504070300020003" pitchFamily="2" charset="0"/>
              </a:rPr>
              <a:t>…</a:t>
            </a:r>
          </a:p>
          <a:p>
            <a:endParaRPr lang="en-US" dirty="0">
              <a:latin typeface="Nyala" panose="020005040703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9F0665-815F-DF46-BC2A-AA30C88FC35C}"/>
              </a:ext>
            </a:extLst>
          </p:cNvPr>
          <p:cNvSpPr/>
          <p:nvPr/>
        </p:nvSpPr>
        <p:spPr>
          <a:xfrm>
            <a:off x="4755814" y="4087724"/>
            <a:ext cx="680484" cy="16303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49349-FE48-E846-B50F-68BE0C98D0D0}"/>
              </a:ext>
            </a:extLst>
          </p:cNvPr>
          <p:cNvSpPr/>
          <p:nvPr/>
        </p:nvSpPr>
        <p:spPr>
          <a:xfrm>
            <a:off x="5976212" y="4087724"/>
            <a:ext cx="680484" cy="163032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A2FD53-A63C-DB43-AA45-B63F2F893F48}"/>
              </a:ext>
            </a:extLst>
          </p:cNvPr>
          <p:cNvSpPr/>
          <p:nvPr/>
        </p:nvSpPr>
        <p:spPr>
          <a:xfrm>
            <a:off x="7274719" y="4087724"/>
            <a:ext cx="680484" cy="1630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52C3F3-7A78-6540-A1ED-BED34709D630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5096056" y="2872102"/>
            <a:ext cx="2518905" cy="121562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47A576-028E-DE48-8702-77EC407B0EF3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6316454" y="2872102"/>
            <a:ext cx="1298507" cy="121562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E71350-A9AC-9F49-A2AB-8D11180F50A0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614961" y="2872102"/>
            <a:ext cx="0" cy="12156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DDF4B1-1439-6A46-A473-113A3ED82A6E}"/>
              </a:ext>
            </a:extLst>
          </p:cNvPr>
          <p:cNvSpPr txBox="1"/>
          <p:nvPr/>
        </p:nvSpPr>
        <p:spPr>
          <a:xfrm>
            <a:off x="4710909" y="5788990"/>
            <a:ext cx="62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train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734904-830E-BB49-A7F2-ABD2D3882588}"/>
              </a:ext>
            </a:extLst>
          </p:cNvPr>
          <p:cNvSpPr txBox="1"/>
          <p:nvPr/>
        </p:nvSpPr>
        <p:spPr>
          <a:xfrm>
            <a:off x="6056969" y="5788990"/>
            <a:ext cx="52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dev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64A1A4-2F61-F743-8BEF-C378401FCC30}"/>
              </a:ext>
            </a:extLst>
          </p:cNvPr>
          <p:cNvSpPr txBox="1"/>
          <p:nvPr/>
        </p:nvSpPr>
        <p:spPr>
          <a:xfrm>
            <a:off x="7398007" y="5788990"/>
            <a:ext cx="53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test</a:t>
            </a:r>
            <a:endParaRPr lang="en-US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474BCC0-3FE1-814A-9C58-7C3B778E4ED6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290874" y="3516311"/>
            <a:ext cx="3685338" cy="13420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edefined Process 40">
            <a:extLst>
              <a:ext uri="{FF2B5EF4-FFF2-40B4-BE49-F238E27FC236}">
                <a16:creationId xmlns:a16="http://schemas.microsoft.com/office/drawing/2014/main" id="{BE2D74DB-11E8-1246-A897-18286B767D9C}"/>
              </a:ext>
            </a:extLst>
          </p:cNvPr>
          <p:cNvSpPr/>
          <p:nvPr/>
        </p:nvSpPr>
        <p:spPr>
          <a:xfrm>
            <a:off x="6581921" y="3490762"/>
            <a:ext cx="1485360" cy="287237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AMT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AB854-D652-2A43-9C21-03E5D257F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21" y="3918396"/>
            <a:ext cx="4307633" cy="2497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F47117-F22F-B548-BB5F-8EEE35846D10}"/>
              </a:ext>
            </a:extLst>
          </p:cNvPr>
          <p:cNvSpPr txBox="1"/>
          <p:nvPr/>
        </p:nvSpPr>
        <p:spPr>
          <a:xfrm>
            <a:off x="7622994" y="2855203"/>
            <a:ext cx="1134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Scoring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95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DC85-CB11-F346-858E-5AD49A6D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49" y="102683"/>
            <a:ext cx="7886700" cy="1325563"/>
          </a:xfrm>
        </p:spPr>
        <p:txBody>
          <a:bodyPr/>
          <a:lstStyle/>
          <a:p>
            <a:r>
              <a:rPr lang="en-US" altLang="zh-CN" dirty="0"/>
              <a:t>Annotation</a:t>
            </a:r>
            <a:r>
              <a:rPr lang="zh-CN" altLang="en-US" dirty="0"/>
              <a:t> </a:t>
            </a:r>
            <a:r>
              <a:rPr lang="en-US" altLang="zh-CN" dirty="0"/>
              <a:t>Interface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/>
              <a:t>AMT</a:t>
            </a:r>
            <a:r>
              <a:rPr lang="zh-CN" altLang="en-US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577C5-11E1-D845-A3D8-9AAF6483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267F6-278F-D543-A3C5-7A2905727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056"/>
            <a:ext cx="9144000" cy="4768344"/>
          </a:xfrm>
          <a:prstGeom prst="rect">
            <a:avLst/>
          </a:prstGeom>
        </p:spPr>
      </p:pic>
      <p:sp>
        <p:nvSpPr>
          <p:cNvPr id="8" name="Double Bracket 7">
            <a:extLst>
              <a:ext uri="{FF2B5EF4-FFF2-40B4-BE49-F238E27FC236}">
                <a16:creationId xmlns:a16="http://schemas.microsoft.com/office/drawing/2014/main" id="{D91A47FD-BB14-164C-8AD5-D2A911BD2895}"/>
              </a:ext>
            </a:extLst>
          </p:cNvPr>
          <p:cNvSpPr/>
          <p:nvPr/>
        </p:nvSpPr>
        <p:spPr>
          <a:xfrm>
            <a:off x="0" y="4309722"/>
            <a:ext cx="6357201" cy="1715678"/>
          </a:xfrm>
          <a:prstGeom prst="bracketPair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408F33-42CF-9C46-85E6-6D00738EEEE0}"/>
              </a:ext>
            </a:extLst>
          </p:cNvPr>
          <p:cNvCxnSpPr>
            <a:cxnSpLocks/>
          </p:cNvCxnSpPr>
          <p:nvPr/>
        </p:nvCxnSpPr>
        <p:spPr>
          <a:xfrm flipH="1">
            <a:off x="5953913" y="5039513"/>
            <a:ext cx="1100030" cy="481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42D554-4768-3849-A02A-7BFFECE18C9C}"/>
              </a:ext>
            </a:extLst>
          </p:cNvPr>
          <p:cNvSpPr txBox="1"/>
          <p:nvPr/>
        </p:nvSpPr>
        <p:spPr>
          <a:xfrm>
            <a:off x="7053943" y="4826382"/>
            <a:ext cx="111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rationales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01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0EC1-0036-C841-B9C6-2D4A6F0E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Connectivity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120A8-974C-F448-8845-A7F30FB4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74029-EBF1-3A4B-8208-1C6AAF1B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88" y="2195185"/>
            <a:ext cx="6897933" cy="37739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9D8020C-028C-A346-88EF-BC719E9B5B07}"/>
              </a:ext>
            </a:extLst>
          </p:cNvPr>
          <p:cNvSpPr/>
          <p:nvPr/>
        </p:nvSpPr>
        <p:spPr>
          <a:xfrm>
            <a:off x="7109460" y="541020"/>
            <a:ext cx="301752" cy="301752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318545-6A9E-974E-98B7-FD8645BB4351}"/>
              </a:ext>
            </a:extLst>
          </p:cNvPr>
          <p:cNvSpPr/>
          <p:nvPr/>
        </p:nvSpPr>
        <p:spPr>
          <a:xfrm>
            <a:off x="8119110" y="538358"/>
            <a:ext cx="301752" cy="301752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67EEE0-B943-0449-9369-E72E07AFE0D1}"/>
              </a:ext>
            </a:extLst>
          </p:cNvPr>
          <p:cNvSpPr/>
          <p:nvPr/>
        </p:nvSpPr>
        <p:spPr>
          <a:xfrm>
            <a:off x="6882384" y="1139200"/>
            <a:ext cx="301752" cy="301752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4BDA14-8662-E440-8503-2097D475A81C}"/>
              </a:ext>
            </a:extLst>
          </p:cNvPr>
          <p:cNvSpPr/>
          <p:nvPr/>
        </p:nvSpPr>
        <p:spPr>
          <a:xfrm>
            <a:off x="7684008" y="1550005"/>
            <a:ext cx="301752" cy="301752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5D298B-85E1-FD49-9527-4ABE8C9EC2D0}"/>
              </a:ext>
            </a:extLst>
          </p:cNvPr>
          <p:cNvSpPr/>
          <p:nvPr/>
        </p:nvSpPr>
        <p:spPr>
          <a:xfrm>
            <a:off x="8255508" y="1114523"/>
            <a:ext cx="301752" cy="301752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DE8B0B-48CC-8149-9A14-C897D0532E90}"/>
              </a:ext>
            </a:extLst>
          </p:cNvPr>
          <p:cNvCxnSpPr>
            <a:stCxn id="6" idx="6"/>
            <a:endCxn id="7" idx="2"/>
          </p:cNvCxnSpPr>
          <p:nvPr/>
        </p:nvCxnSpPr>
        <p:spPr>
          <a:xfrm flipV="1">
            <a:off x="7411212" y="689234"/>
            <a:ext cx="707898" cy="2662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EEB87A-03DC-0346-8250-9FB792B39E64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8271510" y="841635"/>
            <a:ext cx="134874" cy="272888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7A3D6F-D93C-CA47-924B-0EE9584430AF}"/>
              </a:ext>
            </a:extLst>
          </p:cNvPr>
          <p:cNvCxnSpPr>
            <a:cxnSpLocks/>
            <a:stCxn id="10" idx="4"/>
            <a:endCxn id="9" idx="6"/>
          </p:cNvCxnSpPr>
          <p:nvPr/>
        </p:nvCxnSpPr>
        <p:spPr>
          <a:xfrm flipH="1">
            <a:off x="7985760" y="1416275"/>
            <a:ext cx="420624" cy="284606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4A2F6BE-952E-9A48-8910-5A418B8FAB90}"/>
              </a:ext>
            </a:extLst>
          </p:cNvPr>
          <p:cNvCxnSpPr>
            <a:cxnSpLocks/>
            <a:stCxn id="9" idx="2"/>
            <a:endCxn id="8" idx="5"/>
          </p:cNvCxnSpPr>
          <p:nvPr/>
        </p:nvCxnSpPr>
        <p:spPr>
          <a:xfrm flipH="1" flipV="1">
            <a:off x="7139945" y="1396761"/>
            <a:ext cx="544063" cy="30412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7E6FA1-C5E4-D24A-A2DC-31DB3C1BBA45}"/>
              </a:ext>
            </a:extLst>
          </p:cNvPr>
          <p:cNvCxnSpPr>
            <a:cxnSpLocks/>
            <a:stCxn id="6" idx="4"/>
            <a:endCxn id="8" idx="7"/>
          </p:cNvCxnSpPr>
          <p:nvPr/>
        </p:nvCxnSpPr>
        <p:spPr>
          <a:xfrm flipH="1">
            <a:off x="7139945" y="842772"/>
            <a:ext cx="120391" cy="340619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79A961-FC83-A849-A26C-FB7E0B2444FE}"/>
              </a:ext>
            </a:extLst>
          </p:cNvPr>
          <p:cNvCxnSpPr>
            <a:stCxn id="6" idx="5"/>
            <a:endCxn id="9" idx="0"/>
          </p:cNvCxnSpPr>
          <p:nvPr/>
        </p:nvCxnSpPr>
        <p:spPr>
          <a:xfrm>
            <a:off x="7367021" y="798581"/>
            <a:ext cx="467863" cy="7514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5EBD7A-33F9-B342-8FA1-78CF04C328F6}"/>
              </a:ext>
            </a:extLst>
          </p:cNvPr>
          <p:cNvCxnSpPr>
            <a:cxnSpLocks/>
            <a:stCxn id="6" idx="5"/>
            <a:endCxn id="10" idx="2"/>
          </p:cNvCxnSpPr>
          <p:nvPr/>
        </p:nvCxnSpPr>
        <p:spPr>
          <a:xfrm>
            <a:off x="7367021" y="798581"/>
            <a:ext cx="888487" cy="4668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C282CC-FD6B-0A4F-B58A-36103629E52E}"/>
              </a:ext>
            </a:extLst>
          </p:cNvPr>
          <p:cNvCxnSpPr>
            <a:stCxn id="8" idx="6"/>
            <a:endCxn id="7" idx="3"/>
          </p:cNvCxnSpPr>
          <p:nvPr/>
        </p:nvCxnSpPr>
        <p:spPr>
          <a:xfrm flipV="1">
            <a:off x="7184136" y="795919"/>
            <a:ext cx="979165" cy="4941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AAF4AB-8E7D-814E-8AF6-7931DF04F8AD}"/>
              </a:ext>
            </a:extLst>
          </p:cNvPr>
          <p:cNvCxnSpPr>
            <a:stCxn id="9" idx="0"/>
            <a:endCxn id="7" idx="3"/>
          </p:cNvCxnSpPr>
          <p:nvPr/>
        </p:nvCxnSpPr>
        <p:spPr>
          <a:xfrm flipV="1">
            <a:off x="7834884" y="795919"/>
            <a:ext cx="328417" cy="7540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4A3A68-E5AE-7449-8C34-719035A22420}"/>
              </a:ext>
            </a:extLst>
          </p:cNvPr>
          <p:cNvCxnSpPr>
            <a:stCxn id="8" idx="6"/>
            <a:endCxn id="10" idx="2"/>
          </p:cNvCxnSpPr>
          <p:nvPr/>
        </p:nvCxnSpPr>
        <p:spPr>
          <a:xfrm flipV="1">
            <a:off x="7184136" y="1265399"/>
            <a:ext cx="1071372" cy="246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D9B6A61-9933-0045-9377-EF98A4534559}"/>
              </a:ext>
            </a:extLst>
          </p:cNvPr>
          <p:cNvCxnSpPr/>
          <p:nvPr/>
        </p:nvCxnSpPr>
        <p:spPr>
          <a:xfrm flipH="1">
            <a:off x="4922520" y="1548821"/>
            <a:ext cx="2424993" cy="981019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AA8027C-0388-FB45-A398-735FA50637B0}"/>
              </a:ext>
            </a:extLst>
          </p:cNvPr>
          <p:cNvSpPr txBox="1"/>
          <p:nvPr/>
        </p:nvSpPr>
        <p:spPr>
          <a:xfrm>
            <a:off x="5416780" y="2301870"/>
            <a:ext cx="349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1/2</a:t>
            </a:r>
            <a:r>
              <a:rPr lang="zh-CN" altLang="en-US" dirty="0"/>
              <a:t> </a:t>
            </a:r>
            <a:r>
              <a:rPr lang="en-US" altLang="zh-CN" dirty="0"/>
              <a:t>–hop</a:t>
            </a:r>
            <a:r>
              <a:rPr lang="zh-CN" altLang="en-US" dirty="0"/>
              <a:t> </a:t>
            </a:r>
            <a:r>
              <a:rPr lang="en-US" altLang="zh-CN" dirty="0"/>
              <a:t>links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ConceptNet</a:t>
            </a:r>
            <a:r>
              <a:rPr lang="en-US" altLang="zh-CN" dirty="0"/>
              <a:t>?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EDA7A9-3308-1647-B518-1B68AD429F4D}"/>
              </a:ext>
            </a:extLst>
          </p:cNvPr>
          <p:cNvSpPr txBox="1"/>
          <p:nvPr/>
        </p:nvSpPr>
        <p:spPr>
          <a:xfrm>
            <a:off x="6864099" y="167695"/>
            <a:ext cx="205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5-size</a:t>
            </a:r>
            <a:r>
              <a:rPr lang="zh-CN" altLang="en-US" dirty="0"/>
              <a:t> </a:t>
            </a:r>
            <a:r>
              <a:rPr lang="en-US" altLang="zh-CN" dirty="0"/>
              <a:t>concept-set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5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1593-8E69-BA46-AE1D-B59E2666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Example</a:t>
            </a:r>
            <a:r>
              <a:rPr lang="zh-CN" altLang="en-US" sz="4000" dirty="0"/>
              <a:t> </a:t>
            </a:r>
            <a:r>
              <a:rPr lang="en-US" altLang="zh-CN" sz="4000" dirty="0"/>
              <a:t>CSR</a:t>
            </a:r>
            <a:r>
              <a:rPr lang="zh-CN" altLang="en-US" sz="4000" dirty="0"/>
              <a:t> </a:t>
            </a:r>
            <a:r>
              <a:rPr lang="en-US" altLang="zh-CN" sz="4000" dirty="0"/>
              <a:t>problems</a:t>
            </a:r>
            <a:r>
              <a:rPr lang="zh-CN" altLang="en-US" sz="4000" dirty="0"/>
              <a:t> </a:t>
            </a:r>
            <a:r>
              <a:rPr lang="en-US" altLang="zh-CN" sz="4000" dirty="0"/>
              <a:t>in</a:t>
            </a:r>
            <a:r>
              <a:rPr lang="zh-CN" altLang="en-US" sz="4000" dirty="0"/>
              <a:t> </a:t>
            </a:r>
            <a:r>
              <a:rPr lang="en-US" altLang="zh-CN" sz="4000" dirty="0"/>
              <a:t>NLP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F05B9-7865-F745-BF2A-AFBFDC6C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E920B2-CA41-7B4B-BFDA-DDFEAABC457D}"/>
              </a:ext>
            </a:extLst>
          </p:cNvPr>
          <p:cNvGrpSpPr/>
          <p:nvPr/>
        </p:nvGrpSpPr>
        <p:grpSpPr>
          <a:xfrm>
            <a:off x="790996" y="4451153"/>
            <a:ext cx="7562007" cy="1149614"/>
            <a:chOff x="1967568" y="1787623"/>
            <a:chExt cx="10082674" cy="71028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A58BA5F-C9FB-A944-A3C6-65360C5D6C53}"/>
                </a:ext>
              </a:extLst>
            </p:cNvPr>
            <p:cNvSpPr/>
            <p:nvPr/>
          </p:nvSpPr>
          <p:spPr>
            <a:xfrm>
              <a:off x="1967568" y="1787623"/>
              <a:ext cx="10034124" cy="710289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D90DD1-B062-5E48-8574-CFA0D7CF483A}"/>
                </a:ext>
              </a:extLst>
            </p:cNvPr>
            <p:cNvGrpSpPr/>
            <p:nvPr/>
          </p:nvGrpSpPr>
          <p:grpSpPr>
            <a:xfrm>
              <a:off x="2091648" y="1857527"/>
              <a:ext cx="9958594" cy="615521"/>
              <a:chOff x="-1511293" y="3894781"/>
              <a:chExt cx="12752075" cy="6155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4B2D8B-74DE-3D43-A072-DF8584F16DF8}"/>
                  </a:ext>
                </a:extLst>
              </p:cNvPr>
              <p:cNvSpPr txBox="1"/>
              <p:nvPr/>
            </p:nvSpPr>
            <p:spPr>
              <a:xfrm>
                <a:off x="-1511293" y="3894781"/>
                <a:ext cx="12752075" cy="28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Generate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daily-life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scene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about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concept-set: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{apple,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bag,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tree}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endParaRPr lang="en-US" sz="2400" dirty="0">
                  <a:solidFill>
                    <a:schemeClr val="accent1"/>
                  </a:solidFill>
                  <a:latin typeface="Nyala" panose="02000504070300020003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6B21A0-C6E7-CE45-BA33-E86CAD2D1CC2}"/>
                  </a:ext>
                </a:extLst>
              </p:cNvPr>
              <p:cNvSpPr/>
              <p:nvPr/>
            </p:nvSpPr>
            <p:spPr>
              <a:xfrm>
                <a:off x="-1449120" y="4225062"/>
                <a:ext cx="12627732" cy="285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boy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picks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some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i="1" u="sng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apples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from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i="1" u="sng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tree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and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puts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them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into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i="1" u="sng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bag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.</a:t>
                </a:r>
                <a:endParaRPr lang="en-US" sz="2400" i="1" dirty="0">
                  <a:solidFill>
                    <a:schemeClr val="accent6"/>
                  </a:solidFill>
                  <a:latin typeface="Nyala" panose="02000504070300020003" pitchFamily="2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847B25-4AE2-D94F-9B37-F4E3D3D4987E}"/>
              </a:ext>
            </a:extLst>
          </p:cNvPr>
          <p:cNvGrpSpPr/>
          <p:nvPr/>
        </p:nvGrpSpPr>
        <p:grpSpPr>
          <a:xfrm>
            <a:off x="1754209" y="2029592"/>
            <a:ext cx="5792248" cy="1023935"/>
            <a:chOff x="2742054" y="1787623"/>
            <a:chExt cx="7722999" cy="13652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8F13F1A-1219-BC4E-9750-4D31CBA4F98F}"/>
                </a:ext>
              </a:extLst>
            </p:cNvPr>
            <p:cNvSpPr/>
            <p:nvPr/>
          </p:nvSpPr>
          <p:spPr>
            <a:xfrm>
              <a:off x="2742054" y="1787623"/>
              <a:ext cx="7233535" cy="1365247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CE5C68-B65C-BD47-843C-7AA81DB8D649}"/>
                </a:ext>
              </a:extLst>
            </p:cNvPr>
            <p:cNvGrpSpPr/>
            <p:nvPr/>
          </p:nvGrpSpPr>
          <p:grpSpPr>
            <a:xfrm>
              <a:off x="3054058" y="1894184"/>
              <a:ext cx="7410995" cy="1219280"/>
              <a:chOff x="-278918" y="3931438"/>
              <a:chExt cx="9489849" cy="121928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707289-DEDF-FA48-AF10-7A4E7855288C}"/>
                  </a:ext>
                </a:extLst>
              </p:cNvPr>
              <p:cNvSpPr txBox="1"/>
              <p:nvPr/>
            </p:nvSpPr>
            <p:spPr>
              <a:xfrm>
                <a:off x="-174258" y="3931438"/>
                <a:ext cx="854891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Where do adults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usually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use glue sticks?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C61188-3B19-D64D-9872-F049BDC4B5A0}"/>
                  </a:ext>
                </a:extLst>
              </p:cNvPr>
              <p:cNvSpPr/>
              <p:nvPr/>
            </p:nvSpPr>
            <p:spPr>
              <a:xfrm>
                <a:off x="-278918" y="4535166"/>
                <a:ext cx="9489849" cy="61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classroom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i="1" u="sng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office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desk drawer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7EF92A-75AD-3E44-A459-AC6C7585A2F1}"/>
              </a:ext>
            </a:extLst>
          </p:cNvPr>
          <p:cNvSpPr txBox="1"/>
          <p:nvPr/>
        </p:nvSpPr>
        <p:spPr>
          <a:xfrm>
            <a:off x="2351971" y="1562255"/>
            <a:ext cx="4510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Nyala" panose="02000504070300020003" pitchFamily="2" charset="0"/>
              </a:rPr>
              <a:t>NLU</a:t>
            </a:r>
            <a:r>
              <a:rPr lang="en-US" altLang="zh-CN" sz="2200" dirty="0">
                <a:latin typeface="Nyala" panose="02000504070300020003" pitchFamily="2" charset="0"/>
              </a:rPr>
              <a:t>: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Multi-choice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QA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(w/o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context)</a:t>
            </a:r>
            <a:endParaRPr lang="en-US" sz="2200" dirty="0">
              <a:latin typeface="Nyala" panose="020005040703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F7BEF-C1D1-2848-BA92-53FD03584D77}"/>
              </a:ext>
            </a:extLst>
          </p:cNvPr>
          <p:cNvSpPr txBox="1"/>
          <p:nvPr/>
        </p:nvSpPr>
        <p:spPr>
          <a:xfrm>
            <a:off x="1414493" y="3838062"/>
            <a:ext cx="6705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Nyala" panose="02000504070300020003" pitchFamily="2" charset="0"/>
              </a:rPr>
              <a:t>NLG</a:t>
            </a:r>
            <a:r>
              <a:rPr lang="en-US" altLang="zh-CN" sz="2200" dirty="0">
                <a:latin typeface="Nyala" panose="02000504070300020003" pitchFamily="2" charset="0"/>
              </a:rPr>
              <a:t>: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Constrained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Sentence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Generation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(w/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a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set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of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keywords)</a:t>
            </a:r>
            <a:endParaRPr lang="en-US" sz="2200" dirty="0"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0EC1-0036-C841-B9C6-2D4A6F0E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1325563"/>
          </a:xfrm>
        </p:spPr>
        <p:txBody>
          <a:bodyPr/>
          <a:lstStyle/>
          <a:p>
            <a:r>
              <a:rPr lang="en-US" altLang="zh-CN" dirty="0"/>
              <a:t>Relation</a:t>
            </a:r>
            <a:r>
              <a:rPr lang="zh-CN" altLang="en-US" dirty="0"/>
              <a:t> </a:t>
            </a:r>
            <a:r>
              <a:rPr lang="en-US" altLang="zh-CN" dirty="0"/>
              <a:t>Dist.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120A8-974C-F448-8845-A7F30FB4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DE053-27D1-3946-8286-66524ED6C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740"/>
            <a:ext cx="9144000" cy="4258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CD9F57-1BAD-174E-8B53-B8D1D747142A}"/>
              </a:ext>
            </a:extLst>
          </p:cNvPr>
          <p:cNvSpPr txBox="1"/>
          <p:nvPr/>
        </p:nvSpPr>
        <p:spPr>
          <a:xfrm>
            <a:off x="106680" y="5288280"/>
            <a:ext cx="72885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spatial</a:t>
            </a:r>
            <a:r>
              <a:rPr lang="en-US" i="1" dirty="0"/>
              <a:t> </a:t>
            </a:r>
            <a:r>
              <a:rPr lang="en-US" dirty="0"/>
              <a:t>knowledge </a:t>
            </a:r>
            <a:r>
              <a:rPr lang="en-US" altLang="zh-CN" dirty="0"/>
              <a:t>(</a:t>
            </a:r>
            <a:r>
              <a:rPr lang="en-US" altLang="zh-CN" dirty="0" err="1"/>
              <a:t>Atlocation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LocatedNear</a:t>
            </a:r>
            <a:r>
              <a:rPr lang="en-US" altLang="zh-CN" dirty="0"/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object </a:t>
            </a:r>
            <a:r>
              <a:rPr lang="en-US" b="1" i="1" dirty="0"/>
              <a:t>properties</a:t>
            </a:r>
            <a:r>
              <a:rPr lang="en-US" i="1" dirty="0"/>
              <a:t> </a:t>
            </a:r>
            <a:r>
              <a:rPr lang="en-US" altLang="zh-CN" i="1" dirty="0"/>
              <a:t>(UsedFor,</a:t>
            </a:r>
            <a:r>
              <a:rPr lang="zh-CN" altLang="en-US" i="1" dirty="0"/>
              <a:t> </a:t>
            </a:r>
            <a:r>
              <a:rPr lang="en-US" altLang="zh-CN" dirty="0"/>
              <a:t>CapableOf</a:t>
            </a:r>
            <a:r>
              <a:rPr lang="en-US" dirty="0"/>
              <a:t>, </a:t>
            </a:r>
            <a:r>
              <a:rPr lang="en-US" altLang="zh-CN" dirty="0"/>
              <a:t>PartOf</a:t>
            </a:r>
            <a:r>
              <a:rPr lang="en-US" dirty="0"/>
              <a:t>, </a:t>
            </a:r>
            <a:r>
              <a:rPr lang="en-US" altLang="zh-CN" dirty="0" err="1"/>
              <a:t>ReceivesAction</a:t>
            </a:r>
            <a:r>
              <a:rPr lang="en-US" altLang="zh-CN" i="1" dirty="0"/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human </a:t>
            </a:r>
            <a:r>
              <a:rPr lang="en-US" b="1" i="1" dirty="0"/>
              <a:t>behavior</a:t>
            </a:r>
            <a:r>
              <a:rPr lang="en-US" i="1" dirty="0"/>
              <a:t> and </a:t>
            </a:r>
            <a:r>
              <a:rPr lang="en-US" b="1" i="1" dirty="0"/>
              <a:t>social</a:t>
            </a:r>
            <a:r>
              <a:rPr lang="en-US" i="1" dirty="0"/>
              <a:t> conventions </a:t>
            </a:r>
            <a:r>
              <a:rPr lang="en-US" altLang="zh-CN" i="1" dirty="0"/>
              <a:t>(</a:t>
            </a:r>
            <a:r>
              <a:rPr lang="en-US" altLang="zh-CN" dirty="0" err="1"/>
              <a:t>CauseDesire</a:t>
            </a:r>
            <a:r>
              <a:rPr lang="en-US" dirty="0"/>
              <a:t>, </a:t>
            </a:r>
            <a:r>
              <a:rPr lang="en-US" altLang="zh-CN" dirty="0" err="1"/>
              <a:t>MotivatedByGoal</a:t>
            </a:r>
            <a:r>
              <a:rPr lang="en-US" altLang="zh-CN" i="1" dirty="0"/>
              <a:t>)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temporal</a:t>
            </a:r>
            <a:r>
              <a:rPr lang="en-US" i="1" dirty="0"/>
              <a:t> </a:t>
            </a:r>
            <a:r>
              <a:rPr lang="en-US" dirty="0"/>
              <a:t>knowledge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b="1" dirty="0"/>
              <a:t>events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dirty="0"/>
              <a:t>First/Last-</a:t>
            </a:r>
            <a:r>
              <a:rPr lang="en-US" dirty="0" err="1"/>
              <a:t>S</a:t>
            </a:r>
            <a:r>
              <a:rPr lang="en-US" altLang="zh-CN" dirty="0" err="1"/>
              <a:t>ub</a:t>
            </a:r>
            <a:r>
              <a:rPr lang="en-US" dirty="0" err="1"/>
              <a:t>E</a:t>
            </a:r>
            <a:r>
              <a:rPr lang="en-US" altLang="zh-CN" dirty="0" err="1"/>
              <a:t>vent</a:t>
            </a:r>
            <a:r>
              <a:rPr lang="en-US" dirty="0"/>
              <a:t>, </a:t>
            </a:r>
            <a:r>
              <a:rPr lang="en-US" altLang="zh-CN" dirty="0"/>
              <a:t>P</a:t>
            </a:r>
            <a:r>
              <a:rPr lang="en-US" dirty="0"/>
              <a:t>rerequisite</a:t>
            </a:r>
            <a:r>
              <a:rPr lang="en-US" altLang="zh-CN" dirty="0"/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</a:t>
            </a:r>
            <a:r>
              <a:rPr lang="en-US" b="1" i="1" dirty="0"/>
              <a:t>general</a:t>
            </a:r>
            <a:r>
              <a:rPr lang="en-US" i="1" dirty="0"/>
              <a:t> commonsense </a:t>
            </a:r>
            <a:r>
              <a:rPr lang="en-US" altLang="zh-CN" i="1" dirty="0"/>
              <a:t>(RelatedTo,</a:t>
            </a:r>
            <a:r>
              <a:rPr lang="zh-CN" altLang="en-US" i="1" dirty="0"/>
              <a:t> </a:t>
            </a:r>
            <a:r>
              <a:rPr lang="en-US" altLang="zh-CN" i="1" dirty="0" err="1"/>
              <a:t>HasContext</a:t>
            </a:r>
            <a:r>
              <a:rPr lang="en-US" altLang="zh-CN" i="1" dirty="0"/>
              <a:t>,</a:t>
            </a:r>
            <a:r>
              <a:rPr lang="zh-CN" altLang="en-US" i="1" dirty="0"/>
              <a:t> </a:t>
            </a:r>
            <a:r>
              <a:rPr lang="en-US" altLang="zh-CN" i="1" dirty="0"/>
              <a:t>IsA)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78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590C8-D1C2-724B-B8A0-5619A203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(1/2)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D7729-1526-A84C-8914-AEE198521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>
                <a:latin typeface="Nyala" panose="02000504070300020003" pitchFamily="2" charset="0"/>
              </a:rPr>
              <a:t>Over-simplifications</a:t>
            </a:r>
            <a:r>
              <a:rPr lang="en-US" altLang="zh-CN" dirty="0">
                <a:latin typeface="Nyala" panose="02000504070300020003" pitchFamily="2" charset="0"/>
              </a:rPr>
              <a:t>: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Convert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concept-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set</a:t>
            </a:r>
            <a:r>
              <a:rPr lang="en-US" altLang="zh-CN" dirty="0">
                <a:latin typeface="Nyala" panose="02000504070300020003" pitchFamily="2" charset="0"/>
              </a:rPr>
              <a:t>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randomly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ordered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concept-</a:t>
            </a:r>
            <a:r>
              <a:rPr lang="en-US" altLang="zh-CN" b="1" dirty="0">
                <a:solidFill>
                  <a:srgbClr val="C00000"/>
                </a:solidFill>
                <a:latin typeface="Nyala" panose="02000504070300020003" pitchFamily="2" charset="0"/>
              </a:rPr>
              <a:t>seq</a:t>
            </a:r>
            <a:r>
              <a:rPr lang="en-US" altLang="zh-CN" dirty="0">
                <a:latin typeface="Nyala" panose="02000504070300020003" pitchFamily="2" charset="0"/>
              </a:rPr>
              <a:t>s</a:t>
            </a:r>
          </a:p>
          <a:p>
            <a:pPr lvl="1"/>
            <a:r>
              <a:rPr lang="en-US" altLang="zh-CN" i="1" dirty="0">
                <a:latin typeface="Nyala" panose="02000504070300020003" pitchFamily="2" charset="0"/>
              </a:rPr>
              <a:t>Ignore</a:t>
            </a:r>
            <a:r>
              <a:rPr lang="zh-CN" altLang="en-US" i="1" dirty="0">
                <a:latin typeface="Nyala" panose="02000504070300020003" pitchFamily="2" charset="0"/>
              </a:rPr>
              <a:t> </a:t>
            </a:r>
            <a:r>
              <a:rPr lang="en-US" altLang="zh-CN" i="1" dirty="0">
                <a:latin typeface="Nyala" panose="02000504070300020003" pitchFamily="2" charset="0"/>
              </a:rPr>
              <a:t>the</a:t>
            </a:r>
            <a:r>
              <a:rPr lang="zh-CN" altLang="en-US" i="1" dirty="0">
                <a:latin typeface="Nyala" panose="02000504070300020003" pitchFamily="2" charset="0"/>
              </a:rPr>
              <a:t> </a:t>
            </a:r>
            <a:r>
              <a:rPr lang="en-US" altLang="zh-CN" i="1" dirty="0">
                <a:latin typeface="Nyala" panose="02000504070300020003" pitchFamily="2" charset="0"/>
              </a:rPr>
              <a:t>requirement</a:t>
            </a:r>
            <a:r>
              <a:rPr lang="zh-CN" altLang="en-US" i="1" dirty="0">
                <a:latin typeface="Nyala" panose="02000504070300020003" pitchFamily="2" charset="0"/>
              </a:rPr>
              <a:t> </a:t>
            </a:r>
            <a:r>
              <a:rPr lang="en-US" altLang="zh-CN" i="1" dirty="0">
                <a:latin typeface="Nyala" panose="02000504070300020003" pitchFamily="2" charset="0"/>
              </a:rPr>
              <a:t>of</a:t>
            </a:r>
            <a:r>
              <a:rPr lang="zh-CN" altLang="en-US" i="1" dirty="0">
                <a:latin typeface="Nyala" panose="02000504070300020003" pitchFamily="2" charset="0"/>
              </a:rPr>
              <a:t> </a:t>
            </a:r>
            <a:r>
              <a:rPr lang="en-US" altLang="zh-CN" i="1" dirty="0">
                <a:latin typeface="Nyala" panose="02000504070300020003" pitchFamily="2" charset="0"/>
              </a:rPr>
              <a:t>part-of-speech</a:t>
            </a:r>
          </a:p>
          <a:p>
            <a:r>
              <a:rPr lang="en-US" altLang="zh-CN" dirty="0">
                <a:latin typeface="Nyala" panose="02000504070300020003" pitchFamily="2" charset="0"/>
              </a:rPr>
              <a:t>Conventional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Seq2seq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models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Bidirectional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RNN-based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Encode-Decoder</a:t>
            </a:r>
            <a:r>
              <a:rPr lang="zh-CN" altLang="en-US" dirty="0">
                <a:latin typeface="Nyala" panose="02000504070300020003" pitchFamily="2" charset="0"/>
              </a:rPr>
              <a:t>  </a:t>
            </a:r>
            <a:r>
              <a:rPr lang="en-US" altLang="zh-CN" dirty="0">
                <a:latin typeface="Nyala" panose="02000504070300020003" pitchFamily="2" charset="0"/>
              </a:rPr>
              <a:t>(</a:t>
            </a:r>
            <a:r>
              <a:rPr lang="en-US" altLang="zh-CN" b="1" dirty="0" err="1">
                <a:solidFill>
                  <a:schemeClr val="accent6"/>
                </a:solidFill>
                <a:latin typeface="Nyala" panose="02000504070300020003" pitchFamily="2" charset="0"/>
              </a:rPr>
              <a:t>bRNN</a:t>
            </a:r>
            <a:r>
              <a:rPr lang="en-US" altLang="zh-CN" dirty="0">
                <a:latin typeface="Nyala" panose="02000504070300020003" pitchFamily="2" charset="0"/>
              </a:rPr>
              <a:t>)</a:t>
            </a:r>
          </a:p>
          <a:p>
            <a:pPr lvl="1"/>
            <a:r>
              <a:rPr lang="en-US" altLang="zh-CN" b="1" dirty="0">
                <a:solidFill>
                  <a:schemeClr val="accent6"/>
                </a:solidFill>
                <a:latin typeface="Nyala" panose="02000504070300020003" pitchFamily="2" charset="0"/>
              </a:rPr>
              <a:t>Transformer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Order-insensitive:</a:t>
            </a:r>
          </a:p>
          <a:p>
            <a:pPr lvl="2"/>
            <a:r>
              <a:rPr lang="en-US" altLang="zh-CN" b="1" dirty="0">
                <a:solidFill>
                  <a:schemeClr val="accent6"/>
                </a:solidFill>
                <a:latin typeface="Nyala" panose="02000504070300020003" pitchFamily="2" charset="0"/>
              </a:rPr>
              <a:t>Mean-pooling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over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individual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MLPs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encoder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2"/>
            <a:r>
              <a:rPr lang="en-US" altLang="zh-CN" b="1" dirty="0">
                <a:solidFill>
                  <a:schemeClr val="accent6"/>
                </a:solidFill>
                <a:latin typeface="Nyala" panose="02000504070300020003" pitchFamily="2" charset="0"/>
              </a:rPr>
              <a:t>Removing</a:t>
            </a:r>
            <a:r>
              <a:rPr lang="zh-CN" altLang="en-US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chemeClr val="accent6"/>
                </a:solidFill>
                <a:latin typeface="Nyala" panose="02000504070300020003" pitchFamily="2" charset="0"/>
              </a:rPr>
              <a:t>Position</a:t>
            </a:r>
            <a:r>
              <a:rPr lang="zh-CN" altLang="en-US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chemeClr val="accent6"/>
                </a:solidFill>
                <a:latin typeface="Nyala" panose="02000504070300020003" pitchFamily="2" charset="0"/>
              </a:rPr>
              <a:t>Embeddings</a:t>
            </a:r>
            <a:r>
              <a:rPr lang="zh-CN" altLang="en-US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Transformer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w/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Copy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Attention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Mechanism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endParaRPr lang="en-US" altLang="zh-CN" dirty="0">
              <a:latin typeface="Nyala" panose="02000504070300020003" pitchFamily="2" charset="0"/>
            </a:endParaRPr>
          </a:p>
          <a:p>
            <a:pPr lvl="2"/>
            <a:endParaRPr lang="en-US" altLang="zh-CN" dirty="0">
              <a:latin typeface="Nyala" panose="02000504070300020003" pitchFamily="2" charset="0"/>
            </a:endParaRPr>
          </a:p>
          <a:p>
            <a:endParaRPr lang="en-US" dirty="0">
              <a:latin typeface="Nyala" panose="020005040703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79B4C-EF62-9543-851C-D7EDD0CC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76001-F81F-3647-A5D2-82C8A8B8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(2/2)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77ACD-C731-9046-BC70-C42107149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203462" cy="4351338"/>
          </a:xfrm>
        </p:spPr>
        <p:txBody>
          <a:bodyPr/>
          <a:lstStyle/>
          <a:p>
            <a:r>
              <a:rPr lang="en-US" altLang="zh-CN" dirty="0">
                <a:latin typeface="Nyala" panose="02000504070300020003" pitchFamily="2" charset="0"/>
              </a:rPr>
              <a:t>Non-autoregressive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Generative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Models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marL="457200" lvl="1" indent="0">
              <a:buNone/>
            </a:pPr>
            <a:r>
              <a:rPr lang="en-US" altLang="zh-CN" dirty="0">
                <a:latin typeface="Nyala" panose="02000504070300020003" pitchFamily="2" charset="0"/>
              </a:rPr>
              <a:t>Based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edits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(addition,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deletion,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etc.)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text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generation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with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iterative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refinements.</a:t>
            </a:r>
          </a:p>
          <a:p>
            <a:pPr lvl="1"/>
            <a:r>
              <a:rPr lang="en-US" altLang="zh-CN" b="1" dirty="0" err="1">
                <a:solidFill>
                  <a:schemeClr val="accent6"/>
                </a:solidFill>
                <a:latin typeface="Nyala" panose="02000504070300020003" pitchFamily="2" charset="0"/>
              </a:rPr>
              <a:t>Levenshtein</a:t>
            </a:r>
            <a:r>
              <a:rPr lang="zh-CN" altLang="en-US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chemeClr val="accent6"/>
                </a:solidFill>
                <a:latin typeface="Nyala" panose="02000504070300020003" pitchFamily="2" charset="0"/>
              </a:rPr>
              <a:t>Transformer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(Gu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al.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2019)</a:t>
            </a:r>
          </a:p>
          <a:p>
            <a:pPr lvl="1"/>
            <a:r>
              <a:rPr lang="en-US" altLang="zh-CN" dirty="0" err="1">
                <a:latin typeface="Nyala" panose="02000504070300020003" pitchFamily="2" charset="0"/>
              </a:rPr>
              <a:t>iNAT</a:t>
            </a:r>
            <a:r>
              <a:rPr lang="en-US" altLang="zh-CN" dirty="0">
                <a:latin typeface="Nyala" panose="02000504070300020003" pitchFamily="2" charset="0"/>
              </a:rPr>
              <a:t> (Lee et al., 2018)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Insertion Transformer (Stern et al., 2019)</a:t>
            </a:r>
          </a:p>
          <a:p>
            <a:r>
              <a:rPr lang="en-US" altLang="zh-CN" dirty="0">
                <a:latin typeface="Nyala" panose="02000504070300020003" pitchFamily="2" charset="0"/>
              </a:rPr>
              <a:t>Pre-trained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Text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Generation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models</a:t>
            </a:r>
          </a:p>
          <a:p>
            <a:pPr lvl="1"/>
            <a:r>
              <a:rPr lang="en-US" altLang="zh-CN" b="1" dirty="0" err="1">
                <a:solidFill>
                  <a:schemeClr val="accent6"/>
                </a:solidFill>
                <a:latin typeface="Nyala" panose="02000504070300020003" pitchFamily="2" charset="0"/>
              </a:rPr>
              <a:t>UniLM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(Dong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al.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2019)</a:t>
            </a: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BERT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encoder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pre-training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with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multiple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generation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objectives</a:t>
            </a:r>
          </a:p>
          <a:p>
            <a:pPr marL="457200" lvl="1" indent="0">
              <a:buNone/>
            </a:pPr>
            <a:endParaRPr lang="en-US" altLang="zh-CN" dirty="0">
              <a:latin typeface="Nyala" panose="020005040703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207D0-3C1C-B14E-A860-DF602FD1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3F3F2-07BA-AF42-9AC5-400E33BB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0FE34-BF14-7740-94BD-18463D73A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363"/>
            <a:ext cx="9144000" cy="5771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578306-F3D0-574D-BCED-A32E0439625E}"/>
              </a:ext>
            </a:extLst>
          </p:cNvPr>
          <p:cNvSpPr/>
          <p:nvPr/>
        </p:nvSpPr>
        <p:spPr>
          <a:xfrm>
            <a:off x="22592" y="136524"/>
            <a:ext cx="9121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chemeClr val="accent6"/>
                </a:solidFill>
                <a:latin typeface="Nyala" panose="02000504070300020003" pitchFamily="2" charset="0"/>
              </a:rPr>
              <a:t>Levenshtein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Transformer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(Gu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et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al.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2019):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A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typical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Non-AG</a:t>
            </a:r>
            <a:r>
              <a:rPr lang="zh-CN" altLang="en-US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6"/>
                </a:solidFill>
                <a:latin typeface="Nyala" panose="02000504070300020003" pitchFamily="2" charset="0"/>
              </a:rPr>
              <a:t>model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517D67-B1BF-E541-996E-56CA58F3A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" y="5491717"/>
            <a:ext cx="99695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7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3F3F2-07BA-AF42-9AC5-400E33BB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78306-F3D0-574D-BCED-A32E0439625E}"/>
              </a:ext>
            </a:extLst>
          </p:cNvPr>
          <p:cNvSpPr/>
          <p:nvPr/>
        </p:nvSpPr>
        <p:spPr>
          <a:xfrm>
            <a:off x="22592" y="136524"/>
            <a:ext cx="7576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chemeClr val="accent1"/>
                </a:solidFill>
                <a:latin typeface="Nyala" panose="02000504070300020003" pitchFamily="2" charset="0"/>
              </a:rPr>
              <a:t>UniLM</a:t>
            </a:r>
            <a:r>
              <a:rPr lang="zh-CN" altLang="en-US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(Dong</a:t>
            </a:r>
            <a:r>
              <a:rPr lang="zh-CN" altLang="en-US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et</a:t>
            </a:r>
            <a:r>
              <a:rPr lang="zh-CN" altLang="en-US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al.</a:t>
            </a:r>
            <a:r>
              <a:rPr lang="zh-CN" altLang="en-US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2019):</a:t>
            </a:r>
            <a:r>
              <a:rPr lang="zh-CN" altLang="en-US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A</a:t>
            </a:r>
            <a:r>
              <a:rPr lang="zh-CN" altLang="en-US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pre-trained</a:t>
            </a:r>
            <a:r>
              <a:rPr lang="zh-CN" altLang="en-US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 err="1">
                <a:solidFill>
                  <a:schemeClr val="accent1"/>
                </a:solidFill>
                <a:latin typeface="Nyala" panose="02000504070300020003" pitchFamily="2" charset="0"/>
              </a:rPr>
              <a:t>SeqGen</a:t>
            </a:r>
            <a:r>
              <a:rPr lang="zh-CN" altLang="en-US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Nyala" panose="02000504070300020003" pitchFamily="2" charset="0"/>
              </a:rPr>
              <a:t>Model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C54BD7-9377-324B-B598-77BEBDC2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88" y="604372"/>
            <a:ext cx="7825220" cy="6267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FAF33-6CAE-3544-8205-AD47981D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" y="5881578"/>
            <a:ext cx="99695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33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CD2C-AF83-0B44-9134-E6B82F85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Metrics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D2C73-D763-2143-AAAA-C4205A5D0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3394"/>
            <a:ext cx="7886700" cy="4351338"/>
          </a:xfrm>
        </p:spPr>
        <p:txBody>
          <a:bodyPr/>
          <a:lstStyle/>
          <a:p>
            <a:r>
              <a:rPr lang="en-US" altLang="zh-CN" dirty="0"/>
              <a:t>Conventional</a:t>
            </a:r>
            <a:r>
              <a:rPr lang="zh-CN" altLang="en-US" dirty="0"/>
              <a:t> </a:t>
            </a:r>
            <a:r>
              <a:rPr lang="en-US" altLang="zh-CN" dirty="0"/>
              <a:t>metrics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BLEU-3/4,</a:t>
            </a:r>
            <a:r>
              <a:rPr lang="zh-CN" altLang="en-US" dirty="0"/>
              <a:t> </a:t>
            </a:r>
            <a:r>
              <a:rPr lang="en-US" altLang="zh-CN" dirty="0"/>
              <a:t>ROUGE-2/L,</a:t>
            </a:r>
            <a:r>
              <a:rPr lang="zh-CN" altLang="en-US" dirty="0"/>
              <a:t> </a:t>
            </a:r>
            <a:r>
              <a:rPr lang="en-US" altLang="zh-CN" dirty="0"/>
              <a:t>METER</a:t>
            </a:r>
          </a:p>
          <a:p>
            <a:endParaRPr lang="en-US" dirty="0"/>
          </a:p>
          <a:p>
            <a:r>
              <a:rPr lang="en-US" dirty="0"/>
              <a:t>Met</a:t>
            </a:r>
            <a:r>
              <a:rPr lang="en-US" altLang="zh-CN" dirty="0"/>
              <a:t>rics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image/video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captioning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 err="1"/>
              <a:t>CIDEr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SPICE</a:t>
            </a:r>
          </a:p>
          <a:p>
            <a:pPr lvl="1"/>
            <a:endParaRPr lang="en-US" dirty="0"/>
          </a:p>
          <a:p>
            <a:r>
              <a:rPr lang="en-US" altLang="zh-CN" dirty="0"/>
              <a:t>Task-specific</a:t>
            </a:r>
            <a:r>
              <a:rPr lang="zh-CN" altLang="en-US" dirty="0"/>
              <a:t> </a:t>
            </a:r>
            <a:r>
              <a:rPr lang="en-US" altLang="zh-CN" dirty="0"/>
              <a:t>metrics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Coverage</a:t>
            </a:r>
            <a:r>
              <a:rPr lang="zh-CN" altLang="en-US" dirty="0"/>
              <a:t> </a:t>
            </a:r>
            <a:r>
              <a:rPr lang="en-US" altLang="zh-CN" dirty="0"/>
              <a:t>(considering</a:t>
            </a:r>
            <a:r>
              <a:rPr lang="zh-CN" altLang="en-US" dirty="0"/>
              <a:t> </a:t>
            </a:r>
            <a:r>
              <a:rPr lang="en-US" altLang="zh-CN" dirty="0"/>
              <a:t>POS</a:t>
            </a:r>
            <a:r>
              <a:rPr lang="zh-CN" altLang="en-US" dirty="0"/>
              <a:t> </a:t>
            </a:r>
            <a:r>
              <a:rPr lang="en-US" altLang="zh-CN" dirty="0"/>
              <a:t>tags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lemma)</a:t>
            </a:r>
          </a:p>
          <a:p>
            <a:pPr lvl="1"/>
            <a:r>
              <a:rPr lang="en-US" altLang="zh-CN" dirty="0" err="1"/>
              <a:t>PivotBERT</a:t>
            </a:r>
            <a:endParaRPr lang="en-US" altLang="zh-CN" dirty="0"/>
          </a:p>
          <a:p>
            <a:pPr lvl="2"/>
            <a:r>
              <a:rPr lang="en-US" altLang="zh-CN" b="1" dirty="0" err="1">
                <a:solidFill>
                  <a:srgbClr val="C00000"/>
                </a:solidFill>
              </a:rPr>
              <a:t>PivotScore</a:t>
            </a:r>
            <a:r>
              <a:rPr lang="zh-CN" altLang="en-US" dirty="0"/>
              <a:t> * </a:t>
            </a:r>
            <a:r>
              <a:rPr lang="en-US" altLang="zh-CN" dirty="0" err="1"/>
              <a:t>BERTScore</a:t>
            </a:r>
            <a:r>
              <a:rPr lang="zh-CN" altLang="en-US" dirty="0"/>
              <a:t> </a:t>
            </a:r>
            <a:r>
              <a:rPr lang="en-US" dirty="0"/>
              <a:t>(Zhang et al., 2019)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67F84-D17F-BF43-8821-EB04F445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5C5E6-483E-AD4E-9269-61DCDFC1BF47}"/>
              </a:ext>
            </a:extLst>
          </p:cNvPr>
          <p:cNvSpPr txBox="1"/>
          <p:nvPr/>
        </p:nvSpPr>
        <p:spPr>
          <a:xfrm>
            <a:off x="529959" y="5965971"/>
            <a:ext cx="7985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Consider</a:t>
            </a:r>
            <a:r>
              <a:rPr lang="zh-CN" altLang="en-US" dirty="0"/>
              <a:t> </a:t>
            </a:r>
            <a:r>
              <a:rPr lang="en-US" altLang="zh-CN" b="1" dirty="0"/>
              <a:t>each</a:t>
            </a:r>
            <a:r>
              <a:rPr lang="zh-CN" altLang="en-US" b="1" dirty="0"/>
              <a:t> </a:t>
            </a:r>
            <a:r>
              <a:rPr lang="en-US" altLang="zh-CN" b="1" dirty="0"/>
              <a:t>pair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concepts</a:t>
            </a:r>
            <a:r>
              <a:rPr lang="zh-CN" altLang="en-US" b="1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b="1" dirty="0"/>
              <a:t>shortest</a:t>
            </a:r>
            <a:r>
              <a:rPr lang="zh-CN" altLang="en-US" b="1" dirty="0"/>
              <a:t> </a:t>
            </a:r>
            <a:r>
              <a:rPr lang="en-US" altLang="zh-CN" b="1" dirty="0"/>
              <a:t>path</a:t>
            </a:r>
            <a:r>
              <a:rPr lang="zh-CN" altLang="en-US" b="1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dependency</a:t>
            </a:r>
            <a:r>
              <a:rPr lang="zh-CN" altLang="en-US" dirty="0"/>
              <a:t> </a:t>
            </a:r>
            <a:r>
              <a:rPr lang="en-US" altLang="zh-CN" dirty="0"/>
              <a:t>parse</a:t>
            </a:r>
            <a:r>
              <a:rPr lang="zh-CN" altLang="en-US" dirty="0"/>
              <a:t> </a:t>
            </a:r>
            <a:r>
              <a:rPr lang="en-US" altLang="zh-CN" dirty="0"/>
              <a:t>tree,</a:t>
            </a:r>
          </a:p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compute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b="1" dirty="0"/>
              <a:t>recall</a:t>
            </a:r>
            <a:r>
              <a:rPr lang="zh-CN" altLang="en-US" b="1" dirty="0"/>
              <a:t> </a:t>
            </a:r>
            <a:r>
              <a:rPr lang="en-US" altLang="zh-CN" b="1" dirty="0"/>
              <a:t>score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trees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reference</a:t>
            </a:r>
            <a:r>
              <a:rPr lang="zh-CN" altLang="en-US" dirty="0"/>
              <a:t> </a:t>
            </a:r>
            <a:r>
              <a:rPr lang="en-US" altLang="zh-CN" dirty="0"/>
              <a:t>trees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0C378B-C04D-1A4F-88A1-808174C4C1E6}"/>
              </a:ext>
            </a:extLst>
          </p:cNvPr>
          <p:cNvCxnSpPr/>
          <p:nvPr/>
        </p:nvCxnSpPr>
        <p:spPr>
          <a:xfrm flipV="1">
            <a:off x="2347274" y="5788058"/>
            <a:ext cx="0" cy="273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931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52D9-BBF5-724A-B8F9-00C4FFE5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(Automatic)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4BB69-E14A-2645-9264-A91C462A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ACC64-30CF-0747-A3C7-C3571328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37" y="2064995"/>
            <a:ext cx="8911525" cy="294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7E799-CDB9-AF45-880D-DA3F4E23EF94}"/>
              </a:ext>
            </a:extLst>
          </p:cNvPr>
          <p:cNvSpPr txBox="1"/>
          <p:nvPr/>
        </p:nvSpPr>
        <p:spPr>
          <a:xfrm>
            <a:off x="875555" y="5314066"/>
            <a:ext cx="5929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OMCS</a:t>
            </a:r>
            <a:r>
              <a:rPr lang="en-US" altLang="zh-CN" dirty="0"/>
              <a:t>:</a:t>
            </a:r>
            <a:r>
              <a:rPr lang="zh-CN" altLang="en-US" dirty="0"/>
              <a:t> 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corpus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contains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amount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single-sentence</a:t>
            </a:r>
            <a:r>
              <a:rPr lang="zh-CN" altLang="en-US" dirty="0"/>
              <a:t> </a:t>
            </a:r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facts.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Elasticsearch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including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additional</a:t>
            </a:r>
            <a:r>
              <a:rPr lang="zh-CN" altLang="en-US" dirty="0"/>
              <a:t> </a:t>
            </a:r>
            <a:r>
              <a:rPr lang="en-US" altLang="zh-CN" dirty="0"/>
              <a:t>input.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8F270C-ACA6-3343-977B-BA509CAB65A1}"/>
              </a:ext>
            </a:extLst>
          </p:cNvPr>
          <p:cNvCxnSpPr/>
          <p:nvPr/>
        </p:nvCxnSpPr>
        <p:spPr>
          <a:xfrm>
            <a:off x="1463040" y="4549140"/>
            <a:ext cx="0" cy="837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243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4E2A7-5FC5-7540-BCC9-C0D93B6E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(Human)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907CB-65C5-D642-809A-8350CADC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B36CB-4C1B-C948-9A4F-69DC9B4A1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5" y="1690689"/>
            <a:ext cx="7982465" cy="2937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361015-DAE7-314D-8AB6-823F1DC5D5D7}"/>
              </a:ext>
            </a:extLst>
          </p:cNvPr>
          <p:cNvSpPr txBox="1"/>
          <p:nvPr/>
        </p:nvSpPr>
        <p:spPr>
          <a:xfrm>
            <a:off x="539486" y="5167311"/>
            <a:ext cx="806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Human</a:t>
            </a:r>
            <a:r>
              <a:rPr lang="zh-CN" altLang="en-US" dirty="0"/>
              <a:t> </a:t>
            </a:r>
            <a:r>
              <a:rPr lang="en-US" altLang="zh-CN" dirty="0"/>
              <a:t>annotators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pair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sentences</a:t>
            </a:r>
            <a:r>
              <a:rPr lang="zh-CN" altLang="en-US" dirty="0"/>
              <a:t> </a:t>
            </a:r>
            <a:r>
              <a:rPr lang="en-US" altLang="zh-CN" dirty="0"/>
              <a:t>(w/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coverage)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compare.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08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98FC-702A-494B-BFDD-2C65FF43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60" y="-88530"/>
            <a:ext cx="7886700" cy="1325563"/>
          </a:xfrm>
        </p:spPr>
        <p:txBody>
          <a:bodyPr/>
          <a:lstStyle/>
          <a:p>
            <a:r>
              <a:rPr lang="en-US" altLang="zh-CN"/>
              <a:t>Case</a:t>
            </a:r>
            <a:r>
              <a:rPr lang="zh-CN" altLang="en-US"/>
              <a:t> </a:t>
            </a:r>
            <a:r>
              <a:rPr lang="en-US" altLang="zh-CN"/>
              <a:t>study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0DEDC-3A73-1046-A7EF-F84AEA97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214EC-AFF7-A942-829B-F889112E7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3717"/>
            <a:ext cx="9144000" cy="3450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ADB4E-BFD8-6447-A544-652E5DDAA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78" y="1174465"/>
            <a:ext cx="1642963" cy="2959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14F273-0A11-8D47-85A9-9C7BAE1F89F1}"/>
              </a:ext>
            </a:extLst>
          </p:cNvPr>
          <p:cNvSpPr/>
          <p:nvPr/>
        </p:nvSpPr>
        <p:spPr>
          <a:xfrm>
            <a:off x="464820" y="3737112"/>
            <a:ext cx="6659880" cy="2862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19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4815-FEFB-C04F-A2E6-F2F412C5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</a:t>
            </a:r>
            <a:r>
              <a:rPr lang="en-US" altLang="zh-CN" dirty="0"/>
              <a:t>clusion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19225-D748-6649-B776-791CA5CFA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Nyala" panose="02000504070300020003" pitchFamily="2" charset="0"/>
              </a:rPr>
              <a:t>Generative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commonsense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reasoning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still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worthy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exploring</a:t>
            </a:r>
            <a:r>
              <a:rPr lang="en-US" altLang="zh-CN" dirty="0">
                <a:latin typeface="Nyala" panose="02000504070300020003" pitchFamily="2" charset="0"/>
              </a:rPr>
              <a:t>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especially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under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i="1" u="sng" dirty="0">
                <a:solidFill>
                  <a:schemeClr val="accent1"/>
                </a:solidFill>
                <a:latin typeface="Nyala" panose="02000504070300020003" pitchFamily="2" charset="0"/>
              </a:rPr>
              <a:t>weak</a:t>
            </a:r>
            <a:r>
              <a:rPr lang="zh-CN" altLang="en-US" i="1" u="sng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i="1" u="sng" dirty="0">
                <a:solidFill>
                  <a:schemeClr val="accent1"/>
                </a:solidFill>
                <a:latin typeface="Nyala" panose="02000504070300020003" pitchFamily="2" charset="0"/>
              </a:rPr>
              <a:t>supervision</a:t>
            </a:r>
            <a:r>
              <a:rPr lang="zh-CN" altLang="en-US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(captions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&amp;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Nyala" panose="02000504070300020003" pitchFamily="2" charset="0"/>
              </a:rPr>
              <a:t>OMCS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facts)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via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constrained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text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generation.</a:t>
            </a:r>
          </a:p>
          <a:p>
            <a:r>
              <a:rPr lang="en-US" altLang="zh-CN" dirty="0">
                <a:latin typeface="Nyala" panose="02000504070300020003" pitchFamily="2" charset="0"/>
              </a:rPr>
              <a:t>Pre-trained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 err="1">
                <a:latin typeface="Nyala" panose="02000504070300020003" pitchFamily="2" charset="0"/>
              </a:rPr>
              <a:t>SeqGen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model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 err="1">
                <a:latin typeface="Nyala" panose="02000504070300020003" pitchFamily="2" charset="0"/>
              </a:rPr>
              <a:t>UniLM</a:t>
            </a:r>
            <a:r>
              <a:rPr lang="en-US" altLang="zh-CN" dirty="0">
                <a:latin typeface="Nyala" panose="02000504070300020003" pitchFamily="2" charset="0"/>
              </a:rPr>
              <a:t>)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much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powerful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than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others,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while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still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not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good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human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references.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Maybe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pretraining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Keywords-LM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better?</a:t>
            </a:r>
          </a:p>
          <a:p>
            <a:r>
              <a:rPr lang="en-US" altLang="zh-CN" dirty="0">
                <a:latin typeface="Nyala" panose="02000504070300020003" pitchFamily="2" charset="0"/>
              </a:rPr>
              <a:t>New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auto-metrics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focused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commonsense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plausibility?</a:t>
            </a:r>
          </a:p>
          <a:p>
            <a:r>
              <a:rPr lang="en-US" altLang="zh-CN" dirty="0">
                <a:latin typeface="Nyala" panose="02000504070300020003" pitchFamily="2" charset="0"/>
              </a:rPr>
              <a:t>Downstream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applications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NLG?</a:t>
            </a:r>
          </a:p>
          <a:p>
            <a:pPr marL="0" indent="0">
              <a:buNone/>
            </a:pPr>
            <a:endParaRPr lang="en-US" altLang="zh-CN" dirty="0">
              <a:latin typeface="Nyala" panose="02000504070300020003" pitchFamily="2" charset="0"/>
            </a:endParaRPr>
          </a:p>
          <a:p>
            <a:endParaRPr lang="en-US" altLang="zh-CN" dirty="0">
              <a:latin typeface="Nyala" panose="02000504070300020003" pitchFamily="2" charset="0"/>
            </a:endParaRPr>
          </a:p>
          <a:p>
            <a:endParaRPr lang="en-US" altLang="zh-CN" dirty="0">
              <a:latin typeface="Nyala" panose="02000504070300020003" pitchFamily="2" charset="0"/>
            </a:endParaRPr>
          </a:p>
          <a:p>
            <a:endParaRPr lang="en-US" altLang="zh-CN" dirty="0">
              <a:latin typeface="Nyala" panose="02000504070300020003" pitchFamily="2" charset="0"/>
            </a:endParaRPr>
          </a:p>
          <a:p>
            <a:endParaRPr lang="en-US" dirty="0">
              <a:latin typeface="Nyala" panose="020005040703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9D849-1717-1F44-A526-F4990C3E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8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02EC-192E-C445-82D8-D00947CB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CSR?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45C4C-FDC8-F44C-83E9-E0E149D6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90C5F6-C1A3-774B-A215-BFE76575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88" y="1595898"/>
            <a:ext cx="8907823" cy="42506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844702-1AB1-CB43-B518-DED7B049835A}"/>
              </a:ext>
            </a:extLst>
          </p:cNvPr>
          <p:cNvSpPr txBox="1"/>
          <p:nvPr/>
        </p:nvSpPr>
        <p:spPr>
          <a:xfrm>
            <a:off x="2441256" y="6152835"/>
            <a:ext cx="4261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75000"/>
                  </a:schemeClr>
                </a:solidFill>
              </a:rPr>
              <a:t>Credit:</a:t>
            </a:r>
            <a:r>
              <a:rPr lang="zh-CN" altLang="en-US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en-US" altLang="zh-CN" sz="1200" dirty="0" err="1">
                <a:solidFill>
                  <a:schemeClr val="bg2">
                    <a:lumMod val="75000"/>
                  </a:schemeClr>
                </a:solidFill>
              </a:rPr>
              <a:t>www.darpa.mil</a:t>
            </a:r>
            <a:r>
              <a:rPr lang="en-US" altLang="zh-CN" sz="1200" dirty="0">
                <a:solidFill>
                  <a:schemeClr val="bg2">
                    <a:lumMod val="75000"/>
                  </a:schemeClr>
                </a:solidFill>
              </a:rPr>
              <a:t>/program/machine-common-sense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483E9-DA7B-2148-8B70-5B9B6735C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110" y="1491254"/>
            <a:ext cx="3023058" cy="4355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53D85-E954-9842-852D-2EE99311D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5898"/>
            <a:ext cx="2944109" cy="4355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C6165-6455-754E-8FB5-53750B3B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169" y="1543576"/>
            <a:ext cx="3176834" cy="43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1CD7-A33A-5741-95FB-F501FE96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746D-97C5-B440-8CCD-1A35F0CC0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7" y="1825625"/>
            <a:ext cx="8732874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Nyala" panose="02000504070300020003" pitchFamily="2" charset="0"/>
              </a:rPr>
              <a:t>Part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r>
              <a:rPr lang="en-US" altLang="zh-CN" sz="3600" dirty="0">
                <a:latin typeface="Nyala" panose="02000504070300020003" pitchFamily="2" charset="0"/>
              </a:rPr>
              <a:t>I: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r>
              <a:rPr lang="en-US" altLang="zh-CN" sz="3600" b="1" dirty="0">
                <a:latin typeface="Nyala" panose="02000504070300020003" pitchFamily="2" charset="0"/>
              </a:rPr>
              <a:t>Discriminative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r>
              <a:rPr lang="en-US" altLang="zh-CN" sz="3600" b="1" dirty="0">
                <a:latin typeface="Nyala" panose="02000504070300020003" pitchFamily="2" charset="0"/>
              </a:rPr>
              <a:t>Commonsense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r>
              <a:rPr lang="en-US" altLang="zh-CN" sz="3600" b="1" dirty="0">
                <a:latin typeface="Nyala" panose="02000504070300020003" pitchFamily="2" charset="0"/>
              </a:rPr>
              <a:t>Reasoning</a:t>
            </a:r>
          </a:p>
          <a:p>
            <a:pPr lvl="1"/>
            <a:r>
              <a:rPr lang="en-US" altLang="zh-CN" sz="3200" dirty="0">
                <a:latin typeface="Nyala" panose="02000504070300020003" pitchFamily="2" charset="0"/>
              </a:rPr>
              <a:t>Improving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NLU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with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commonsense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endParaRPr lang="en-US" altLang="zh-CN" sz="3200" dirty="0">
              <a:latin typeface="Nyala" panose="02000504070300020003" pitchFamily="2" charset="0"/>
            </a:endParaRPr>
          </a:p>
          <a:p>
            <a:pPr lvl="1"/>
            <a:r>
              <a:rPr lang="en-US" altLang="zh-CN" sz="3200" dirty="0">
                <a:latin typeface="Nyala" panose="02000504070300020003" pitchFamily="2" charset="0"/>
              </a:rPr>
              <a:t>A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detailed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case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of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b="1" dirty="0">
                <a:solidFill>
                  <a:schemeClr val="accent1"/>
                </a:solidFill>
                <a:latin typeface="Nyala" panose="02000504070300020003" pitchFamily="2" charset="0"/>
              </a:rPr>
              <a:t>CommonsenseQA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and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Nyala" panose="02000504070300020003" pitchFamily="2" charset="0"/>
              </a:rPr>
              <a:t>KagNet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endParaRPr lang="en-US" altLang="zh-CN" sz="3200" dirty="0">
              <a:latin typeface="Nyala" panose="02000504070300020003" pitchFamily="2" charset="0"/>
            </a:endParaRPr>
          </a:p>
          <a:p>
            <a:pPr lvl="1"/>
            <a:r>
              <a:rPr lang="en-US" altLang="zh-CN" sz="3200" dirty="0">
                <a:latin typeface="Nyala" panose="02000504070300020003" pitchFamily="2" charset="0"/>
              </a:rPr>
              <a:t>Analysis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and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future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directions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endParaRPr lang="en-US" altLang="zh-CN" sz="3200" dirty="0">
              <a:latin typeface="Nyala" panose="02000504070300020003" pitchFamily="2" charset="0"/>
            </a:endParaRPr>
          </a:p>
          <a:p>
            <a:r>
              <a:rPr lang="en-US" altLang="zh-CN" sz="3600" dirty="0">
                <a:latin typeface="Nyala" panose="02000504070300020003" pitchFamily="2" charset="0"/>
              </a:rPr>
              <a:t>Part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r>
              <a:rPr lang="en-US" altLang="zh-CN" sz="3600" dirty="0">
                <a:latin typeface="Nyala" panose="02000504070300020003" pitchFamily="2" charset="0"/>
              </a:rPr>
              <a:t>II: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r>
              <a:rPr lang="en-US" altLang="zh-CN" sz="3600" b="1" dirty="0">
                <a:latin typeface="Nyala" panose="02000504070300020003" pitchFamily="2" charset="0"/>
              </a:rPr>
              <a:t>Generative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r>
              <a:rPr lang="en-US" altLang="zh-CN" sz="3600" b="1" dirty="0">
                <a:latin typeface="Nyala" panose="02000504070300020003" pitchFamily="2" charset="0"/>
              </a:rPr>
              <a:t>Commonsense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r>
              <a:rPr lang="en-US" altLang="zh-CN" sz="3600" b="1" dirty="0">
                <a:latin typeface="Nyala" panose="02000504070300020003" pitchFamily="2" charset="0"/>
              </a:rPr>
              <a:t>Reasoning</a:t>
            </a:r>
            <a:r>
              <a:rPr lang="zh-CN" altLang="en-US" sz="3600" dirty="0">
                <a:latin typeface="Nyala" panose="02000504070300020003" pitchFamily="2" charset="0"/>
              </a:rPr>
              <a:t> </a:t>
            </a:r>
            <a:endParaRPr lang="en-US" altLang="zh-CN" sz="3600" dirty="0">
              <a:latin typeface="Nyala" panose="02000504070300020003" pitchFamily="2" charset="0"/>
            </a:endParaRPr>
          </a:p>
          <a:p>
            <a:pPr lvl="1"/>
            <a:r>
              <a:rPr lang="en-US" altLang="zh-CN" sz="3200" dirty="0">
                <a:latin typeface="Nyala" panose="02000504070300020003" pitchFamily="2" charset="0"/>
              </a:rPr>
              <a:t>Imposing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commonsense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to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NLG</a:t>
            </a:r>
          </a:p>
          <a:p>
            <a:pPr lvl="1"/>
            <a:r>
              <a:rPr lang="en-US" altLang="zh-CN" sz="3200" dirty="0">
                <a:latin typeface="Nyala" panose="02000504070300020003" pitchFamily="2" charset="0"/>
              </a:rPr>
              <a:t>A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new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task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&amp;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dataset: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Nyala" panose="02000504070300020003" pitchFamily="2" charset="0"/>
              </a:rPr>
              <a:t>CommonGen</a:t>
            </a:r>
          </a:p>
          <a:p>
            <a:pPr lvl="1"/>
            <a:r>
              <a:rPr lang="en-US" altLang="zh-CN" sz="3200" dirty="0">
                <a:latin typeface="Nyala" panose="02000504070300020003" pitchFamily="2" charset="0"/>
              </a:rPr>
              <a:t>Methods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and</a:t>
            </a:r>
            <a:r>
              <a:rPr lang="zh-CN" altLang="en-US" sz="3200" dirty="0">
                <a:latin typeface="Nyala" panose="02000504070300020003" pitchFamily="2" charset="0"/>
              </a:rPr>
              <a:t> </a:t>
            </a:r>
            <a:r>
              <a:rPr lang="en-US" altLang="zh-CN" sz="3200" dirty="0">
                <a:latin typeface="Nyala" panose="02000504070300020003" pitchFamily="2" charset="0"/>
              </a:rPr>
              <a:t>Evaluation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6A473-75BB-6B4F-A8A8-AE504EE5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0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968CFF-0DA8-2345-AD0C-61F015008988}"/>
              </a:ext>
            </a:extLst>
          </p:cNvPr>
          <p:cNvSpPr txBox="1">
            <a:spLocks/>
          </p:cNvSpPr>
          <p:nvPr/>
        </p:nvSpPr>
        <p:spPr>
          <a:xfrm>
            <a:off x="920602" y="360964"/>
            <a:ext cx="7400706" cy="25364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Part</a:t>
            </a:r>
            <a:r>
              <a:rPr lang="zh-CN" altLang="en-US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 </a:t>
            </a:r>
            <a:r>
              <a:rPr lang="en-US" altLang="zh-CN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I</a:t>
            </a:r>
          </a:p>
          <a:p>
            <a:pPr algn="ctr" defTabSz="342900">
              <a:spcBef>
                <a:spcPct val="0"/>
              </a:spcBef>
              <a:defRPr/>
            </a:pPr>
            <a:endParaRPr lang="en-US" altLang="zh-CN" sz="3000" b="1" dirty="0">
              <a:solidFill>
                <a:srgbClr val="C00000"/>
              </a:solidFill>
              <a:latin typeface="Colonna MT" pitchFamily="82" charset="77"/>
              <a:ea typeface="+mj-ea"/>
              <a:cs typeface="Arial"/>
            </a:endParaRPr>
          </a:p>
          <a:p>
            <a:pPr algn="ctr" defTabSz="34290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KagNet:</a:t>
            </a:r>
            <a:r>
              <a:rPr lang="zh-CN" alt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 </a:t>
            </a:r>
            <a:endParaRPr lang="en-US" altLang="zh-CN" sz="3600" b="1" dirty="0">
              <a:solidFill>
                <a:srgbClr val="C00000"/>
              </a:solidFill>
              <a:latin typeface="Nyala" panose="02000504070300020003" pitchFamily="2" charset="0"/>
              <a:ea typeface="+mj-ea"/>
              <a:cs typeface="Arial"/>
            </a:endParaRPr>
          </a:p>
          <a:p>
            <a:pPr algn="ctr" defTabSz="34290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Knowledge-Aware Graph Networks 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Nyala" panose="02000504070300020003" pitchFamily="2" charset="0"/>
                <a:ea typeface="+mj-ea"/>
                <a:cs typeface="Arial"/>
              </a:rPr>
              <a:t>for Commonsense Reasoning</a:t>
            </a:r>
            <a:br>
              <a:rPr lang="en-US" sz="4050" dirty="0">
                <a:solidFill>
                  <a:srgbClr val="C00000"/>
                </a:solidFill>
                <a:latin typeface="Arial"/>
                <a:ea typeface="+mj-ea"/>
                <a:cs typeface="Arial"/>
              </a:rPr>
            </a:br>
            <a:endParaRPr lang="en-US" sz="2400" dirty="0">
              <a:solidFill>
                <a:srgbClr val="C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3DE8A08-101F-874A-B022-FB7C441E1E82}"/>
              </a:ext>
            </a:extLst>
          </p:cNvPr>
          <p:cNvSpPr txBox="1">
            <a:spLocks/>
          </p:cNvSpPr>
          <p:nvPr/>
        </p:nvSpPr>
        <p:spPr>
          <a:xfrm>
            <a:off x="794120" y="2442754"/>
            <a:ext cx="7755519" cy="356616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algn="ctr" defTabSz="342900">
              <a:spcBef>
                <a:spcPct val="20000"/>
              </a:spcBef>
              <a:defRPr/>
            </a:pPr>
            <a:endParaRPr lang="en-US" sz="2100" b="1" dirty="0">
              <a:solidFill>
                <a:schemeClr val="tx2"/>
              </a:solidFill>
              <a:latin typeface="Nyala" panose="02000504070300020003" pitchFamily="2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zh-CN" altLang="en-US" sz="2200" b="1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2200" b="1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Bill Yuchen Lin</a:t>
            </a:r>
            <a:r>
              <a:rPr lang="en-US" sz="22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zh-CN" altLang="en-US" sz="22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 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Xinyue Chen</a:t>
            </a:r>
            <a:r>
              <a:rPr lang="zh-CN" alt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zh-CN" alt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 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Jamin Chen  </a:t>
            </a:r>
            <a:r>
              <a:rPr lang="zh-CN" alt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 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Xiang Ren</a:t>
            </a:r>
            <a:endParaRPr lang="en-US" sz="2250" i="1" baseline="30000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i="1" baseline="30000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9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sz="19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University of Southern California -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19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Information Science Institution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sz="2625" dirty="0">
                <a:solidFill>
                  <a:schemeClr val="tx2"/>
                </a:solidFill>
                <a:latin typeface="Colonna MT" pitchFamily="82" charset="77"/>
                <a:cs typeface="Times New Roman"/>
              </a:rPr>
              <a:t>INK Lab</a:t>
            </a:r>
            <a:r>
              <a:rPr lang="en-US" sz="1950" dirty="0">
                <a:solidFill>
                  <a:schemeClr val="tx2"/>
                </a:solidFill>
                <a:latin typeface="Colonna MT" pitchFamily="82" charset="77"/>
                <a:cs typeface="Times New Roman"/>
              </a:rPr>
              <a:t> </a:t>
            </a:r>
            <a:r>
              <a:rPr lang="en-US" sz="19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@ USC-ISI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7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  <a:hlinkClick r:id="rId2"/>
              </a:rPr>
              <a:t>http://</a:t>
            </a:r>
            <a:r>
              <a:rPr lang="en-US" altLang="zh-CN" sz="19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  <a:hlinkClick r:id="rId2"/>
              </a:rPr>
              <a:t>inklab.usc.edu</a:t>
            </a:r>
            <a:endParaRPr lang="en-US" sz="1950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81823F-3BCD-4141-8F19-324C26C99501}"/>
              </a:ext>
            </a:extLst>
          </p:cNvPr>
          <p:cNvGrpSpPr/>
          <p:nvPr/>
        </p:nvGrpSpPr>
        <p:grpSpPr>
          <a:xfrm>
            <a:off x="3238857" y="6008914"/>
            <a:ext cx="2722637" cy="510887"/>
            <a:chOff x="4280909" y="5683311"/>
            <a:chExt cx="3630182" cy="681182"/>
          </a:xfrm>
        </p:grpSpPr>
        <p:pic>
          <p:nvPicPr>
            <p:cNvPr id="10" name="Google Shape;57;p13">
              <a:extLst>
                <a:ext uri="{FF2B5EF4-FFF2-40B4-BE49-F238E27FC236}">
                  <a16:creationId xmlns:a16="http://schemas.microsoft.com/office/drawing/2014/main" id="{897A8E00-E181-A746-BEBD-7D36E1061E8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27756" y="5796987"/>
              <a:ext cx="983335" cy="453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5;p13">
              <a:extLst>
                <a:ext uri="{FF2B5EF4-FFF2-40B4-BE49-F238E27FC236}">
                  <a16:creationId xmlns:a16="http://schemas.microsoft.com/office/drawing/2014/main" id="{48A66A73-5288-7642-9A34-ADA3885188E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80909" y="5683311"/>
              <a:ext cx="868547" cy="681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6;p13">
              <a:extLst>
                <a:ext uri="{FF2B5EF4-FFF2-40B4-BE49-F238E27FC236}">
                  <a16:creationId xmlns:a16="http://schemas.microsoft.com/office/drawing/2014/main" id="{F50391A8-381D-0B40-8031-8F8F4977A34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64244" y="5728366"/>
              <a:ext cx="1663512" cy="5910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00E6D1D-615C-564B-8FED-9B2F42539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042" y="6359180"/>
            <a:ext cx="1818082" cy="3222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302EB9-42E8-A44D-903A-F9138FCC6869}"/>
              </a:ext>
            </a:extLst>
          </p:cNvPr>
          <p:cNvSpPr txBox="1"/>
          <p:nvPr/>
        </p:nvSpPr>
        <p:spPr>
          <a:xfrm>
            <a:off x="7141042" y="5833237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latin typeface="Courier" pitchFamily="2" charset="0"/>
              </a:rPr>
              <a:t>EMNLP-IJCNLP</a:t>
            </a:r>
            <a:r>
              <a:rPr lang="zh-CN" altLang="en-US" sz="1200" dirty="0">
                <a:latin typeface="Courier" pitchFamily="2" charset="0"/>
              </a:rPr>
              <a:t> </a:t>
            </a:r>
            <a:r>
              <a:rPr lang="en-US" altLang="zh-CN" sz="1200" b="1" dirty="0">
                <a:latin typeface="Courier" pitchFamily="2" charset="0"/>
              </a:rPr>
              <a:t>2019</a:t>
            </a:r>
          </a:p>
          <a:p>
            <a:pPr algn="ctr"/>
            <a:r>
              <a:rPr lang="en-US" sz="1200" dirty="0">
                <a:latin typeface="Courier" pitchFamily="2" charset="0"/>
              </a:rPr>
              <a:t>Hong Kong, China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C5F98-A384-4F41-A983-549BF1D471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2"/>
          <a:stretch/>
        </p:blipFill>
        <p:spPr>
          <a:xfrm>
            <a:off x="3557588" y="3177646"/>
            <a:ext cx="946121" cy="901965"/>
          </a:xfrm>
          <a:prstGeom prst="rect">
            <a:avLst/>
          </a:prstGeom>
        </p:spPr>
      </p:pic>
      <p:pic>
        <p:nvPicPr>
          <p:cNvPr id="4" name="Picture 3" descr="A young boy wearing a yellow shirt&#10;&#10;Description automatically generated">
            <a:extLst>
              <a:ext uri="{FF2B5EF4-FFF2-40B4-BE49-F238E27FC236}">
                <a16:creationId xmlns:a16="http://schemas.microsoft.com/office/drawing/2014/main" id="{33D25FD7-08D3-7547-A908-F1D209893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9171" y="3192560"/>
            <a:ext cx="882056" cy="882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71C22-F88C-454B-BEFA-5364DEF800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1652" y="3177646"/>
            <a:ext cx="946121" cy="946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AA187-6B2E-4348-A3CF-2D389FD20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900" b="17213"/>
          <a:stretch/>
        </p:blipFill>
        <p:spPr>
          <a:xfrm>
            <a:off x="7141042" y="3247918"/>
            <a:ext cx="798273" cy="9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0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96BD-AF9C-814D-B81E-E9CE7CE2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6" y="355119"/>
            <a:ext cx="8754306" cy="994172"/>
          </a:xfrm>
        </p:spPr>
        <p:txBody>
          <a:bodyPr/>
          <a:lstStyle/>
          <a:p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r>
              <a:rPr lang="zh-CN" altLang="en-US" dirty="0"/>
              <a:t> </a:t>
            </a:r>
            <a:r>
              <a:rPr lang="en-US" altLang="zh-CN" dirty="0"/>
              <a:t>Answering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702C3-8436-4D43-AAFE-8D7E873D33C1}"/>
              </a:ext>
            </a:extLst>
          </p:cNvPr>
          <p:cNvSpPr txBox="1"/>
          <p:nvPr/>
        </p:nvSpPr>
        <p:spPr>
          <a:xfrm>
            <a:off x="963612" y="5064886"/>
            <a:ext cx="746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Book Antiqua" panose="02040602050305030304" pitchFamily="18" charset="0"/>
              </a:rPr>
              <a:t>Can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dirty="0">
                <a:latin typeface="Book Antiqua" panose="02040602050305030304" pitchFamily="18" charset="0"/>
              </a:rPr>
              <a:t>you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dirty="0">
                <a:latin typeface="Book Antiqua" panose="02040602050305030304" pitchFamily="18" charset="0"/>
              </a:rPr>
              <a:t>choose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b="1" dirty="0">
                <a:latin typeface="Book Antiqua" panose="02040602050305030304" pitchFamily="18" charset="0"/>
              </a:rPr>
              <a:t>the</a:t>
            </a:r>
            <a:r>
              <a:rPr lang="zh-CN" altLang="en-US" sz="2400" b="1" dirty="0">
                <a:latin typeface="Book Antiqua" panose="02040602050305030304" pitchFamily="18" charset="0"/>
              </a:rPr>
              <a:t> </a:t>
            </a:r>
            <a:r>
              <a:rPr lang="en-US" altLang="zh-CN" sz="2400" b="1" dirty="0">
                <a:latin typeface="Book Antiqua" panose="02040602050305030304" pitchFamily="18" charset="0"/>
              </a:rPr>
              <a:t>most</a:t>
            </a:r>
            <a:r>
              <a:rPr lang="zh-CN" altLang="en-US" sz="2400" b="1" dirty="0">
                <a:latin typeface="Book Antiqua" panose="02040602050305030304" pitchFamily="18" charset="0"/>
              </a:rPr>
              <a:t> </a:t>
            </a:r>
            <a:r>
              <a:rPr lang="en-US" altLang="zh-CN" sz="2400" b="1" dirty="0">
                <a:latin typeface="Book Antiqua" panose="02040602050305030304" pitchFamily="18" charset="0"/>
              </a:rPr>
              <a:t>plausible</a:t>
            </a:r>
            <a:r>
              <a:rPr lang="zh-CN" altLang="en-US" sz="2400" b="1" dirty="0">
                <a:latin typeface="Book Antiqua" panose="02040602050305030304" pitchFamily="18" charset="0"/>
              </a:rPr>
              <a:t> </a:t>
            </a:r>
            <a:r>
              <a:rPr lang="en-US" altLang="zh-CN" sz="2400" b="1" dirty="0">
                <a:latin typeface="Book Antiqua" panose="02040602050305030304" pitchFamily="18" charset="0"/>
              </a:rPr>
              <a:t>answer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dirty="0">
                <a:latin typeface="Book Antiqua" panose="02040602050305030304" pitchFamily="18" charset="0"/>
              </a:rPr>
              <a:t>based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dirty="0">
                <a:latin typeface="Book Antiqua" panose="02040602050305030304" pitchFamily="18" charset="0"/>
              </a:rPr>
              <a:t>on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dirty="0">
                <a:latin typeface="Book Antiqua" panose="02040602050305030304" pitchFamily="18" charset="0"/>
              </a:rPr>
              <a:t>daily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dirty="0">
                <a:latin typeface="Book Antiqua" panose="02040602050305030304" pitchFamily="18" charset="0"/>
              </a:rPr>
              <a:t>life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b="1" dirty="0">
                <a:latin typeface="Book Antiqua" panose="02040602050305030304" pitchFamily="18" charset="0"/>
              </a:rPr>
              <a:t>commonsense</a:t>
            </a:r>
            <a:r>
              <a:rPr lang="zh-CN" altLang="en-US" sz="2400" dirty="0">
                <a:latin typeface="Book Antiqua" panose="02040602050305030304" pitchFamily="18" charset="0"/>
              </a:rPr>
              <a:t> </a:t>
            </a:r>
            <a:r>
              <a:rPr lang="en-US" altLang="zh-CN" sz="2400" dirty="0">
                <a:latin typeface="Book Antiqua" panose="02040602050305030304" pitchFamily="18" charset="0"/>
              </a:rPr>
              <a:t>knowledge?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945B1E-96E1-4846-A481-1FF997AF2813}"/>
              </a:ext>
            </a:extLst>
          </p:cNvPr>
          <p:cNvGrpSpPr/>
          <p:nvPr/>
        </p:nvGrpSpPr>
        <p:grpSpPr>
          <a:xfrm>
            <a:off x="1982135" y="1885285"/>
            <a:ext cx="5792248" cy="1023935"/>
            <a:chOff x="2742054" y="1787623"/>
            <a:chExt cx="7722999" cy="13652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83571A1-C4FF-784B-A39A-83A2CC5FF8F2}"/>
                </a:ext>
              </a:extLst>
            </p:cNvPr>
            <p:cNvSpPr/>
            <p:nvPr/>
          </p:nvSpPr>
          <p:spPr>
            <a:xfrm>
              <a:off x="2742054" y="1787623"/>
              <a:ext cx="7233535" cy="1365247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26E8AD-733B-AB4D-9B42-A15BA9887FD3}"/>
                </a:ext>
              </a:extLst>
            </p:cNvPr>
            <p:cNvGrpSpPr/>
            <p:nvPr/>
          </p:nvGrpSpPr>
          <p:grpSpPr>
            <a:xfrm>
              <a:off x="3054058" y="1894185"/>
              <a:ext cx="7410995" cy="1219280"/>
              <a:chOff x="-278918" y="3931439"/>
              <a:chExt cx="9489849" cy="121928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E1AF4-0D20-2B47-88FC-2A2755459C21}"/>
                  </a:ext>
                </a:extLst>
              </p:cNvPr>
              <p:cNvSpPr txBox="1"/>
              <p:nvPr/>
            </p:nvSpPr>
            <p:spPr>
              <a:xfrm>
                <a:off x="-174258" y="3931439"/>
                <a:ext cx="854891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Where do adults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usually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use glue sticks?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420945-1920-5543-BF9D-E53E95C6F9E8}"/>
                  </a:ext>
                </a:extLst>
              </p:cNvPr>
              <p:cNvSpPr/>
              <p:nvPr/>
            </p:nvSpPr>
            <p:spPr>
              <a:xfrm>
                <a:off x="-278918" y="4535166"/>
                <a:ext cx="9489849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classroom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office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desk drawer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C526B7-3B90-DC4F-9E9C-6762EF9A1734}"/>
              </a:ext>
            </a:extLst>
          </p:cNvPr>
          <p:cNvGrpSpPr/>
          <p:nvPr/>
        </p:nvGrpSpPr>
        <p:grpSpPr>
          <a:xfrm>
            <a:off x="1071157" y="3369685"/>
            <a:ext cx="7985748" cy="1195784"/>
            <a:chOff x="2070911" y="2175329"/>
            <a:chExt cx="8284097" cy="159438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C6323FF-3BEE-784E-A09D-E73044522A9D}"/>
                </a:ext>
              </a:extLst>
            </p:cNvPr>
            <p:cNvSpPr/>
            <p:nvPr/>
          </p:nvSpPr>
          <p:spPr>
            <a:xfrm>
              <a:off x="2070911" y="2175329"/>
              <a:ext cx="8042452" cy="1594380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26A154-2968-494A-A2A1-BD86FBE88E08}"/>
                </a:ext>
              </a:extLst>
            </p:cNvPr>
            <p:cNvGrpSpPr/>
            <p:nvPr/>
          </p:nvGrpSpPr>
          <p:grpSpPr>
            <a:xfrm>
              <a:off x="2134367" y="2355022"/>
              <a:ext cx="8220641" cy="1278278"/>
              <a:chOff x="-1456595" y="4392276"/>
              <a:chExt cx="10526611" cy="127827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93376C-171B-804D-81BB-20324159762B}"/>
                  </a:ext>
                </a:extLst>
              </p:cNvPr>
              <p:cNvSpPr txBox="1"/>
              <p:nvPr/>
            </p:nvSpPr>
            <p:spPr>
              <a:xfrm>
                <a:off x="-1456595" y="4392276"/>
                <a:ext cx="10526611" cy="61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at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do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you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need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to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fill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with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ink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to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write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notes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on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an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A4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paper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?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41117E-25F2-A149-B64F-8DC700A2F667}"/>
                  </a:ext>
                </a:extLst>
              </p:cNvPr>
              <p:cNvSpPr/>
              <p:nvPr/>
            </p:nvSpPr>
            <p:spPr>
              <a:xfrm>
                <a:off x="182631" y="5055000"/>
                <a:ext cx="6261279" cy="615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fountain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pen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printer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pencil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8690096-F4DC-884C-8EA1-2B8C459FD3F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71480" y="6356351"/>
            <a:ext cx="334357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EB1038EA-FC54-2846-8286-4DFB169F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7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E4D62397-05E9-FE45-A2A7-419A66EF8051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222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96BD-AF9C-814D-B81E-E9CE7CE2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6" y="355119"/>
            <a:ext cx="8754306" cy="994172"/>
          </a:xfrm>
        </p:spPr>
        <p:txBody>
          <a:bodyPr/>
          <a:lstStyle/>
          <a:p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r>
              <a:rPr lang="zh-CN" altLang="en-US" dirty="0"/>
              <a:t> </a:t>
            </a:r>
            <a:r>
              <a:rPr lang="en-US" altLang="zh-CN" dirty="0"/>
              <a:t>Answering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702C3-8436-4D43-AAFE-8D7E873D33C1}"/>
              </a:ext>
            </a:extLst>
          </p:cNvPr>
          <p:cNvSpPr txBox="1"/>
          <p:nvPr/>
        </p:nvSpPr>
        <p:spPr>
          <a:xfrm>
            <a:off x="2862816" y="4582035"/>
            <a:ext cx="7462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Nyala" panose="02000504070300020003" pitchFamily="2" charset="0"/>
              </a:rPr>
              <a:t>From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the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b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CommonsenseQA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dataset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(</a:t>
            </a:r>
            <a:r>
              <a:rPr lang="en-US" sz="1400" dirty="0">
                <a:latin typeface="Nyala" panose="02000504070300020003" pitchFamily="2" charset="0"/>
              </a:rPr>
              <a:t>Talmor 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et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al.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NAACL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2019)</a:t>
            </a:r>
            <a:endParaRPr lang="en-US" sz="1400" dirty="0">
              <a:latin typeface="Nyala" panose="020005040703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945B1E-96E1-4846-A481-1FF997AF2813}"/>
              </a:ext>
            </a:extLst>
          </p:cNvPr>
          <p:cNvGrpSpPr/>
          <p:nvPr/>
        </p:nvGrpSpPr>
        <p:grpSpPr>
          <a:xfrm>
            <a:off x="1982135" y="1885285"/>
            <a:ext cx="5792248" cy="1023935"/>
            <a:chOff x="2742054" y="1787623"/>
            <a:chExt cx="7722999" cy="13652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83571A1-C4FF-784B-A39A-83A2CC5FF8F2}"/>
                </a:ext>
              </a:extLst>
            </p:cNvPr>
            <p:cNvSpPr/>
            <p:nvPr/>
          </p:nvSpPr>
          <p:spPr>
            <a:xfrm>
              <a:off x="2742054" y="1787623"/>
              <a:ext cx="7233535" cy="1365247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26E8AD-733B-AB4D-9B42-A15BA9887FD3}"/>
                </a:ext>
              </a:extLst>
            </p:cNvPr>
            <p:cNvGrpSpPr/>
            <p:nvPr/>
          </p:nvGrpSpPr>
          <p:grpSpPr>
            <a:xfrm>
              <a:off x="3054058" y="1894185"/>
              <a:ext cx="7410995" cy="1219280"/>
              <a:chOff x="-278918" y="3931439"/>
              <a:chExt cx="9489849" cy="121928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E1AF4-0D20-2B47-88FC-2A2755459C21}"/>
                  </a:ext>
                </a:extLst>
              </p:cNvPr>
              <p:cNvSpPr txBox="1"/>
              <p:nvPr/>
            </p:nvSpPr>
            <p:spPr>
              <a:xfrm>
                <a:off x="-174258" y="3931439"/>
                <a:ext cx="854891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Where do adults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usually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use glue sticks?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420945-1920-5543-BF9D-E53E95C6F9E8}"/>
                  </a:ext>
                </a:extLst>
              </p:cNvPr>
              <p:cNvSpPr/>
              <p:nvPr/>
            </p:nvSpPr>
            <p:spPr>
              <a:xfrm>
                <a:off x="-278918" y="4535166"/>
                <a:ext cx="9489849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classroom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office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desk drawer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C526B7-3B90-DC4F-9E9C-6762EF9A1734}"/>
              </a:ext>
            </a:extLst>
          </p:cNvPr>
          <p:cNvGrpSpPr/>
          <p:nvPr/>
        </p:nvGrpSpPr>
        <p:grpSpPr>
          <a:xfrm>
            <a:off x="1071157" y="3369685"/>
            <a:ext cx="7985748" cy="1195784"/>
            <a:chOff x="2070911" y="2175329"/>
            <a:chExt cx="8284097" cy="159438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C6323FF-3BEE-784E-A09D-E73044522A9D}"/>
                </a:ext>
              </a:extLst>
            </p:cNvPr>
            <p:cNvSpPr/>
            <p:nvPr/>
          </p:nvSpPr>
          <p:spPr>
            <a:xfrm>
              <a:off x="2070911" y="2175329"/>
              <a:ext cx="8042452" cy="1594380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26A154-2968-494A-A2A1-BD86FBE88E08}"/>
                </a:ext>
              </a:extLst>
            </p:cNvPr>
            <p:cNvGrpSpPr/>
            <p:nvPr/>
          </p:nvGrpSpPr>
          <p:grpSpPr>
            <a:xfrm>
              <a:off x="2134367" y="2355022"/>
              <a:ext cx="8220641" cy="1278278"/>
              <a:chOff x="-1456595" y="4392276"/>
              <a:chExt cx="10526611" cy="127827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93376C-171B-804D-81BB-20324159762B}"/>
                  </a:ext>
                </a:extLst>
              </p:cNvPr>
              <p:cNvSpPr txBox="1"/>
              <p:nvPr/>
            </p:nvSpPr>
            <p:spPr>
              <a:xfrm>
                <a:off x="-1456595" y="4392276"/>
                <a:ext cx="10526611" cy="61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at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do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you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need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to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fill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with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ink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to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write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notes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on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an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A4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paper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?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41117E-25F2-A149-B64F-8DC700A2F667}"/>
                  </a:ext>
                </a:extLst>
              </p:cNvPr>
              <p:cNvSpPr/>
              <p:nvPr/>
            </p:nvSpPr>
            <p:spPr>
              <a:xfrm>
                <a:off x="182631" y="5055000"/>
                <a:ext cx="6261279" cy="615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fountain</a:t>
                </a:r>
                <a:r>
                  <a:rPr lang="zh-CN" altLang="en-US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pen</a:t>
                </a:r>
                <a:r>
                  <a:rPr lang="zh-CN" altLang="en-US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printer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pencil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B486D8-E056-284D-95A6-490467ED464C}"/>
              </a:ext>
            </a:extLst>
          </p:cNvPr>
          <p:cNvSpPr txBox="1"/>
          <p:nvPr/>
        </p:nvSpPr>
        <p:spPr>
          <a:xfrm>
            <a:off x="1258889" y="5102920"/>
            <a:ext cx="65357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Nyala" panose="02000504070300020003" pitchFamily="2" charset="0"/>
              </a:rPr>
              <a:t>Research</a:t>
            </a:r>
            <a:r>
              <a:rPr lang="zh-CN" altLang="en-US" sz="2600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Nyala" panose="02000504070300020003" pitchFamily="2" charset="0"/>
              </a:rPr>
              <a:t>question: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endParaRPr lang="en-US" altLang="zh-CN" sz="2600" dirty="0">
              <a:solidFill>
                <a:srgbClr val="C00000"/>
              </a:solidFill>
              <a:latin typeface="Nyala" panose="02000504070300020003" pitchFamily="2" charset="0"/>
            </a:endParaRPr>
          </a:p>
          <a:p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How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can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we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impose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commonsense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in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NLU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models?</a:t>
            </a:r>
            <a:endParaRPr lang="en-US" sz="26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E2F39F2-9593-624C-892B-ACEE77484E8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80907" y="6356351"/>
            <a:ext cx="3334143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6B46D171-0D3B-6441-9AC2-2B88BF4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8</a:t>
            </a:fld>
            <a:endParaRPr lang="en-US" dirty="0"/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53047CF6-D67C-F245-9F79-611E05D3299D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70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96BD-AF9C-814D-B81E-E9CE7CE2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Nyala" panose="02000504070300020003" pitchFamily="2" charset="0"/>
              </a:rPr>
              <a:t>Knowledge-Aware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Reasoning</a:t>
            </a:r>
            <a:endParaRPr lang="en-US" dirty="0">
              <a:latin typeface="Nyala" panose="02000504070300020003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EBD24-81D1-0B4F-8C93-FD7D31876D9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80113" y="6356351"/>
            <a:ext cx="3334937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20396-0C51-194A-AD0B-E5EF13C4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211BAE-AC9A-6445-9FFA-52E2F0BFC8A6}"/>
              </a:ext>
            </a:extLst>
          </p:cNvPr>
          <p:cNvGrpSpPr/>
          <p:nvPr/>
        </p:nvGrpSpPr>
        <p:grpSpPr>
          <a:xfrm>
            <a:off x="2627985" y="4640474"/>
            <a:ext cx="4813561" cy="712268"/>
            <a:chOff x="3503980" y="5044299"/>
            <a:chExt cx="6418081" cy="949690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4B08937E-7B01-3443-92F6-68CD284A233D}"/>
                </a:ext>
              </a:extLst>
            </p:cNvPr>
            <p:cNvSpPr/>
            <p:nvPr/>
          </p:nvSpPr>
          <p:spPr>
            <a:xfrm>
              <a:off x="3503980" y="5058275"/>
              <a:ext cx="5168317" cy="935714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C06E0F5-263B-F444-A5A7-9C93C3DBB9D0}"/>
                </a:ext>
              </a:extLst>
            </p:cNvPr>
            <p:cNvGrpSpPr/>
            <p:nvPr/>
          </p:nvGrpSpPr>
          <p:grpSpPr>
            <a:xfrm>
              <a:off x="3660782" y="5044299"/>
              <a:ext cx="6261279" cy="942744"/>
              <a:chOff x="870780" y="4198607"/>
              <a:chExt cx="6261279" cy="94274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17D49DD-B02C-F345-938A-4B2A8C109CF7}"/>
                  </a:ext>
                </a:extLst>
              </p:cNvPr>
              <p:cNvSpPr txBox="1"/>
              <p:nvPr/>
            </p:nvSpPr>
            <p:spPr>
              <a:xfrm>
                <a:off x="1176505" y="4198607"/>
                <a:ext cx="5174159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Nyala" panose="02000504070300020003" pitchFamily="2" charset="0"/>
                  </a:rPr>
                  <a:t>Where do </a:t>
                </a:r>
                <a:r>
                  <a:rPr lang="en-US" u="sng" dirty="0">
                    <a:solidFill>
                      <a:srgbClr val="D81E00"/>
                    </a:solidFill>
                    <a:latin typeface="Nyala" panose="02000504070300020003" pitchFamily="2" charset="0"/>
                  </a:rPr>
                  <a:t>adults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r>
                  <a:rPr lang="en-US" u="sng" dirty="0">
                    <a:solidFill>
                      <a:srgbClr val="D81E00"/>
                    </a:solidFill>
                    <a:latin typeface="Nyala" panose="02000504070300020003" pitchFamily="2" charset="0"/>
                  </a:rPr>
                  <a:t>use</a:t>
                </a:r>
                <a:r>
                  <a:rPr lang="en-US" dirty="0">
                    <a:latin typeface="Nyala" panose="02000504070300020003" pitchFamily="2" charset="0"/>
                  </a:rPr>
                  <a:t> </a:t>
                </a:r>
                <a:r>
                  <a:rPr lang="en-US" u="sng" dirty="0">
                    <a:solidFill>
                      <a:srgbClr val="D81E00"/>
                    </a:solidFill>
                    <a:latin typeface="Nyala" panose="02000504070300020003" pitchFamily="2" charset="0"/>
                  </a:rPr>
                  <a:t>glue sticks</a:t>
                </a:r>
                <a:r>
                  <a:rPr lang="en-US" dirty="0">
                    <a:latin typeface="Nyala" panose="02000504070300020003" pitchFamily="2" charset="0"/>
                  </a:rPr>
                  <a:t>?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648B13-AC31-2C45-9A57-35CAA7FC472C}"/>
                  </a:ext>
                </a:extLst>
              </p:cNvPr>
              <p:cNvSpPr/>
              <p:nvPr/>
            </p:nvSpPr>
            <p:spPr>
              <a:xfrm>
                <a:off x="870780" y="4648909"/>
                <a:ext cx="6261279" cy="492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Nyala" panose="02000504070300020003" pitchFamily="2" charset="0"/>
                  </a:rPr>
                  <a:t>A: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r>
                  <a:rPr lang="en-US" dirty="0">
                    <a:latin typeface="Nyala" panose="02000504070300020003" pitchFamily="2" charset="0"/>
                  </a:rPr>
                  <a:t>classroom</a:t>
                </a:r>
                <a:r>
                  <a:rPr lang="zh-CN" altLang="en-US" dirty="0">
                    <a:latin typeface="Nyala" panose="02000504070300020003" pitchFamily="2" charset="0"/>
                  </a:rPr>
                  <a:t>    </a:t>
                </a:r>
                <a:r>
                  <a:rPr lang="en-US" altLang="zh-CN" dirty="0">
                    <a:latin typeface="Nyala" panose="02000504070300020003" pitchFamily="2" charset="0"/>
                  </a:rPr>
                  <a:t>B: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Nyala" panose="02000504070300020003" pitchFamily="2" charset="0"/>
                  </a:rPr>
                  <a:t>office</a:t>
                </a:r>
                <a:r>
                  <a:rPr lang="zh-CN" altLang="en-US" dirty="0">
                    <a:latin typeface="Nyala" panose="02000504070300020003" pitchFamily="2" charset="0"/>
                  </a:rPr>
                  <a:t>   </a:t>
                </a:r>
                <a:r>
                  <a:rPr lang="en-US" altLang="zh-CN" dirty="0">
                    <a:latin typeface="Nyala" panose="02000504070300020003" pitchFamily="2" charset="0"/>
                  </a:rPr>
                  <a:t>C: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r>
                  <a:rPr lang="en-US" dirty="0">
                    <a:latin typeface="Nyala" panose="02000504070300020003" pitchFamily="2" charset="0"/>
                  </a:rPr>
                  <a:t>desk drawer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endParaRPr lang="en-US" dirty="0">
                  <a:latin typeface="Nyala" panose="02000504070300020003" pitchFamily="2" charset="0"/>
                </a:endParaRPr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C888E40-6A10-8F48-90A0-2D55EDBAF1BC}"/>
              </a:ext>
            </a:extLst>
          </p:cNvPr>
          <p:cNvCxnSpPr>
            <a:cxnSpLocks/>
            <a:stCxn id="36" idx="2"/>
            <a:endCxn id="45" idx="3"/>
          </p:cNvCxnSpPr>
          <p:nvPr/>
        </p:nvCxnSpPr>
        <p:spPr>
          <a:xfrm flipH="1">
            <a:off x="4613246" y="3185844"/>
            <a:ext cx="1600988" cy="636828"/>
          </a:xfrm>
          <a:prstGeom prst="straightConnector1">
            <a:avLst/>
          </a:prstGeom>
          <a:ln w="15875">
            <a:solidFill>
              <a:schemeClr val="accent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107AA-6FFC-634E-AE0B-681E72F150A1}"/>
              </a:ext>
            </a:extLst>
          </p:cNvPr>
          <p:cNvGrpSpPr/>
          <p:nvPr/>
        </p:nvGrpSpPr>
        <p:grpSpPr>
          <a:xfrm>
            <a:off x="2504332" y="2515466"/>
            <a:ext cx="1566637" cy="1246034"/>
            <a:chOff x="3339109" y="2210953"/>
            <a:chExt cx="2088849" cy="1661378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69D56AA-9F0C-584A-9321-B372F5E5C797}"/>
                </a:ext>
              </a:extLst>
            </p:cNvPr>
            <p:cNvCxnSpPr>
              <a:cxnSpLocks/>
              <a:stCxn id="37" idx="2"/>
              <a:endCxn id="39" idx="0"/>
            </p:cNvCxnSpPr>
            <p:nvPr/>
          </p:nvCxnSpPr>
          <p:spPr>
            <a:xfrm>
              <a:off x="4377608" y="2210953"/>
              <a:ext cx="595953" cy="598708"/>
            </a:xfrm>
            <a:prstGeom prst="straightConnector1">
              <a:avLst/>
            </a:prstGeom>
            <a:ln w="158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DD0562-1C41-AE48-9D3D-FEC30862E558}"/>
                </a:ext>
              </a:extLst>
            </p:cNvPr>
            <p:cNvSpPr txBox="1"/>
            <p:nvPr/>
          </p:nvSpPr>
          <p:spPr>
            <a:xfrm>
              <a:off x="4519162" y="2809661"/>
              <a:ext cx="90879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chemeClr val="accent1">
                      <a:lumMod val="75000"/>
                    </a:schemeClr>
                  </a:solidFill>
                  <a:latin typeface="Nyala" panose="02000504070300020003" pitchFamily="2" charset="0"/>
                </a:rPr>
                <a:t>work</a:t>
              </a:r>
              <a:endParaRPr lang="en-US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D2BE282-6345-544B-96C5-3FAA2123E8A2}"/>
                </a:ext>
              </a:extLst>
            </p:cNvPr>
            <p:cNvCxnSpPr>
              <a:cxnSpLocks/>
            </p:cNvCxnSpPr>
            <p:nvPr/>
          </p:nvCxnSpPr>
          <p:spPr>
            <a:xfrm>
              <a:off x="5014707" y="3266705"/>
              <a:ext cx="250524" cy="605626"/>
            </a:xfrm>
            <a:prstGeom prst="straightConnector1">
              <a:avLst/>
            </a:prstGeom>
            <a:ln w="158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0FBA6D-7B64-2049-BDF9-AC62B7BFF7CF}"/>
                </a:ext>
              </a:extLst>
            </p:cNvPr>
            <p:cNvSpPr txBox="1"/>
            <p:nvPr/>
          </p:nvSpPr>
          <p:spPr>
            <a:xfrm>
              <a:off x="3339109" y="2392163"/>
              <a:ext cx="136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CapableOf</a:t>
              </a:r>
              <a:endPara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3DC6C4-6A81-9C40-A246-EB6596C6E5B2}"/>
                </a:ext>
              </a:extLst>
            </p:cNvPr>
            <p:cNvSpPr txBox="1"/>
            <p:nvPr/>
          </p:nvSpPr>
          <p:spPr>
            <a:xfrm>
              <a:off x="3706817" y="3493162"/>
              <a:ext cx="1485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AtLocation</a:t>
              </a:r>
              <a:endPara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FCFC5ED-356E-3445-A95C-F36DC521EC4C}"/>
              </a:ext>
            </a:extLst>
          </p:cNvPr>
          <p:cNvSpPr txBox="1"/>
          <p:nvPr/>
        </p:nvSpPr>
        <p:spPr>
          <a:xfrm rot="20318203">
            <a:off x="4638366" y="3269276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AtLocation</a:t>
            </a:r>
            <a:endParaRPr lang="en-US" sz="1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1DF384-3050-2546-8AAE-C399CDEF705E}"/>
              </a:ext>
            </a:extLst>
          </p:cNvPr>
          <p:cNvGrpSpPr/>
          <p:nvPr/>
        </p:nvGrpSpPr>
        <p:grpSpPr>
          <a:xfrm>
            <a:off x="3558095" y="2094519"/>
            <a:ext cx="1517596" cy="1077727"/>
            <a:chOff x="4744124" y="1649692"/>
            <a:chExt cx="2023460" cy="143697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B2A136-62ED-5341-BA98-79BB634795B1}"/>
                </a:ext>
              </a:extLst>
            </p:cNvPr>
            <p:cNvSpPr txBox="1"/>
            <p:nvPr/>
          </p:nvSpPr>
          <p:spPr>
            <a:xfrm rot="19427632">
              <a:off x="5157742" y="2655118"/>
              <a:ext cx="1609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HasSubevent</a:t>
              </a:r>
              <a:endPara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FB9BB04-BC97-A148-8FCE-0FD7134875A8}"/>
                </a:ext>
              </a:extLst>
            </p:cNvPr>
            <p:cNvCxnSpPr>
              <a:cxnSpLocks/>
              <a:stCxn id="46" idx="2"/>
              <a:endCxn id="39" idx="3"/>
            </p:cNvCxnSpPr>
            <p:nvPr/>
          </p:nvCxnSpPr>
          <p:spPr>
            <a:xfrm flipH="1">
              <a:off x="5427956" y="2370463"/>
              <a:ext cx="956882" cy="716199"/>
            </a:xfrm>
            <a:prstGeom prst="straightConnector1">
              <a:avLst/>
            </a:prstGeom>
            <a:ln w="15875">
              <a:solidFill>
                <a:schemeClr val="accent5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0628998-49BC-1C4C-97B2-3BAFE1CE75E6}"/>
                </a:ext>
              </a:extLst>
            </p:cNvPr>
            <p:cNvCxnSpPr>
              <a:cxnSpLocks/>
            </p:cNvCxnSpPr>
            <p:nvPr/>
          </p:nvCxnSpPr>
          <p:spPr>
            <a:xfrm>
              <a:off x="4775793" y="1966696"/>
              <a:ext cx="1266861" cy="159510"/>
            </a:xfrm>
            <a:prstGeom prst="straightConnector1">
              <a:avLst/>
            </a:prstGeom>
            <a:ln w="158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08343A-9AA5-AC48-AA32-31818CDB766E}"/>
                </a:ext>
              </a:extLst>
            </p:cNvPr>
            <p:cNvSpPr txBox="1"/>
            <p:nvPr/>
          </p:nvSpPr>
          <p:spPr>
            <a:xfrm rot="400559">
              <a:off x="4744124" y="1649692"/>
              <a:ext cx="136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CapableOf</a:t>
              </a:r>
              <a:endPara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4B1FA35-CE4C-B147-85AC-B28DE8ECFBF7}"/>
              </a:ext>
            </a:extLst>
          </p:cNvPr>
          <p:cNvCxnSpPr>
            <a:cxnSpLocks/>
          </p:cNvCxnSpPr>
          <p:nvPr/>
        </p:nvCxnSpPr>
        <p:spPr>
          <a:xfrm flipH="1" flipV="1">
            <a:off x="4995644" y="2518744"/>
            <a:ext cx="741729" cy="378568"/>
          </a:xfrm>
          <a:prstGeom prst="straightConnector1">
            <a:avLst/>
          </a:prstGeom>
          <a:ln w="15875">
            <a:solidFill>
              <a:schemeClr val="accent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E270821-E6C6-B949-ACBC-E2C92221E212}"/>
              </a:ext>
            </a:extLst>
          </p:cNvPr>
          <p:cNvSpPr txBox="1"/>
          <p:nvPr/>
        </p:nvSpPr>
        <p:spPr>
          <a:xfrm>
            <a:off x="5292871" y="2454492"/>
            <a:ext cx="1393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ReceiveAction</a:t>
            </a:r>
            <a:endParaRPr lang="en-US" sz="1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C447AB-BDD9-A94D-B989-1A8D7B9246BB}"/>
              </a:ext>
            </a:extLst>
          </p:cNvPr>
          <p:cNvGrpSpPr/>
          <p:nvPr/>
        </p:nvGrpSpPr>
        <p:grpSpPr>
          <a:xfrm>
            <a:off x="4144329" y="4131592"/>
            <a:ext cx="3015785" cy="429469"/>
            <a:chOff x="5525771" y="4365789"/>
            <a:chExt cx="4021047" cy="57262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D5AD574-C7AA-B341-BB77-7F0A240CBAD6}"/>
                </a:ext>
              </a:extLst>
            </p:cNvPr>
            <p:cNvSpPr txBox="1"/>
            <p:nvPr/>
          </p:nvSpPr>
          <p:spPr>
            <a:xfrm>
              <a:off x="5525771" y="4484028"/>
              <a:ext cx="402104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rgbClr val="C00000"/>
                  </a:solidFill>
                  <a:latin typeface="Nyala" panose="02000504070300020003" pitchFamily="2" charset="0"/>
                </a:rPr>
                <a:t>Knowledge-Aware</a:t>
              </a:r>
              <a:r>
                <a:rPr lang="zh-CN" altLang="en-US" sz="1500" dirty="0">
                  <a:solidFill>
                    <a:srgbClr val="C0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solidFill>
                    <a:srgbClr val="C00000"/>
                  </a:solidFill>
                  <a:latin typeface="Nyala" panose="02000504070300020003" pitchFamily="2" charset="0"/>
                </a:rPr>
                <a:t>Reasoning</a:t>
              </a:r>
              <a:r>
                <a:rPr lang="zh-CN" altLang="en-US" sz="1500" b="1" dirty="0">
                  <a:solidFill>
                    <a:srgbClr val="C00000"/>
                  </a:solidFill>
                  <a:latin typeface="Nyala" panose="02000504070300020003" pitchFamily="2" charset="0"/>
                </a:rPr>
                <a:t>*</a:t>
              </a:r>
              <a:endParaRPr lang="en-US" altLang="zh-CN" sz="1500" b="1" dirty="0">
                <a:solidFill>
                  <a:srgbClr val="C00000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55" name="Up Arrow 54">
              <a:extLst>
                <a:ext uri="{FF2B5EF4-FFF2-40B4-BE49-F238E27FC236}">
                  <a16:creationId xmlns:a16="http://schemas.microsoft.com/office/drawing/2014/main" id="{DFEAFF43-BDD2-E743-9381-64BF86B77EE5}"/>
                </a:ext>
              </a:extLst>
            </p:cNvPr>
            <p:cNvSpPr/>
            <p:nvPr/>
          </p:nvSpPr>
          <p:spPr>
            <a:xfrm rot="10800000">
              <a:off x="5639769" y="4365789"/>
              <a:ext cx="402885" cy="572625"/>
            </a:xfrm>
            <a:prstGeom prst="up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60C14FB-C5F5-364E-9725-375EE083D626}"/>
              </a:ext>
            </a:extLst>
          </p:cNvPr>
          <p:cNvSpPr txBox="1"/>
          <p:nvPr/>
        </p:nvSpPr>
        <p:spPr>
          <a:xfrm>
            <a:off x="7001273" y="3021676"/>
            <a:ext cx="14494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A</a:t>
            </a:r>
            <a:r>
              <a:rPr lang="zh-CN" altLang="en-US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Schema</a:t>
            </a:r>
            <a:r>
              <a:rPr lang="zh-CN" altLang="en-US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Graph</a:t>
            </a:r>
            <a:r>
              <a:rPr lang="zh-CN" altLang="en-US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endParaRPr lang="en-US" altLang="zh-CN" sz="1500" b="1" dirty="0">
              <a:solidFill>
                <a:schemeClr val="accent1"/>
              </a:solidFill>
              <a:latin typeface="Nyala" panose="020005040703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altLang="zh-CN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for</a:t>
            </a:r>
            <a:r>
              <a:rPr lang="zh-CN" altLang="en-US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the</a:t>
            </a:r>
            <a:r>
              <a:rPr lang="zh-CN" altLang="en-US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choice</a:t>
            </a:r>
            <a:r>
              <a:rPr lang="zh-CN" altLang="en-US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576C6D-5278-9A4F-B196-D65B90DB84FC}"/>
              </a:ext>
            </a:extLst>
          </p:cNvPr>
          <p:cNvSpPr txBox="1"/>
          <p:nvPr/>
        </p:nvSpPr>
        <p:spPr>
          <a:xfrm>
            <a:off x="6574395" y="4644233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Question</a:t>
            </a:r>
            <a:endParaRPr lang="en-US" i="1" dirty="0">
              <a:latin typeface="Nyala" panose="020005040703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58747A-CC8E-A341-BFA3-6E54D3FED503}"/>
              </a:ext>
            </a:extLst>
          </p:cNvPr>
          <p:cNvGrpSpPr/>
          <p:nvPr/>
        </p:nvGrpSpPr>
        <p:grpSpPr>
          <a:xfrm>
            <a:off x="2501708" y="2050442"/>
            <a:ext cx="4354322" cy="2500475"/>
            <a:chOff x="3335611" y="1590923"/>
            <a:chExt cx="5805762" cy="3333966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CDE13D5-9430-D045-A4BC-CC755756F670}"/>
                </a:ext>
              </a:extLst>
            </p:cNvPr>
            <p:cNvSpPr/>
            <p:nvPr/>
          </p:nvSpPr>
          <p:spPr>
            <a:xfrm>
              <a:off x="3335611" y="1590923"/>
              <a:ext cx="5754067" cy="2743856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10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0AA414-60DD-3C4B-8736-39861B1D3950}"/>
                </a:ext>
              </a:extLst>
            </p:cNvPr>
            <p:cNvSpPr txBox="1"/>
            <p:nvPr/>
          </p:nvSpPr>
          <p:spPr>
            <a:xfrm>
              <a:off x="7536295" y="2550795"/>
              <a:ext cx="149870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rgbClr val="D81E00"/>
                  </a:solidFill>
                  <a:latin typeface="Nyala" panose="02000504070300020003" pitchFamily="2" charset="0"/>
                </a:rPr>
                <a:t>glue_stick</a:t>
              </a:r>
              <a:endParaRPr lang="en-US" sz="2100" dirty="0">
                <a:solidFill>
                  <a:srgbClr val="D81E00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371892-6507-3347-937C-996CFC928783}"/>
                </a:ext>
              </a:extLst>
            </p:cNvPr>
            <p:cNvSpPr txBox="1"/>
            <p:nvPr/>
          </p:nvSpPr>
          <p:spPr>
            <a:xfrm>
              <a:off x="3921072" y="1656956"/>
              <a:ext cx="91307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rgbClr val="D81E00"/>
                  </a:solidFill>
                  <a:latin typeface="Nyala" panose="02000504070300020003" pitchFamily="2" charset="0"/>
                </a:rPr>
                <a:t>adult</a:t>
              </a:r>
              <a:endParaRPr lang="en-US" sz="2100" dirty="0">
                <a:solidFill>
                  <a:srgbClr val="D81E00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D622EF9-AD5F-8449-B4E0-A5A8F2C68BCE}"/>
                </a:ext>
              </a:extLst>
            </p:cNvPr>
            <p:cNvSpPr/>
            <p:nvPr/>
          </p:nvSpPr>
          <p:spPr>
            <a:xfrm>
              <a:off x="5193040" y="3676898"/>
              <a:ext cx="957955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office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F383A98-8496-6C42-A348-A30D526402BA}"/>
                </a:ext>
              </a:extLst>
            </p:cNvPr>
            <p:cNvSpPr/>
            <p:nvPr/>
          </p:nvSpPr>
          <p:spPr>
            <a:xfrm>
              <a:off x="6042653" y="1816466"/>
              <a:ext cx="684376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>
                  <a:solidFill>
                    <a:srgbClr val="D81E00"/>
                  </a:solidFill>
                  <a:latin typeface="Nyala" panose="02000504070300020003" pitchFamily="2" charset="0"/>
                </a:rPr>
                <a:t>use</a:t>
              </a:r>
            </a:p>
          </p:txBody>
        </p:sp>
        <p:sp>
          <p:nvSpPr>
            <p:cNvPr id="53" name="Up Arrow 52">
              <a:extLst>
                <a:ext uri="{FF2B5EF4-FFF2-40B4-BE49-F238E27FC236}">
                  <a16:creationId xmlns:a16="http://schemas.microsoft.com/office/drawing/2014/main" id="{E7EFBE4B-89CC-504A-868E-5B5227F33AEA}"/>
                </a:ext>
              </a:extLst>
            </p:cNvPr>
            <p:cNvSpPr/>
            <p:nvPr/>
          </p:nvSpPr>
          <p:spPr>
            <a:xfrm>
              <a:off x="4866335" y="4348490"/>
              <a:ext cx="402885" cy="572625"/>
            </a:xfrm>
            <a:prstGeom prst="up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5ED565C-BD2C-5A42-9CD7-7C42A69FFEA9}"/>
                </a:ext>
              </a:extLst>
            </p:cNvPr>
            <p:cNvSpPr txBox="1"/>
            <p:nvPr/>
          </p:nvSpPr>
          <p:spPr>
            <a:xfrm>
              <a:off x="3747947" y="4494002"/>
              <a:ext cx="12614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latin typeface="Nyala" panose="02000504070300020003" pitchFamily="2" charset="0"/>
                </a:rPr>
                <a:t>Grounding</a:t>
              </a:r>
              <a:endParaRPr lang="en-US" sz="1500" dirty="0">
                <a:latin typeface="Nyala" panose="02000504070300020003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8B0220-56EC-9E45-A652-2F5FE2AFC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765" b="25360"/>
            <a:stretch/>
          </p:blipFill>
          <p:spPr>
            <a:xfrm>
              <a:off x="7316634" y="3897876"/>
              <a:ext cx="1824739" cy="440098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3E706E-06F6-844B-AA5D-C09F1B37C1D7}"/>
              </a:ext>
            </a:extLst>
          </p:cNvPr>
          <p:cNvSpPr txBox="1"/>
          <p:nvPr/>
        </p:nvSpPr>
        <p:spPr>
          <a:xfrm>
            <a:off x="6574394" y="4976068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Answer</a:t>
            </a:r>
            <a:r>
              <a:rPr lang="zh-CN" altLang="en-US" i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i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Candidates</a:t>
            </a:r>
            <a:endParaRPr lang="en-US" i="1" dirty="0">
              <a:latin typeface="Nyala" panose="020005040703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B1441D-8090-EA48-872F-961BDD3C306A}"/>
              </a:ext>
            </a:extLst>
          </p:cNvPr>
          <p:cNvSpPr/>
          <p:nvPr/>
        </p:nvSpPr>
        <p:spPr>
          <a:xfrm>
            <a:off x="267529" y="2531076"/>
            <a:ext cx="19464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Nyala" panose="02000504070300020003" pitchFamily="2" charset="0"/>
              </a:rPr>
              <a:t>Symbol</a:t>
            </a:r>
            <a:r>
              <a:rPr lang="zh-CN" altLang="en-US" sz="27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b="1" dirty="0">
                <a:solidFill>
                  <a:schemeClr val="accent1"/>
                </a:solidFill>
                <a:latin typeface="Nyala" panose="02000504070300020003" pitchFamily="2" charset="0"/>
              </a:rPr>
              <a:t>Space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C6C036E-F058-2843-BCF8-9EE62674B8F7}"/>
              </a:ext>
            </a:extLst>
          </p:cNvPr>
          <p:cNvSpPr/>
          <p:nvPr/>
        </p:nvSpPr>
        <p:spPr>
          <a:xfrm>
            <a:off x="214513" y="4744349"/>
            <a:ext cx="22400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accent2"/>
                </a:solidFill>
                <a:latin typeface="Nyala" panose="02000504070300020003" pitchFamily="2" charset="0"/>
              </a:rPr>
              <a:t>Semantic</a:t>
            </a:r>
            <a:r>
              <a:rPr lang="zh-CN" altLang="en-US" sz="2700" b="1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b="1" dirty="0">
                <a:solidFill>
                  <a:schemeClr val="accent2"/>
                </a:solidFill>
                <a:latin typeface="Nyala" panose="02000504070300020003" pitchFamily="2" charset="0"/>
              </a:rPr>
              <a:t>Space</a:t>
            </a:r>
          </a:p>
        </p:txBody>
      </p:sp>
      <p:sp>
        <p:nvSpPr>
          <p:cNvPr id="61" name="Footer Placeholder 3">
            <a:extLst>
              <a:ext uri="{FF2B5EF4-FFF2-40B4-BE49-F238E27FC236}">
                <a16:creationId xmlns:a16="http://schemas.microsoft.com/office/drawing/2014/main" id="{E0AAC695-07C7-474D-B8FA-E4E7CA8B9A97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28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2" grpId="0"/>
      <p:bldP spid="57" grpId="0"/>
      <p:bldP spid="59" grpId="0"/>
      <p:bldP spid="60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9768</TotalTime>
  <Words>2504</Words>
  <Application>Microsoft Macintosh PowerPoint</Application>
  <PresentationFormat>On-screen Show (4:3)</PresentationFormat>
  <Paragraphs>455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BatangChe</vt:lpstr>
      <vt:lpstr>NimbusRomNo9L</vt:lpstr>
      <vt:lpstr>Arial</vt:lpstr>
      <vt:lpstr>Book Antiqua</vt:lpstr>
      <vt:lpstr>Calibri</vt:lpstr>
      <vt:lpstr>Colonna MT</vt:lpstr>
      <vt:lpstr>Courier</vt:lpstr>
      <vt:lpstr>Menlo</vt:lpstr>
      <vt:lpstr>Nyala</vt:lpstr>
      <vt:lpstr>Times New Roman</vt:lpstr>
      <vt:lpstr>Office Theme</vt:lpstr>
      <vt:lpstr>PowerPoint Presentation</vt:lpstr>
      <vt:lpstr>What is Commonsense Reasoning (CSR)?</vt:lpstr>
      <vt:lpstr>Example CSR problems in NLP</vt:lpstr>
      <vt:lpstr>Why do we care about CSR?</vt:lpstr>
      <vt:lpstr>Outline</vt:lpstr>
      <vt:lpstr>PowerPoint Presentation</vt:lpstr>
      <vt:lpstr>Commonsense Question Answering </vt:lpstr>
      <vt:lpstr>Commonsense Question Answering </vt:lpstr>
      <vt:lpstr>Knowledge-Aware Reasoning</vt:lpstr>
      <vt:lpstr>Challenges in knowledge-aware reasoning</vt:lpstr>
      <vt:lpstr>Proposed Framework Overview</vt:lpstr>
      <vt:lpstr>(1) Schema Graph Construction</vt:lpstr>
      <vt:lpstr>(2) Path-based Relational Graph Encoder</vt:lpstr>
      <vt:lpstr>(3) w/ Hierarchical Path-based Attention</vt:lpstr>
      <vt:lpstr>Recap: Proposed Framework</vt:lpstr>
      <vt:lpstr>Experiments</vt:lpstr>
      <vt:lpstr>Interpretability                 </vt:lpstr>
      <vt:lpstr>Experiments (cont.)</vt:lpstr>
      <vt:lpstr>Conclusion</vt:lpstr>
      <vt:lpstr>PowerPoint Presentation</vt:lpstr>
      <vt:lpstr>Motivation</vt:lpstr>
      <vt:lpstr>Generative Commonsense Reasoning?</vt:lpstr>
      <vt:lpstr>Proposed Task for Generative CSR via Constrained Text Generation </vt:lpstr>
      <vt:lpstr>Potential Applications</vt:lpstr>
      <vt:lpstr>Unique Challenges in CommonGen</vt:lpstr>
      <vt:lpstr>Dataset Construction</vt:lpstr>
      <vt:lpstr>Dataset Construction </vt:lpstr>
      <vt:lpstr>Annotation Interface via AMT </vt:lpstr>
      <vt:lpstr>Connectivity Analysis </vt:lpstr>
      <vt:lpstr>Relation Dist. Analysis </vt:lpstr>
      <vt:lpstr>Baseline Methods (1/2)</vt:lpstr>
      <vt:lpstr>Baseline Methods (2/2)</vt:lpstr>
      <vt:lpstr>PowerPoint Presentation</vt:lpstr>
      <vt:lpstr>PowerPoint Presentation</vt:lpstr>
      <vt:lpstr>Evaluation Metrics</vt:lpstr>
      <vt:lpstr>Experimental results (Automatic)</vt:lpstr>
      <vt:lpstr>Experimental results (Human)</vt:lpstr>
      <vt:lpstr>Case study</vt:lpstr>
      <vt:lpstr>Conclusion and Future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Yuchen Lin</dc:creator>
  <cp:lastModifiedBy>Yuchen Lin</cp:lastModifiedBy>
  <cp:revision>582</cp:revision>
  <dcterms:created xsi:type="dcterms:W3CDTF">2019-10-17T04:35:54Z</dcterms:created>
  <dcterms:modified xsi:type="dcterms:W3CDTF">2019-12-16T20:32:21Z</dcterms:modified>
</cp:coreProperties>
</file>