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8166F2-8498-D247-9C59-BB10D1BA4C88}">
          <p14:sldIdLst>
            <p14:sldId id="256"/>
          </p14:sldIdLst>
        </p14:section>
        <p14:section name="Intro" id="{7E1E8C0B-298A-8547-A14E-7B316A3D676A}">
          <p14:sldIdLst>
            <p14:sldId id="258"/>
            <p14:sldId id="259"/>
            <p14:sldId id="267"/>
            <p14:sldId id="260"/>
          </p14:sldIdLst>
        </p14:section>
        <p14:section name="Main Content" id="{3453EA15-9E81-394A-AFB3-9E2CC7F87A58}">
          <p14:sldIdLst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chen Lin" initials="YL" lastIdx="3" clrIdx="0">
    <p:extLst>
      <p:ext uri="{19B8F6BF-5375-455C-9EA6-DF929625EA0E}">
        <p15:presenceInfo xmlns:p15="http://schemas.microsoft.com/office/powerpoint/2012/main" userId="S::lin458@usc.edu::6d34d30b-19fc-4ede-a0ad-c4809530ff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0"/>
    <p:restoredTop sz="80831"/>
  </p:normalViewPr>
  <p:slideViewPr>
    <p:cSldViewPr snapToGrid="0" snapToObjects="1">
      <p:cViewPr>
        <p:scale>
          <a:sx n="155" d="100"/>
          <a:sy n="155" d="100"/>
        </p:scale>
        <p:origin x="2176" y="720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21:15:01.218" idx="3">
    <p:pos x="-285" y="339"/>
    <p:text>Problem setting and exp set up.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8E896-CD37-8B41-B614-181E378946A6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D7C96-2630-3E4C-AECF-C7E454E8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everyone,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Bill</a:t>
            </a:r>
            <a:r>
              <a:rPr lang="zh-CN" altLang="en-US" dirty="0"/>
              <a:t> </a:t>
            </a:r>
            <a:r>
              <a:rPr lang="en-US" altLang="zh-CN" dirty="0"/>
              <a:t>Yuchen</a:t>
            </a:r>
            <a:r>
              <a:rPr lang="zh-CN" altLang="en-US" dirty="0"/>
              <a:t> </a:t>
            </a:r>
            <a:r>
              <a:rPr lang="en-US" altLang="zh-CN" dirty="0"/>
              <a:t>Lin.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I’m</a:t>
            </a:r>
            <a:r>
              <a:rPr lang="zh-CN" altLang="en-US" dirty="0"/>
              <a:t> </a:t>
            </a:r>
            <a:r>
              <a:rPr lang="en-US" altLang="zh-CN" dirty="0"/>
              <a:t>presenting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NER.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Amazon.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opens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follow-up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questions:</a:t>
            </a:r>
          </a:p>
          <a:p>
            <a:endParaRPr lang="en-US" altLang="zh-CN" dirty="0"/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as:</a:t>
            </a:r>
          </a:p>
          <a:p>
            <a:pPr marL="228600" indent="-228600">
              <a:buAutoNum type="arabicParenR"/>
            </a:pPr>
            <a:r>
              <a:rPr lang="en-US" altLang="zh-CN" dirty="0"/>
              <a:t>Can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arenR"/>
            </a:pPr>
            <a:r>
              <a:rPr lang="en-US" altLang="zh-CN" dirty="0"/>
              <a:t>Can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arenR"/>
            </a:pPr>
            <a:r>
              <a:rPr lang="en-US" altLang="zh-CN" dirty="0"/>
              <a:t>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  <a:r>
              <a:rPr lang="zh-CN" altLang="en-US" dirty="0"/>
              <a:t> </a:t>
            </a:r>
            <a:r>
              <a:rPr lang="en-US" altLang="zh-CN" dirty="0"/>
              <a:t>here:</a:t>
            </a:r>
            <a:r>
              <a:rPr lang="zh-CN" altLang="en-US" dirty="0"/>
              <a:t> 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Tom</a:t>
            </a:r>
            <a:r>
              <a:rPr lang="en-US" sz="1200" dirty="0">
                <a:latin typeface="Chalkboard" panose="03050602040202020205" pitchFamily="66" charset="77"/>
              </a:rPr>
              <a:t> had a fantastic </a:t>
            </a:r>
            <a:r>
              <a:rPr lang="en-US" altLang="zh-CN" sz="1200" dirty="0">
                <a:latin typeface="Chalkboard" panose="03050602040202020205" pitchFamily="66" charset="77"/>
              </a:rPr>
              <a:t>dinner</a:t>
            </a:r>
            <a:r>
              <a:rPr lang="en-US" sz="1200" dirty="0">
                <a:latin typeface="Chalkboard" panose="03050602040202020205" pitchFamily="66" charset="77"/>
              </a:rPr>
              <a:t> at </a:t>
            </a:r>
            <a:r>
              <a:rPr lang="en-US" altLang="zh-CN" sz="1200" dirty="0">
                <a:solidFill>
                  <a:schemeClr val="tx1"/>
                </a:solidFill>
                <a:latin typeface="Chalkboard" panose="03050602040202020205" pitchFamily="66" charset="77"/>
              </a:rPr>
              <a:t>r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1200" dirty="0">
                <a:solidFill>
                  <a:schemeClr val="tx1"/>
                </a:solidFill>
                <a:latin typeface="Chalkboard" panose="03050602040202020205" pitchFamily="66" charset="77"/>
              </a:rPr>
              <a:t>f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ish</a:t>
            </a:r>
            <a:r>
              <a:rPr lang="en-US" sz="1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1200" dirty="0">
                <a:latin typeface="Chalkboard" panose="03050602040202020205" pitchFamily="66" charset="77"/>
              </a:rPr>
              <a:t>yesterday, </a:t>
            </a:r>
            <a:r>
              <a:rPr lang="en-US" altLang="zh-CN" sz="1200" dirty="0">
                <a:latin typeface="Chalkboard" panose="03050602040202020205" pitchFamily="66" charset="77"/>
              </a:rPr>
              <a:t>where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sushi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was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best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my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opinion</a:t>
            </a:r>
            <a:r>
              <a:rPr lang="en-US" sz="1200" dirty="0">
                <a:latin typeface="Chalkboard" panose="03050602040202020205" pitchFamily="66" charset="77"/>
              </a:rPr>
              <a:t>.</a:t>
            </a:r>
          </a:p>
          <a:p>
            <a:endParaRPr lang="en-US" sz="1200" dirty="0">
              <a:latin typeface="Chalkboard" panose="03050602040202020205" pitchFamily="66" charset="77"/>
            </a:endParaRPr>
          </a:p>
          <a:p>
            <a:r>
              <a:rPr lang="en-US" altLang="zh-CN" sz="1200" dirty="0">
                <a:latin typeface="Chalkboard" panose="03050602040202020205" pitchFamily="66" charset="77"/>
              </a:rPr>
              <a:t>And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want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to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extract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entity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names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this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sentence.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Say,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are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interested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several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types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of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entity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like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Person,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Restaurant,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Street.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endParaRPr lang="en-US" altLang="zh-CN" sz="1200" dirty="0">
              <a:latin typeface="Chalkboard" panose="03050602040202020205" pitchFamily="66" charset="77"/>
            </a:endParaRPr>
          </a:p>
          <a:p>
            <a:endParaRPr lang="en-US" altLang="zh-CN" sz="1200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  <a:r>
              <a:rPr lang="zh-CN" altLang="en-US" dirty="0"/>
              <a:t> </a:t>
            </a:r>
            <a:r>
              <a:rPr lang="en-US" altLang="zh-CN" dirty="0"/>
              <a:t>here:</a:t>
            </a:r>
            <a:r>
              <a:rPr lang="zh-CN" altLang="en-US" dirty="0"/>
              <a:t> 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Tom</a:t>
            </a:r>
            <a:r>
              <a:rPr lang="en-US" sz="1200" dirty="0">
                <a:latin typeface="Chalkboard" panose="03050602040202020205" pitchFamily="66" charset="77"/>
              </a:rPr>
              <a:t> had a fantastic </a:t>
            </a:r>
            <a:r>
              <a:rPr lang="en-US" altLang="zh-CN" sz="1200" dirty="0">
                <a:latin typeface="Chalkboard" panose="03050602040202020205" pitchFamily="66" charset="77"/>
              </a:rPr>
              <a:t>dinner</a:t>
            </a:r>
            <a:r>
              <a:rPr lang="en-US" sz="1200" dirty="0">
                <a:latin typeface="Chalkboard" panose="03050602040202020205" pitchFamily="66" charset="77"/>
              </a:rPr>
              <a:t> at </a:t>
            </a:r>
            <a:r>
              <a:rPr lang="en-US" altLang="zh-CN" sz="1200" dirty="0">
                <a:solidFill>
                  <a:schemeClr val="tx1"/>
                </a:solidFill>
                <a:latin typeface="Chalkboard" panose="03050602040202020205" pitchFamily="66" charset="77"/>
              </a:rPr>
              <a:t>r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1200" dirty="0">
                <a:solidFill>
                  <a:schemeClr val="tx1"/>
                </a:solidFill>
                <a:latin typeface="Chalkboard" panose="03050602040202020205" pitchFamily="66" charset="77"/>
              </a:rPr>
              <a:t>f</a:t>
            </a:r>
            <a:r>
              <a:rPr lang="en-US" sz="1200" dirty="0">
                <a:solidFill>
                  <a:schemeClr val="tx1"/>
                </a:solidFill>
                <a:latin typeface="Chalkboard" panose="03050602040202020205" pitchFamily="66" charset="77"/>
              </a:rPr>
              <a:t>ish</a:t>
            </a:r>
            <a:r>
              <a:rPr lang="en-US" sz="1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1200" dirty="0">
                <a:latin typeface="Chalkboard" panose="03050602040202020205" pitchFamily="66" charset="77"/>
              </a:rPr>
              <a:t>yesterday, </a:t>
            </a:r>
            <a:r>
              <a:rPr lang="en-US" altLang="zh-CN" sz="1200" dirty="0">
                <a:latin typeface="Chalkboard" panose="03050602040202020205" pitchFamily="66" charset="77"/>
              </a:rPr>
              <a:t>where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sushi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was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best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my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opinion</a:t>
            </a:r>
            <a:r>
              <a:rPr lang="en-US" sz="1200" dirty="0">
                <a:latin typeface="Chalkboard" panose="03050602040202020205" pitchFamily="66" charset="77"/>
              </a:rPr>
              <a:t>.</a:t>
            </a:r>
          </a:p>
          <a:p>
            <a:endParaRPr lang="en-US" sz="1200" dirty="0">
              <a:latin typeface="Chalkboard" panose="03050602040202020205" pitchFamily="66" charset="77"/>
            </a:endParaRPr>
          </a:p>
          <a:p>
            <a:r>
              <a:rPr lang="en-US" altLang="zh-CN" sz="1200" dirty="0">
                <a:latin typeface="Chalkboard" panose="03050602040202020205" pitchFamily="66" charset="77"/>
              </a:rPr>
              <a:t>And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want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to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extract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entity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names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this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sentence.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Say,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we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are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interested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in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several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types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of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entity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like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Person,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Restaurant,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r>
              <a:rPr lang="en-US" altLang="zh-CN" sz="1200" dirty="0">
                <a:latin typeface="Chalkboard" panose="03050602040202020205" pitchFamily="66" charset="77"/>
              </a:rPr>
              <a:t>Street.</a:t>
            </a:r>
            <a:r>
              <a:rPr lang="zh-CN" altLang="en-US" sz="1200" dirty="0">
                <a:latin typeface="Chalkboard" panose="03050602040202020205" pitchFamily="66" charset="77"/>
              </a:rPr>
              <a:t> </a:t>
            </a:r>
            <a:endParaRPr lang="en-US" altLang="zh-CN" sz="1200" dirty="0">
              <a:latin typeface="Chalkboard" panose="03050602040202020205" pitchFamily="66" charset="77"/>
            </a:endParaRPr>
          </a:p>
          <a:p>
            <a:endParaRPr lang="en-US" altLang="zh-CN" sz="1200" dirty="0">
              <a:latin typeface="Chalkboard" panose="03050602040202020205" pitchFamily="66" charset="77"/>
            </a:endParaRPr>
          </a:p>
          <a:p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obviously,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Tom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person,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Rumble</a:t>
            </a:r>
            <a:r>
              <a:rPr lang="zh-CN" altLang="en-US" dirty="0"/>
              <a:t> </a:t>
            </a:r>
            <a:r>
              <a:rPr lang="en-US" altLang="zh-CN" dirty="0"/>
              <a:t>Fish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restaurant.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street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sentence.</a:t>
            </a:r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tagging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tag,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span.</a:t>
            </a:r>
          </a:p>
          <a:p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recognize</a:t>
            </a:r>
            <a:r>
              <a:rPr lang="zh-CN" altLang="en-US" dirty="0"/>
              <a:t> </a:t>
            </a:r>
            <a:r>
              <a:rPr lang="en-US" altLang="zh-CN" dirty="0"/>
              <a:t>rumble</a:t>
            </a:r>
            <a:r>
              <a:rPr lang="zh-CN" altLang="en-US" dirty="0"/>
              <a:t> </a:t>
            </a:r>
            <a:r>
              <a:rPr lang="en-US" altLang="zh-CN" dirty="0"/>
              <a:t>fish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restaurant</a:t>
            </a:r>
            <a:r>
              <a:rPr lang="zh-CN" altLang="en-US" dirty="0"/>
              <a:t> </a:t>
            </a:r>
            <a:r>
              <a:rPr lang="en-US" altLang="zh-CN" dirty="0"/>
              <a:t>name?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answering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entity,</a:t>
            </a:r>
            <a:r>
              <a:rPr lang="zh-CN" altLang="en-US" dirty="0"/>
              <a:t> </a:t>
            </a:r>
            <a:r>
              <a:rPr lang="en-US" altLang="zh-CN" dirty="0"/>
              <a:t>rumble</a:t>
            </a:r>
            <a:r>
              <a:rPr lang="zh-CN" altLang="en-US" dirty="0"/>
              <a:t> </a:t>
            </a:r>
            <a:r>
              <a:rPr lang="en-US" altLang="zh-CN" dirty="0"/>
              <a:t>fish.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entity,</a:t>
            </a:r>
            <a:r>
              <a:rPr lang="zh-CN" altLang="en-US" dirty="0"/>
              <a:t> </a:t>
            </a:r>
            <a:r>
              <a:rPr lang="en-US" altLang="zh-CN" dirty="0"/>
              <a:t>rumble</a:t>
            </a:r>
            <a:r>
              <a:rPr lang="zh-CN" altLang="en-US" dirty="0"/>
              <a:t> </a:t>
            </a:r>
            <a:r>
              <a:rPr lang="en-US" altLang="zh-CN" dirty="0"/>
              <a:t>fish.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groups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words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sentence,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explanations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recognition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</a:p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“had….</a:t>
            </a:r>
            <a:r>
              <a:rPr lang="zh-CN" altLang="en-US" dirty="0"/>
              <a:t> </a:t>
            </a:r>
            <a:r>
              <a:rPr lang="en-US" altLang="zh-CN" dirty="0"/>
              <a:t>dinner</a:t>
            </a:r>
            <a:r>
              <a:rPr lang="zh-CN" altLang="en-US" dirty="0"/>
              <a:t> </a:t>
            </a:r>
            <a:r>
              <a:rPr lang="en-US" altLang="zh-CN" dirty="0"/>
              <a:t>at”,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secondly</a:t>
            </a:r>
            <a:r>
              <a:rPr lang="zh-CN" altLang="en-US" dirty="0"/>
              <a:t> </a:t>
            </a:r>
            <a:r>
              <a:rPr lang="en-US" altLang="zh-CN" dirty="0"/>
              <a:t>“where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sushi”.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argue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explicitly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label-efficient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interpretable.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NER.</a:t>
            </a:r>
          </a:p>
          <a:p>
            <a:r>
              <a:rPr lang="en-US" altLang="zh-CN" dirty="0"/>
              <a:t>Recall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conventional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domain.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annotating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spans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tagging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annotations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entity-recognition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Alice</a:t>
            </a:r>
            <a:r>
              <a:rPr lang="zh-CN" altLang="en-US" dirty="0"/>
              <a:t> </a:t>
            </a:r>
            <a:r>
              <a:rPr lang="en-US" altLang="zh-CN" dirty="0"/>
              <a:t>traveled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blabla</a:t>
            </a:r>
            <a:r>
              <a:rPr lang="en-US" altLang="zh-CN" dirty="0"/>
              <a:t>.</a:t>
            </a:r>
            <a:r>
              <a:rPr lang="zh-CN" altLang="en-US" dirty="0"/>
              <a:t>  </a:t>
            </a:r>
            <a:r>
              <a:rPr lang="en-US" altLang="zh-CN" dirty="0"/>
              <a:t>Bob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travel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Cam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great</a:t>
            </a:r>
            <a:r>
              <a:rPr lang="zh-CN" altLang="en-US" dirty="0"/>
              <a:t> </a:t>
            </a:r>
            <a:r>
              <a:rPr lang="en-US" altLang="zh-CN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location.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annotators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labeled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entity,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well,</a:t>
            </a:r>
            <a:r>
              <a:rPr lang="zh-CN" altLang="en-US" dirty="0"/>
              <a:t> </a:t>
            </a:r>
            <a:r>
              <a:rPr lang="en-US" altLang="zh-CN" dirty="0"/>
              <a:t>right?</a:t>
            </a:r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cost-effective</a:t>
            </a:r>
            <a:r>
              <a:rPr lang="zh-CN" altLang="en-US" dirty="0"/>
              <a:t> </a:t>
            </a:r>
            <a:r>
              <a:rPr lang="en-US" altLang="zh-CN" dirty="0"/>
              <a:t>way?</a:t>
            </a:r>
          </a:p>
          <a:p>
            <a:endParaRPr lang="en-US" altLang="zh-CN" dirty="0"/>
          </a:p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annotate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entities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soft</a:t>
            </a:r>
            <a:r>
              <a:rPr lang="zh-CN" altLang="en-US" dirty="0"/>
              <a:t> </a:t>
            </a:r>
            <a:r>
              <a:rPr lang="en-US" altLang="zh-CN" dirty="0"/>
              <a:t>rules,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efforts.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comparable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cost-effective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interpretable.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contribution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annotations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datasets,</a:t>
            </a:r>
            <a:r>
              <a:rPr lang="zh-CN" altLang="en-US" dirty="0"/>
              <a:t> </a:t>
            </a:r>
            <a:r>
              <a:rPr lang="en-US" altLang="zh-CN" dirty="0"/>
              <a:t>namely</a:t>
            </a:r>
            <a:r>
              <a:rPr lang="zh-CN" altLang="en-US" dirty="0"/>
              <a:t> </a:t>
            </a:r>
            <a:r>
              <a:rPr lang="en-US" altLang="zh-CN" dirty="0"/>
              <a:t>CONLL2003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BC5CDR.</a:t>
            </a:r>
          </a:p>
          <a:p>
            <a:endParaRPr lang="en-US" altLang="zh-CN" dirty="0"/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average.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collected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SageMaker</a:t>
            </a:r>
            <a:r>
              <a:rPr lang="zh-CN" altLang="en-US" dirty="0"/>
              <a:t> </a:t>
            </a:r>
            <a:r>
              <a:rPr lang="en-US" altLang="zh-CN" dirty="0"/>
              <a:t>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annotations,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yet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trigger-based</a:t>
            </a:r>
            <a:r>
              <a:rPr lang="zh-CN" altLang="en-US" dirty="0"/>
              <a:t> </a:t>
            </a:r>
            <a:r>
              <a:rPr lang="en-US" altLang="zh-CN" dirty="0"/>
              <a:t>NER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framework.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Networks.</a:t>
            </a:r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briefly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ideas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refer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details.</a:t>
            </a:r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annotated</a:t>
            </a:r>
            <a:r>
              <a:rPr lang="zh-CN" altLang="en-US" dirty="0"/>
              <a:t> </a:t>
            </a:r>
            <a:r>
              <a:rPr lang="en-US" altLang="zh-CN" dirty="0"/>
              <a:t>sentence,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b="1" dirty="0"/>
              <a:t>travel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Bidirectional</a:t>
            </a:r>
            <a:r>
              <a:rPr lang="zh-CN" altLang="en-US" dirty="0"/>
              <a:t> </a:t>
            </a:r>
            <a:r>
              <a:rPr lang="en-US" altLang="zh-CN" dirty="0"/>
              <a:t>LSTM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followed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structured</a:t>
            </a:r>
            <a:r>
              <a:rPr lang="zh-CN" altLang="en-US" dirty="0"/>
              <a:t> </a:t>
            </a:r>
            <a:r>
              <a:rPr lang="en-US" altLang="zh-CN" dirty="0"/>
              <a:t>self-attention</a:t>
            </a:r>
            <a:r>
              <a:rPr lang="zh-CN" altLang="en-US" dirty="0"/>
              <a:t> </a:t>
            </a:r>
            <a:r>
              <a:rPr lang="en-US" altLang="zh-CN" dirty="0"/>
              <a:t>layer.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pooling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considering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words.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soft</a:t>
            </a:r>
            <a:r>
              <a:rPr lang="zh-CN" altLang="en-US" dirty="0"/>
              <a:t> </a:t>
            </a:r>
            <a:r>
              <a:rPr lang="en-US" altLang="zh-CN" dirty="0"/>
              <a:t>matcher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mixing</a:t>
            </a:r>
            <a:r>
              <a:rPr lang="zh-CN" altLang="en-US" dirty="0"/>
              <a:t> </a:t>
            </a:r>
            <a:r>
              <a:rPr lang="en-US" altLang="zh-CN" dirty="0"/>
              <a:t>matched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mismatched</a:t>
            </a:r>
            <a:r>
              <a:rPr lang="zh-CN" altLang="en-US" dirty="0"/>
              <a:t> </a:t>
            </a:r>
            <a:r>
              <a:rPr lang="en-US" altLang="zh-CN" dirty="0"/>
              <a:t>pairs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sentences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finding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suitable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gold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examples.</a:t>
            </a:r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meantime,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capture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typing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rep.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regularization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BLSTM-CRF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tagging.</a:t>
            </a:r>
          </a:p>
          <a:p>
            <a:r>
              <a:rPr lang="en-US" altLang="zh-CN" dirty="0"/>
              <a:t>Finally.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 </a:t>
            </a:r>
            <a:r>
              <a:rPr lang="en-US" altLang="zh-CN" dirty="0"/>
              <a:t>extract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entity.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</a:p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BLSTM-CRF</a:t>
            </a:r>
            <a:r>
              <a:rPr lang="zh-CN" altLang="en-US" dirty="0"/>
              <a:t> </a:t>
            </a:r>
            <a:r>
              <a:rPr lang="en-US" altLang="zh-CN" dirty="0"/>
              <a:t>trained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annotations.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TMN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trained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entities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annotations.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15%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triggers.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TMN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comparable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conventional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60%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20%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70%</a:t>
            </a:r>
            <a:r>
              <a:rPr lang="zh-CN" altLang="en-US" dirty="0"/>
              <a:t> 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conventional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TMN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interpretable.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heatmap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visualizing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soft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matcher.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recognizes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chemical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“per</a:t>
            </a:r>
            <a:r>
              <a:rPr lang="zh-CN" altLang="en-US" dirty="0"/>
              <a:t> </a:t>
            </a:r>
            <a:r>
              <a:rPr lang="en-US" altLang="zh-CN" dirty="0"/>
              <a:t>day”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matched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“once</a:t>
            </a:r>
            <a:r>
              <a:rPr lang="zh-CN" altLang="en-US" dirty="0"/>
              <a:t> </a:t>
            </a:r>
            <a:r>
              <a:rPr lang="en-US" altLang="zh-CN" dirty="0"/>
              <a:t>daily”.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D7C96-2630-3E4C-AECF-C7E454E828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804-3B29-1E40-BF22-BDC59E872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6F312-B0FA-C047-A4BB-B6D082F68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8162-35B3-1442-994F-FA5A25E1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977F-800E-8B45-9D9D-15C20E3E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318A-A259-E641-8708-843EF812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4285-EE21-3B4F-98F9-806AF5BB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589E4-699A-124B-B8DE-8A06CC507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D904-83D9-B941-87B7-9010195E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7F296-2F82-8441-947E-4FFC0EA8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B831-05CF-A94B-A7C4-680A8CA3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58B9A-A5FB-534B-B1A7-408286FAA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961E9-30EC-7245-864A-46EE223E6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C365-2740-8A4F-B8EB-9BC1544A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14188-0737-744A-AE1B-361E0B63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08F9-BF7D-AE42-B514-482F0155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1A7E-8F9F-DB49-9E36-20BAA474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halkboard" panose="03050602040202020205" pitchFamily="66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893E-04C5-3C47-9A96-A3601AB5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halkboard" panose="03050602040202020205" pitchFamily="66" charset="77"/>
              </a:defRPr>
            </a:lvl1pPr>
            <a:lvl2pPr>
              <a:defRPr>
                <a:latin typeface="Chalkboard" panose="03050602040202020205" pitchFamily="66" charset="77"/>
              </a:defRPr>
            </a:lvl2pPr>
            <a:lvl3pPr>
              <a:defRPr>
                <a:latin typeface="Chalkboard" panose="03050602040202020205" pitchFamily="66" charset="77"/>
              </a:defRPr>
            </a:lvl3pPr>
            <a:lvl4pPr>
              <a:defRPr>
                <a:latin typeface="Chalkboard" panose="03050602040202020205" pitchFamily="66" charset="77"/>
              </a:defRPr>
            </a:lvl4pPr>
            <a:lvl5pPr>
              <a:defRPr>
                <a:latin typeface="Chalkboard" panose="03050602040202020205" pitchFamily="66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24B52-B724-B14C-B4A0-7D2B27CA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9F88-07BF-9F43-B98B-335DD2B1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latin typeface="+mn-lt"/>
              </a:defRPr>
            </a:lvl1pPr>
          </a:lstStyle>
          <a:p>
            <a:r>
              <a:rPr lang="en-US" altLang="zh-CN" dirty="0"/>
              <a:t>TriggerNER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ADB3B-AB3E-E045-897A-B636651A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A0CF19-DF45-3D44-A4FB-427C92D94C9B}"/>
              </a:ext>
            </a:extLst>
          </p:cNvPr>
          <p:cNvGrpSpPr/>
          <p:nvPr userDrawn="1"/>
        </p:nvGrpSpPr>
        <p:grpSpPr>
          <a:xfrm>
            <a:off x="10603159" y="0"/>
            <a:ext cx="1487050" cy="1443402"/>
            <a:chOff x="10603159" y="0"/>
            <a:chExt cx="1487050" cy="1443402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EE7DC1B-848F-CE46-9E91-047257DA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8657" y="0"/>
              <a:ext cx="1471552" cy="11236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7F5037-D4CB-9542-951E-72536792E45D}"/>
                </a:ext>
              </a:extLst>
            </p:cNvPr>
            <p:cNvSpPr txBox="1"/>
            <p:nvPr/>
          </p:nvSpPr>
          <p:spPr>
            <a:xfrm>
              <a:off x="10603159" y="981737"/>
              <a:ext cx="1351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ACL</a:t>
              </a:r>
              <a:r>
                <a:rPr lang="zh-CN" altLang="en-US" sz="2400" b="1" dirty="0"/>
                <a:t> </a:t>
              </a:r>
              <a:r>
                <a:rPr lang="en-US" altLang="zh-CN" sz="2400" b="1" dirty="0"/>
                <a:t>2020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60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66F1-530F-EB4B-B1C0-75CA0043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9F637-7BCB-724A-8592-F2AAAF890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0F158-F977-DB4A-8A92-B9922D2A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C8866-7CCB-1D44-87DC-BE65E4C3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1FE38-EF64-2A43-B89B-E5278005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E6F3-D5D9-6042-9E95-35C3ACAA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9044-8E2D-5D45-AB87-DCA429EB8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6BD58-FD5F-0147-B5ED-26DE9545E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F95AF-2AF1-704F-BA0B-D7249C2C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FBD6B-C6F4-5E40-88BB-CE0C00AA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C1D4-DDE1-B045-8B67-01936218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543A-3156-A741-9807-0E349C2D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FCC66-8991-DE47-A7DA-A15657FAA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D5C36-AB60-884C-8E1D-C5DE03574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31240-B18B-F949-A6D7-A9E8DCCE4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83D21-9BA3-D94D-BDD9-E6D1401DB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44D6F-8FC8-A641-B9D4-F89164F7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439DE-0F07-1A43-BA11-F12BEDEC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DB227-21F7-B543-8B45-9C056F0D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0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0226-74C4-9343-94E8-E3EAB025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F1B9E-B40B-CE40-A3C4-4DDE0BC7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C54DA-DB77-7044-9498-D548944A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94D79-701F-5D44-93D5-12D93A56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EE0DC-E242-AD41-AEFD-34612D88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44769-5E70-4848-B43A-1DAAB992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BD285-99A6-7D44-95D7-7657B1C1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3D59-CB86-BE4C-BC34-90A939A5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6EFD-DA90-2D4E-B1C6-20551631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995D1-F4A6-3D44-98ED-9D2FAE39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D3840-8A33-F74E-8F6F-888D8891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EFA51-9107-9049-833B-7E343029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5B1DC-ADCA-D949-84F5-931EE972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44F8-30C6-274A-B2A3-AE4253F7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DDCD3-AC4B-C84F-8DAE-AB3DFB5FE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B7097-C552-9F4F-8E5D-880F92FD5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F31E8-7E31-724B-83A2-24672290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6C14A-28FA-8B41-96D9-F6D0416F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B1514-C49E-5440-977F-3FCB1E04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97DE8-9397-3043-BF0D-AE88E37F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4412-9D58-5D45-BD74-FE1B5CB7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0C83-A1FF-C14B-BD13-52F724471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88E6-DDC2-DF45-A904-23CB04805C6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B27A4-F7BB-9647-BC8E-BCDE12405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CBA-9910-064D-A952-9F7BABF70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E52A-D1E1-2040-B76D-C78E25BB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749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s://github.com/INK-USC/TriggerN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aws.amazon.com/sagemake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comments" Target="../comments/comment1.xml"/><Relationship Id="rId5" Type="http://schemas.openxmlformats.org/officeDocument/2006/relationships/image" Target="../media/image24.png"/><Relationship Id="rId10" Type="http://schemas.openxmlformats.org/officeDocument/2006/relationships/image" Target="../media/image15.sv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7A5CA272-1E33-9C4E-B363-46E0EAD68F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7764" y="283981"/>
            <a:ext cx="11756465" cy="27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4400"/>
            </a:pPr>
            <a:br>
              <a:rPr lang="en-US" altLang="zh-CN" sz="2400" dirty="0">
                <a:latin typeface="Chalkboard SE" panose="03050602040202020205" pitchFamily="66" charset="77"/>
                <a:ea typeface="Book Antiqua"/>
                <a:cs typeface="Book Antiqua"/>
                <a:sym typeface="Book Antiqua"/>
              </a:rPr>
            </a:br>
            <a:br>
              <a:rPr lang="en-US" sz="4000" dirty="0">
                <a:latin typeface="Chalkboard SE" panose="03050602040202020205" pitchFamily="66" charset="77"/>
              </a:rPr>
            </a:b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Learning with Entity Triggers as Explanations for Named Entity Recognition</a:t>
            </a:r>
            <a:endParaRPr sz="3600" dirty="0">
              <a:solidFill>
                <a:srgbClr val="0070C0"/>
              </a:solidFill>
              <a:latin typeface="Arial Rounded MT Bold" panose="020F0704030504030204" pitchFamily="34" charset="77"/>
              <a:sym typeface="Book Antiqu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AC212A-3F57-7B49-A72E-77CD22F62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12" b="14626"/>
          <a:stretch/>
        </p:blipFill>
        <p:spPr>
          <a:xfrm>
            <a:off x="3484715" y="5908368"/>
            <a:ext cx="3552173" cy="743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0B81E8-7D35-CA47-96D8-FA1861CF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985" y="5224465"/>
            <a:ext cx="2870365" cy="2152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D9307-6B4D-5E40-B3C2-A28DFA339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90" y="3259410"/>
            <a:ext cx="8822616" cy="1965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5A2FD-7D96-2742-A9A9-12EC6AC2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824" y="5224465"/>
            <a:ext cx="4014344" cy="2764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C0879-36AD-7D49-BDBE-D897E594B76A}"/>
              </a:ext>
            </a:extLst>
          </p:cNvPr>
          <p:cNvGrpSpPr/>
          <p:nvPr/>
        </p:nvGrpSpPr>
        <p:grpSpPr>
          <a:xfrm>
            <a:off x="10603159" y="0"/>
            <a:ext cx="1487050" cy="1443402"/>
            <a:chOff x="10603159" y="0"/>
            <a:chExt cx="1487050" cy="1443402"/>
          </a:xfrm>
        </p:grpSpPr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CFE7E25-F148-C643-80EE-4822A2FF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8657" y="0"/>
              <a:ext cx="1471552" cy="112362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D967BC-8C90-5F4C-A479-E47F38337BE2}"/>
                </a:ext>
              </a:extLst>
            </p:cNvPr>
            <p:cNvSpPr txBox="1"/>
            <p:nvPr/>
          </p:nvSpPr>
          <p:spPr>
            <a:xfrm>
              <a:off x="10603159" y="981737"/>
              <a:ext cx="1351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ACL</a:t>
              </a:r>
              <a:r>
                <a:rPr lang="zh-CN" altLang="en-US" sz="2400" b="1" dirty="0"/>
                <a:t> </a:t>
              </a:r>
              <a:r>
                <a:rPr lang="en-US" altLang="zh-CN" sz="2400" b="1" dirty="0"/>
                <a:t>2020</a:t>
              </a:r>
              <a:endParaRPr lang="en-US" sz="2400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66CBD7-1A79-F44F-B418-835CF009DE30}"/>
              </a:ext>
            </a:extLst>
          </p:cNvPr>
          <p:cNvSpPr/>
          <p:nvPr/>
        </p:nvSpPr>
        <p:spPr>
          <a:xfrm>
            <a:off x="4468082" y="858626"/>
            <a:ext cx="3255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TriggerNER</a:t>
            </a:r>
            <a:r>
              <a:rPr lang="en-US" altLang="zh-CN" sz="40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:</a:t>
            </a:r>
            <a:endParaRPr lang="en-US" sz="4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889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37"/>
    </mc:Choice>
    <mc:Fallback>
      <p:transition spd="slow" advTm="160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BB6-621C-F846-9DE6-3CA6460A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002F-87FA-564A-A4F7-DFB61A30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869118" cy="4351338"/>
          </a:xfrm>
        </p:spPr>
        <p:txBody>
          <a:bodyPr/>
          <a:lstStyle/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low-resource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languages</a:t>
            </a:r>
            <a:r>
              <a:rPr lang="en-US" altLang="zh-CN" dirty="0"/>
              <a:t>?</a:t>
            </a:r>
          </a:p>
          <a:p>
            <a:endParaRPr lang="en-US" dirty="0"/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develop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automatically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induce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triggers</a:t>
            </a:r>
            <a:r>
              <a:rPr lang="en-US" altLang="zh-CN" dirty="0"/>
              <a:t>?</a:t>
            </a:r>
          </a:p>
          <a:p>
            <a:endParaRPr lang="en-US" dirty="0"/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evaluating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interpretability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of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NER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C6AD-9DC0-F146-8D10-75BFE41E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listening.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E628-9560-D44C-88AE-2F602F4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758"/>
            <a:ext cx="10515600" cy="3380754"/>
          </a:xfrm>
        </p:spPr>
        <p:txBody>
          <a:bodyPr/>
          <a:lstStyle/>
          <a:p>
            <a:r>
              <a:rPr lang="en-US" altLang="zh-CN" dirty="0" err="1"/>
              <a:t>arXiv</a:t>
            </a:r>
            <a:r>
              <a:rPr lang="zh-CN" altLang="en-US" dirty="0"/>
              <a:t> </a:t>
            </a:r>
            <a:r>
              <a:rPr lang="en-US" altLang="zh-CN" dirty="0"/>
              <a:t>version:</a:t>
            </a:r>
            <a:r>
              <a:rPr lang="zh-CN" altLang="en-US" dirty="0"/>
              <a:t> </a:t>
            </a:r>
            <a:r>
              <a:rPr lang="en-US" dirty="0">
                <a:hlinkClick r:id="rId3"/>
              </a:rPr>
              <a:t>https://arxiv.org/abs/2004.07493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data:</a:t>
            </a:r>
            <a:r>
              <a:rPr lang="zh-CN" altLang="en-US" dirty="0"/>
              <a:t> </a:t>
            </a:r>
            <a:r>
              <a:rPr lang="en-US" dirty="0">
                <a:hlinkClick r:id="rId4"/>
              </a:rPr>
              <a:t>https://github.com/INK-USC/TriggerNER</a:t>
            </a:r>
            <a:endParaRPr lang="en-US" dirty="0"/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triggers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coming.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2B30B526-719F-E344-A705-7070597FE5BE}"/>
              </a:ext>
            </a:extLst>
          </p:cNvPr>
          <p:cNvSpPr txBox="1">
            <a:spLocks/>
          </p:cNvSpPr>
          <p:nvPr/>
        </p:nvSpPr>
        <p:spPr>
          <a:xfrm>
            <a:off x="929390" y="4444210"/>
            <a:ext cx="6880485" cy="125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halkboard" panose="03050602040202020205" pitchFamily="66" charset="77"/>
                <a:ea typeface="+mj-ea"/>
                <a:cs typeface="+mj-cs"/>
              </a:defRPr>
            </a:lvl1pPr>
          </a:lstStyle>
          <a:p>
            <a:pPr>
              <a:buSzPts val="4400"/>
            </a:pPr>
            <a:br>
              <a:rPr lang="en-US" altLang="zh-CN" sz="1400" dirty="0">
                <a:latin typeface="Chalkboard SE" panose="03050602040202020205" pitchFamily="66" charset="77"/>
                <a:ea typeface="Book Antiqua"/>
                <a:cs typeface="Book Antiqua"/>
                <a:sym typeface="Book Antiqua"/>
              </a:rPr>
            </a:br>
            <a:br>
              <a:rPr lang="en-US" sz="2400" dirty="0">
                <a:latin typeface="Chalkboard SE" panose="03050602040202020205" pitchFamily="66" charset="77"/>
              </a:rPr>
            </a:br>
            <a:r>
              <a:rPr lang="en-US" sz="2400" dirty="0">
                <a:latin typeface="Chalkboard SE" panose="03050602040202020205" pitchFamily="66" charset="77"/>
              </a:rPr>
              <a:t>Tri</a:t>
            </a:r>
            <a:r>
              <a:rPr lang="en-US" altLang="zh-CN" sz="2400" dirty="0">
                <a:latin typeface="Chalkboard SE" panose="03050602040202020205" pitchFamily="66" charset="77"/>
              </a:rPr>
              <a:t>ggerNER:</a:t>
            </a:r>
            <a:r>
              <a:rPr lang="zh-CN" altLang="en-US" sz="2400" dirty="0">
                <a:latin typeface="Chalkboard SE" panose="03050602040202020205" pitchFamily="66" charset="77"/>
              </a:rPr>
              <a:t> </a:t>
            </a:r>
            <a:endParaRPr lang="en-US" altLang="zh-CN" sz="2400" dirty="0">
              <a:latin typeface="Chalkboard SE" panose="03050602040202020205" pitchFamily="66" charset="77"/>
            </a:endParaRPr>
          </a:p>
          <a:p>
            <a:pPr>
              <a:buSzPts val="4400"/>
            </a:pPr>
            <a:r>
              <a:rPr lang="en-US" sz="2400" dirty="0">
                <a:latin typeface="Arial Rounded MT Bold" panose="020F0704030504030204" pitchFamily="34" charset="77"/>
              </a:rPr>
              <a:t>Learning with Entity Triggers as </a:t>
            </a:r>
          </a:p>
          <a:p>
            <a:pPr>
              <a:buSzPts val="4400"/>
            </a:pPr>
            <a:r>
              <a:rPr lang="en-US" sz="2400" dirty="0">
                <a:latin typeface="Arial Rounded MT Bold" panose="020F0704030504030204" pitchFamily="34" charset="77"/>
              </a:rPr>
              <a:t>Explanations for Named Entity Recognition</a:t>
            </a:r>
            <a:endParaRPr lang="en-US" sz="2000" dirty="0">
              <a:latin typeface="Arial Rounded MT Bold" panose="020F0704030504030204" pitchFamily="34" charset="77"/>
              <a:sym typeface="Book Antiqu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5591F-E9E5-C948-A61F-CA0041191B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12" b="14626"/>
          <a:stretch/>
        </p:blipFill>
        <p:spPr>
          <a:xfrm>
            <a:off x="6543868" y="5922506"/>
            <a:ext cx="3552173" cy="743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F9500-3E11-CA4B-9BA1-A4C72D73D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8335" y="5071442"/>
            <a:ext cx="3261321" cy="24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887-1D4F-0B49-8EE5-5888C73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Named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Entity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Recognition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(NER)</a:t>
            </a:r>
            <a:br>
              <a:rPr lang="en-US" altLang="zh-CN" dirty="0"/>
            </a:b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98D9D-6304-3F44-B09B-22D08BAF698D}"/>
              </a:ext>
            </a:extLst>
          </p:cNvPr>
          <p:cNvSpPr txBox="1"/>
          <p:nvPr/>
        </p:nvSpPr>
        <p:spPr>
          <a:xfrm>
            <a:off x="1075406" y="2266343"/>
            <a:ext cx="10041187" cy="178684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halkboard" panose="03050602040202020205" pitchFamily="66" charset="77"/>
              </a:rPr>
              <a:t>Tom</a:t>
            </a:r>
            <a:r>
              <a:rPr lang="en-US" sz="3200" dirty="0">
                <a:latin typeface="Chalkboard" panose="03050602040202020205" pitchFamily="66" charset="77"/>
              </a:rPr>
              <a:t> had a fantastic </a:t>
            </a:r>
            <a:r>
              <a:rPr lang="en-US" altLang="zh-CN" sz="3200" dirty="0">
                <a:latin typeface="Chalkboard" panose="03050602040202020205" pitchFamily="66" charset="77"/>
              </a:rPr>
              <a:t>dinner</a:t>
            </a:r>
            <a:r>
              <a:rPr lang="en-US" sz="3200" dirty="0">
                <a:latin typeface="Chalkboard" panose="03050602040202020205" pitchFamily="66" charset="77"/>
              </a:rPr>
              <a:t> at </a:t>
            </a:r>
            <a:r>
              <a:rPr lang="en-US" altLang="zh-CN" sz="3200" dirty="0">
                <a:solidFill>
                  <a:schemeClr val="tx1"/>
                </a:solidFill>
                <a:latin typeface="Chalkboard" panose="03050602040202020205" pitchFamily="66" charset="77"/>
              </a:rPr>
              <a:t>r</a:t>
            </a:r>
            <a:r>
              <a:rPr lang="en-US" sz="3200" dirty="0">
                <a:solidFill>
                  <a:schemeClr val="tx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3200" dirty="0">
                <a:solidFill>
                  <a:schemeClr val="tx1"/>
                </a:solidFill>
                <a:latin typeface="Chalkboard" panose="03050602040202020205" pitchFamily="66" charset="77"/>
              </a:rPr>
              <a:t>f</a:t>
            </a:r>
            <a:r>
              <a:rPr lang="en-US" sz="3200" dirty="0">
                <a:solidFill>
                  <a:schemeClr val="tx1"/>
                </a:solidFill>
                <a:latin typeface="Chalkboard" panose="03050602040202020205" pitchFamily="66" charset="77"/>
              </a:rPr>
              <a:t>ish</a:t>
            </a:r>
            <a:r>
              <a:rPr lang="en-US" sz="3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3200" dirty="0">
                <a:latin typeface="Chalkboard" panose="03050602040202020205" pitchFamily="66" charset="77"/>
              </a:rPr>
              <a:t>yesterday, </a:t>
            </a:r>
            <a:r>
              <a:rPr lang="en-US" altLang="zh-CN" sz="3200" dirty="0">
                <a:latin typeface="Chalkboard" panose="03050602040202020205" pitchFamily="66" charset="77"/>
              </a:rPr>
              <a:t>where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sushi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was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best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in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my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opinion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2D36EF-5606-204D-9FD8-5F67989F4AA1}"/>
              </a:ext>
            </a:extLst>
          </p:cNvPr>
          <p:cNvSpPr txBox="1"/>
          <p:nvPr/>
        </p:nvSpPr>
        <p:spPr>
          <a:xfrm>
            <a:off x="1037779" y="4633609"/>
            <a:ext cx="1967655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Types</a:t>
            </a:r>
          </a:p>
          <a:p>
            <a:pPr algn="ctr"/>
            <a:r>
              <a:rPr lang="en-US" altLang="zh-CN" sz="2400" b="1" dirty="0"/>
              <a:t>PER</a:t>
            </a:r>
            <a:r>
              <a:rPr lang="en-US" altLang="zh-CN" sz="2400" dirty="0"/>
              <a:t>SON</a:t>
            </a:r>
          </a:p>
          <a:p>
            <a:pPr algn="ctr"/>
            <a:r>
              <a:rPr lang="en-US" altLang="zh-CN" sz="2400" b="1" dirty="0"/>
              <a:t>REST</a:t>
            </a:r>
            <a:r>
              <a:rPr lang="en-US" altLang="zh-CN" sz="2400" dirty="0"/>
              <a:t>AURANT</a:t>
            </a:r>
          </a:p>
          <a:p>
            <a:pPr algn="ctr"/>
            <a:r>
              <a:rPr lang="en-US" altLang="zh-CN" sz="2400" b="1" dirty="0"/>
              <a:t>STREET</a:t>
            </a:r>
            <a:endParaRPr lang="en-US" altLang="zh-CN" sz="2400" dirty="0"/>
          </a:p>
          <a:p>
            <a:pPr algn="ctr"/>
            <a:r>
              <a:rPr lang="en-US" altLang="zh-CN" sz="2400" dirty="0">
                <a:latin typeface="Chalkboard" panose="03050602040202020205" pitchFamily="66" charset="77"/>
              </a:rPr>
              <a:t>…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5616E0-F451-7A44-9F07-67570B4F2508}"/>
              </a:ext>
            </a:extLst>
          </p:cNvPr>
          <p:cNvCxnSpPr>
            <a:cxnSpLocks/>
          </p:cNvCxnSpPr>
          <p:nvPr/>
        </p:nvCxnSpPr>
        <p:spPr>
          <a:xfrm>
            <a:off x="1828801" y="3333345"/>
            <a:ext cx="0" cy="1300264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4FD79B-8686-7B46-BBD1-0E23D835587F}"/>
              </a:ext>
            </a:extLst>
          </p:cNvPr>
          <p:cNvSpPr txBox="1"/>
          <p:nvPr/>
        </p:nvSpPr>
        <p:spPr>
          <a:xfrm>
            <a:off x="1271080" y="2868097"/>
            <a:ext cx="976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F93A9-2EC5-AF41-9E5B-454B00963F24}"/>
              </a:ext>
            </a:extLst>
          </p:cNvPr>
          <p:cNvSpPr txBox="1"/>
          <p:nvPr/>
        </p:nvSpPr>
        <p:spPr>
          <a:xfrm>
            <a:off x="1676399" y="3614145"/>
            <a:ext cx="976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369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9"/>
    </mc:Choice>
    <mc:Fallback>
      <p:transition spd="slow" advTm="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887-1D4F-0B49-8EE5-5888C73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Named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Entity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Recognition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(NER)</a:t>
            </a:r>
            <a:br>
              <a:rPr lang="en-US" altLang="zh-CN" dirty="0"/>
            </a:b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98D9D-6304-3F44-B09B-22D08BAF698D}"/>
              </a:ext>
            </a:extLst>
          </p:cNvPr>
          <p:cNvSpPr txBox="1"/>
          <p:nvPr/>
        </p:nvSpPr>
        <p:spPr>
          <a:xfrm>
            <a:off x="1075406" y="2266343"/>
            <a:ext cx="10041187" cy="178684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Tom</a:t>
            </a:r>
            <a:r>
              <a:rPr lang="en-US" sz="3200" dirty="0">
                <a:latin typeface="Chalkboard" panose="03050602040202020205" pitchFamily="66" charset="77"/>
              </a:rPr>
              <a:t> had a fantastic </a:t>
            </a:r>
            <a:r>
              <a:rPr lang="en-US" altLang="zh-CN" sz="3200" dirty="0">
                <a:latin typeface="Chalkboard" panose="03050602040202020205" pitchFamily="66" charset="77"/>
              </a:rPr>
              <a:t>dinner</a:t>
            </a:r>
            <a:r>
              <a:rPr lang="en-US" sz="3200" dirty="0">
                <a:latin typeface="Chalkboard" panose="03050602040202020205" pitchFamily="66" charset="77"/>
              </a:rPr>
              <a:t> at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r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f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ish</a:t>
            </a:r>
            <a:r>
              <a:rPr lang="en-US" sz="3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3200" dirty="0">
                <a:latin typeface="Chalkboard" panose="03050602040202020205" pitchFamily="66" charset="77"/>
              </a:rPr>
              <a:t>yesterday, </a:t>
            </a:r>
            <a:r>
              <a:rPr lang="en-US" altLang="zh-CN" sz="3200" dirty="0">
                <a:latin typeface="Chalkboard" panose="03050602040202020205" pitchFamily="66" charset="77"/>
              </a:rPr>
              <a:t>where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sushi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was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best in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my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opinion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2D36EF-5606-204D-9FD8-5F67989F4AA1}"/>
              </a:ext>
            </a:extLst>
          </p:cNvPr>
          <p:cNvSpPr txBox="1"/>
          <p:nvPr/>
        </p:nvSpPr>
        <p:spPr>
          <a:xfrm>
            <a:off x="1037779" y="4633609"/>
            <a:ext cx="1967654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Types</a:t>
            </a:r>
          </a:p>
          <a:p>
            <a:pPr algn="ctr"/>
            <a:r>
              <a:rPr lang="en-US" altLang="zh-CN" sz="2400" b="1" dirty="0"/>
              <a:t>PER</a:t>
            </a:r>
            <a:r>
              <a:rPr lang="en-US" altLang="zh-CN" sz="2400" dirty="0"/>
              <a:t>SON</a:t>
            </a:r>
          </a:p>
          <a:p>
            <a:pPr algn="ctr"/>
            <a:r>
              <a:rPr lang="en-US" altLang="zh-CN" sz="2400" b="1" dirty="0"/>
              <a:t>REST</a:t>
            </a:r>
            <a:r>
              <a:rPr lang="en-US" altLang="zh-CN" sz="2400" dirty="0"/>
              <a:t>AURANT</a:t>
            </a:r>
          </a:p>
          <a:p>
            <a:pPr algn="ctr"/>
            <a:r>
              <a:rPr lang="en-US" altLang="zh-CN" sz="2400" b="1" dirty="0"/>
              <a:t>STREET</a:t>
            </a:r>
            <a:endParaRPr lang="en-US" altLang="zh-CN" sz="2400" dirty="0"/>
          </a:p>
          <a:p>
            <a:pPr algn="ctr"/>
            <a:r>
              <a:rPr lang="en-US" altLang="zh-CN" sz="2400" dirty="0">
                <a:latin typeface="Chalkboard" panose="03050602040202020205" pitchFamily="66" charset="77"/>
              </a:rPr>
              <a:t>…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5616E0-F451-7A44-9F07-67570B4F2508}"/>
              </a:ext>
            </a:extLst>
          </p:cNvPr>
          <p:cNvCxnSpPr>
            <a:cxnSpLocks/>
          </p:cNvCxnSpPr>
          <p:nvPr/>
        </p:nvCxnSpPr>
        <p:spPr>
          <a:xfrm>
            <a:off x="1828801" y="3333345"/>
            <a:ext cx="0" cy="1300264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9B97-829D-3742-A058-35D04334C740}"/>
              </a:ext>
            </a:extLst>
          </p:cNvPr>
          <p:cNvGrpSpPr/>
          <p:nvPr/>
        </p:nvGrpSpPr>
        <p:grpSpPr>
          <a:xfrm>
            <a:off x="1271080" y="2868097"/>
            <a:ext cx="9760086" cy="1129653"/>
            <a:chOff x="1271080" y="2868097"/>
            <a:chExt cx="9760086" cy="11296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4FD79B-8686-7B46-BBD1-0E23D835587F}"/>
                </a:ext>
              </a:extLst>
            </p:cNvPr>
            <p:cNvSpPr txBox="1"/>
            <p:nvPr/>
          </p:nvSpPr>
          <p:spPr>
            <a:xfrm>
              <a:off x="1271080" y="2868097"/>
              <a:ext cx="9760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chemeClr val="accent1"/>
                  </a:solidFill>
                </a:rPr>
                <a:t>B-</a:t>
              </a:r>
              <a:r>
                <a:rPr lang="en-US" altLang="zh-CN" b="1" u="sng" dirty="0">
                  <a:solidFill>
                    <a:schemeClr val="accent1"/>
                  </a:solidFill>
                </a:rPr>
                <a:t>PER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zh-CN" altLang="en-US" b="1" dirty="0"/>
                <a:t>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</a:t>
              </a:r>
              <a:r>
                <a:rPr lang="en-US" altLang="zh-CN" b="1" u="sng" dirty="0">
                  <a:solidFill>
                    <a:schemeClr val="accent1"/>
                  </a:solidFill>
                </a:rPr>
                <a:t>B-REST</a:t>
              </a:r>
              <a:r>
                <a:rPr lang="zh-CN" altLang="en-US" b="1" dirty="0">
                  <a:solidFill>
                    <a:schemeClr val="accent1"/>
                  </a:solidFill>
                </a:rPr>
                <a:t>             </a:t>
              </a:r>
              <a:r>
                <a:rPr lang="en-US" altLang="zh-CN" b="1" u="sng" dirty="0">
                  <a:solidFill>
                    <a:schemeClr val="accent1"/>
                  </a:solidFill>
                </a:rPr>
                <a:t>I-REST</a:t>
              </a:r>
              <a:r>
                <a:rPr lang="zh-CN" altLang="en-US" b="1" dirty="0">
                  <a:solidFill>
                    <a:schemeClr val="accent1"/>
                  </a:solidFill>
                </a:rPr>
                <a:t> 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7F93A9-2EC5-AF41-9E5B-454B00963F24}"/>
                </a:ext>
              </a:extLst>
            </p:cNvPr>
            <p:cNvSpPr txBox="1"/>
            <p:nvPr/>
          </p:nvSpPr>
          <p:spPr>
            <a:xfrm>
              <a:off x="1271080" y="3628418"/>
              <a:ext cx="9760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              </a:t>
              </a: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EBC425-1ABE-DB4B-9122-B4AE33F5BA5D}"/>
              </a:ext>
            </a:extLst>
          </p:cNvPr>
          <p:cNvSpPr txBox="1"/>
          <p:nvPr/>
        </p:nvSpPr>
        <p:spPr>
          <a:xfrm>
            <a:off x="3161233" y="4628846"/>
            <a:ext cx="5979779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NER</a:t>
            </a:r>
            <a:r>
              <a:rPr lang="zh-CN" altLang="en-US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as</a:t>
            </a:r>
            <a:r>
              <a:rPr lang="zh-CN" altLang="en-US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Sequence</a:t>
            </a:r>
            <a:r>
              <a:rPr lang="zh-CN" altLang="en-US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Tagging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B-X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Beginning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an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type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X</a:t>
            </a:r>
            <a:endParaRPr lang="en-US" sz="2400" b="1" dirty="0">
              <a:solidFill>
                <a:schemeClr val="accent1"/>
              </a:solidFill>
              <a:latin typeface="Chalkboard" panose="03050602040202020205" pitchFamily="66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I-X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Inside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an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type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X</a:t>
            </a:r>
            <a:endParaRPr lang="en-US" sz="2400" b="1" dirty="0">
              <a:solidFill>
                <a:schemeClr val="accent1"/>
              </a:solidFill>
              <a:latin typeface="Chalkboard" panose="03050602040202020205" pitchFamily="66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latin typeface="Chalkboard" panose="03050602040202020205" pitchFamily="66" charset="77"/>
              </a:rPr>
              <a:t>Outside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any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entities.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  <a:sym typeface="Wingdings" pitchFamily="2" charset="2"/>
              </a:rPr>
              <a:t>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  <a:sym typeface="Wingdings" pitchFamily="2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Boundary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Type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68CD2E-5EC0-1A4C-8FB9-D65C20EB33EB}"/>
              </a:ext>
            </a:extLst>
          </p:cNvPr>
          <p:cNvGrpSpPr/>
          <p:nvPr/>
        </p:nvGrpSpPr>
        <p:grpSpPr>
          <a:xfrm>
            <a:off x="6201393" y="1760244"/>
            <a:ext cx="5600316" cy="1171024"/>
            <a:chOff x="6201393" y="1760244"/>
            <a:chExt cx="5600316" cy="11710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6130F8-3BD0-724B-9093-E16A215ED427}"/>
                </a:ext>
              </a:extLst>
            </p:cNvPr>
            <p:cNvSpPr txBox="1"/>
            <p:nvPr/>
          </p:nvSpPr>
          <p:spPr>
            <a:xfrm>
              <a:off x="6201393" y="1760244"/>
              <a:ext cx="560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Why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can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we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recognize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it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as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a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restaurant</a:t>
              </a:r>
              <a:r>
                <a:rPr lang="zh-CN" altLang="en-US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entity?</a:t>
              </a:r>
              <a:endParaRPr lang="en-US" b="1" dirty="0">
                <a:solidFill>
                  <a:srgbClr val="FF0000"/>
                </a:solidFill>
                <a:latin typeface="Chalkboard" panose="03050602040202020205" pitchFamily="66" charset="77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F867DE-C779-7641-8D30-4BE622FDB540}"/>
                </a:ext>
              </a:extLst>
            </p:cNvPr>
            <p:cNvCxnSpPr>
              <a:cxnSpLocks/>
              <a:stCxn id="12" idx="0"/>
              <a:endCxn id="6" idx="2"/>
            </p:cNvCxnSpPr>
            <p:nvPr/>
          </p:nvCxnSpPr>
          <p:spPr>
            <a:xfrm flipV="1">
              <a:off x="7924800" y="2129576"/>
              <a:ext cx="1076751" cy="38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6F1F679-241C-BA45-9F0B-1EBB9F6E7718}"/>
                </a:ext>
              </a:extLst>
            </p:cNvPr>
            <p:cNvSpPr/>
            <p:nvPr/>
          </p:nvSpPr>
          <p:spPr>
            <a:xfrm>
              <a:off x="6776936" y="2509736"/>
              <a:ext cx="2295728" cy="421532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6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887-1D4F-0B49-8EE5-5888C73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Named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Entity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Recognition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(NER)</a:t>
            </a:r>
            <a:br>
              <a:rPr lang="en-US" altLang="zh-CN" dirty="0"/>
            </a:b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98D9D-6304-3F44-B09B-22D08BAF698D}"/>
              </a:ext>
            </a:extLst>
          </p:cNvPr>
          <p:cNvSpPr txBox="1"/>
          <p:nvPr/>
        </p:nvSpPr>
        <p:spPr>
          <a:xfrm>
            <a:off x="1075406" y="2266343"/>
            <a:ext cx="10041187" cy="178684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halkboard" panose="03050602040202020205" pitchFamily="66" charset="77"/>
              </a:rPr>
              <a:t>Tom had a fantastic </a:t>
            </a:r>
            <a:r>
              <a:rPr lang="en-US" altLang="zh-CN" sz="3200" dirty="0">
                <a:latin typeface="Chalkboard" panose="03050602040202020205" pitchFamily="66" charset="77"/>
              </a:rPr>
              <a:t>dinner</a:t>
            </a:r>
            <a:r>
              <a:rPr lang="en-US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sz="3200" dirty="0">
                <a:latin typeface="Chalkboard" panose="03050602040202020205" pitchFamily="66" charset="77"/>
              </a:rPr>
              <a:t>at</a:t>
            </a:r>
            <a:r>
              <a:rPr lang="en-US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r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f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ish</a:t>
            </a:r>
            <a:r>
              <a:rPr lang="en-US" sz="3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3200" dirty="0">
                <a:latin typeface="Chalkboard" panose="03050602040202020205" pitchFamily="66" charset="77"/>
              </a:rPr>
              <a:t>yesterday, </a:t>
            </a:r>
            <a:r>
              <a:rPr lang="en-US" altLang="zh-CN" sz="3200" dirty="0">
                <a:latin typeface="Chalkboard" panose="03050602040202020205" pitchFamily="66" charset="77"/>
              </a:rPr>
              <a:t>where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sushi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was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best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in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my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opinion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54C8F-1220-7B45-A4B0-008F9DD42860}"/>
              </a:ext>
            </a:extLst>
          </p:cNvPr>
          <p:cNvSpPr/>
          <p:nvPr/>
        </p:nvSpPr>
        <p:spPr>
          <a:xfrm>
            <a:off x="6848851" y="2204748"/>
            <a:ext cx="217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B-REST</a:t>
            </a:r>
            <a:r>
              <a:rPr lang="zh-CN" altLang="en-US" b="1" dirty="0">
                <a:solidFill>
                  <a:schemeClr val="accent1"/>
                </a:solidFill>
              </a:rPr>
              <a:t>             </a:t>
            </a:r>
            <a:r>
              <a:rPr lang="en-US" altLang="zh-CN" b="1" dirty="0">
                <a:solidFill>
                  <a:schemeClr val="accent1"/>
                </a:solidFill>
              </a:rPr>
              <a:t>I-REST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A69BA0-2258-F542-9BD5-44CF888F42A7}"/>
              </a:ext>
            </a:extLst>
          </p:cNvPr>
          <p:cNvSpPr/>
          <p:nvPr/>
        </p:nvSpPr>
        <p:spPr>
          <a:xfrm>
            <a:off x="6776936" y="2509736"/>
            <a:ext cx="2295728" cy="4215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887-1D4F-0B49-8EE5-5888C73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Named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Entity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Recognition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(NER)</a:t>
            </a:r>
            <a:br>
              <a:rPr lang="en-US" altLang="zh-CN" dirty="0"/>
            </a:b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98D9D-6304-3F44-B09B-22D08BAF698D}"/>
              </a:ext>
            </a:extLst>
          </p:cNvPr>
          <p:cNvSpPr txBox="1"/>
          <p:nvPr/>
        </p:nvSpPr>
        <p:spPr>
          <a:xfrm>
            <a:off x="1075406" y="2266343"/>
            <a:ext cx="10041187" cy="178684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halkboard" panose="03050602040202020205" pitchFamily="66" charset="77"/>
              </a:rPr>
              <a:t>Tom </a:t>
            </a:r>
            <a:r>
              <a:rPr lang="en-US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had</a:t>
            </a:r>
            <a:r>
              <a:rPr lang="en-US" sz="3200" dirty="0">
                <a:latin typeface="Chalkboard" panose="03050602040202020205" pitchFamily="66" charset="77"/>
              </a:rPr>
              <a:t> a fantastic </a:t>
            </a:r>
            <a:r>
              <a:rPr lang="en-US" altLang="zh-CN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dinner</a:t>
            </a:r>
            <a:r>
              <a:rPr lang="en-US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 at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r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umble </a:t>
            </a:r>
            <a:r>
              <a:rPr lang="en-US" altLang="zh-CN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f</a:t>
            </a:r>
            <a:r>
              <a:rPr lang="en-US" sz="3200" dirty="0">
                <a:solidFill>
                  <a:schemeClr val="accent1"/>
                </a:solidFill>
                <a:latin typeface="Chalkboard" panose="03050602040202020205" pitchFamily="66" charset="77"/>
              </a:rPr>
              <a:t>ish</a:t>
            </a:r>
            <a:r>
              <a:rPr lang="en-US" sz="3200" dirty="0">
                <a:solidFill>
                  <a:schemeClr val="accent5"/>
                </a:solidFill>
                <a:latin typeface="Chalkboard" panose="03050602040202020205" pitchFamily="66" charset="77"/>
              </a:rPr>
              <a:t> </a:t>
            </a:r>
            <a:r>
              <a:rPr lang="en-US" sz="3200" dirty="0">
                <a:latin typeface="Chalkboard" panose="03050602040202020205" pitchFamily="66" charset="77"/>
              </a:rPr>
              <a:t>yesterday, </a:t>
            </a:r>
            <a:r>
              <a:rPr lang="en-US" altLang="zh-CN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where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solidFill>
                  <a:schemeClr val="accent6"/>
                </a:solidFill>
                <a:latin typeface="Chalkboard" panose="03050602040202020205" pitchFamily="66" charset="77"/>
              </a:rPr>
              <a:t>sushi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was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the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best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in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my</a:t>
            </a:r>
            <a:r>
              <a:rPr lang="zh-CN" altLang="en-US" sz="3200" dirty="0">
                <a:latin typeface="Chalkboard" panose="03050602040202020205" pitchFamily="66" charset="77"/>
              </a:rPr>
              <a:t> </a:t>
            </a:r>
            <a:r>
              <a:rPr lang="en-US" altLang="zh-CN" sz="3200" dirty="0">
                <a:latin typeface="Chalkboard" panose="03050602040202020205" pitchFamily="66" charset="77"/>
              </a:rPr>
              <a:t>opinion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54C8F-1220-7B45-A4B0-008F9DD42860}"/>
              </a:ext>
            </a:extLst>
          </p:cNvPr>
          <p:cNvSpPr/>
          <p:nvPr/>
        </p:nvSpPr>
        <p:spPr>
          <a:xfrm>
            <a:off x="6848851" y="2204748"/>
            <a:ext cx="217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B-REST</a:t>
            </a:r>
            <a:r>
              <a:rPr lang="zh-CN" altLang="en-US" b="1" dirty="0">
                <a:solidFill>
                  <a:schemeClr val="accent1"/>
                </a:solidFill>
              </a:rPr>
              <a:t>             </a:t>
            </a:r>
            <a:r>
              <a:rPr lang="en-US" altLang="zh-CN" b="1" dirty="0">
                <a:solidFill>
                  <a:schemeClr val="accent1"/>
                </a:solidFill>
              </a:rPr>
              <a:t>I-REST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0F8B2-DF07-B844-9A96-D4F98511D209}"/>
              </a:ext>
            </a:extLst>
          </p:cNvPr>
          <p:cNvSpPr txBox="1"/>
          <p:nvPr/>
        </p:nvSpPr>
        <p:spPr>
          <a:xfrm>
            <a:off x="1075406" y="4271973"/>
            <a:ext cx="10041186" cy="1200329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Triggers:</a:t>
            </a:r>
            <a:r>
              <a:rPr lang="zh-CN" altLang="en-US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endParaRPr lang="en-US" altLang="zh-CN" sz="2400" b="1" dirty="0">
              <a:solidFill>
                <a:schemeClr val="accent6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altLang="zh-CN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A</a:t>
            </a:r>
            <a:r>
              <a:rPr lang="zh-CN" altLang="en-US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group</a:t>
            </a:r>
            <a:r>
              <a:rPr lang="zh-CN" altLang="en-US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Chalkboard" panose="03050602040202020205" pitchFamily="66" charset="77"/>
              </a:rPr>
              <a:t>words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that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can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help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explain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the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recognition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process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of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a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particular</a:t>
            </a:r>
            <a:r>
              <a:rPr lang="zh-CN" altLang="en-US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in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the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same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halkboard" panose="03050602040202020205" pitchFamily="66" charset="77"/>
              </a:rPr>
              <a:t>sentence.</a:t>
            </a:r>
            <a:r>
              <a:rPr lang="zh-CN" altLang="en-US" sz="2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A69BA0-2258-F542-9BD5-44CF888F42A7}"/>
              </a:ext>
            </a:extLst>
          </p:cNvPr>
          <p:cNvSpPr/>
          <p:nvPr/>
        </p:nvSpPr>
        <p:spPr>
          <a:xfrm>
            <a:off x="6776936" y="2509736"/>
            <a:ext cx="2295728" cy="4215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F1F72-8784-384E-8C34-E92BB3CC6E81}"/>
              </a:ext>
            </a:extLst>
          </p:cNvPr>
          <p:cNvSpPr/>
          <p:nvPr/>
        </p:nvSpPr>
        <p:spPr>
          <a:xfrm>
            <a:off x="3887238" y="5691084"/>
            <a:ext cx="7359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halkboard" panose="03050602040202020205" pitchFamily="66" charset="77"/>
              </a:rPr>
              <a:t>--&gt;</a:t>
            </a:r>
            <a:r>
              <a:rPr lang="zh-CN" altLang="en-US" sz="2400" dirty="0"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latin typeface="Chalkboard" panose="03050602040202020205" pitchFamily="66" charset="77"/>
              </a:rPr>
              <a:t>More</a:t>
            </a:r>
            <a:r>
              <a:rPr lang="zh-CN" altLang="en-US" sz="2400" dirty="0"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label-efficient</a:t>
            </a:r>
            <a:r>
              <a:rPr lang="zh-CN" altLang="en-US" sz="2400" dirty="0"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latin typeface="Chalkboard" panose="03050602040202020205" pitchFamily="66" charset="77"/>
              </a:rPr>
              <a:t>and</a:t>
            </a:r>
            <a:r>
              <a:rPr lang="zh-CN" altLang="en-US" sz="2400" dirty="0">
                <a:latin typeface="Chalkboard" panose="03050602040202020205" pitchFamily="66" charset="77"/>
              </a:rPr>
              <a:t> </a:t>
            </a:r>
            <a:r>
              <a:rPr lang="en-US" altLang="zh-CN" sz="24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interpretable</a:t>
            </a:r>
            <a:r>
              <a:rPr lang="zh-CN" altLang="en-US" sz="2400" dirty="0">
                <a:latin typeface="Chalkboard" panose="03050602040202020205" pitchFamily="66" charset="77"/>
              </a:rPr>
              <a:t> </a:t>
            </a:r>
            <a:r>
              <a:rPr lang="en-US" altLang="zh-CN" sz="2400" dirty="0">
                <a:latin typeface="Chalkboard" panose="03050602040202020205" pitchFamily="66" charset="77"/>
              </a:rPr>
              <a:t>models.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F13C7-C673-134D-B653-651F6B0D42AE}"/>
              </a:ext>
            </a:extLst>
          </p:cNvPr>
          <p:cNvSpPr txBox="1"/>
          <p:nvPr/>
        </p:nvSpPr>
        <p:spPr>
          <a:xfrm>
            <a:off x="1828801" y="22663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A330F-C59A-264B-9AFA-6E51E123F9BA}"/>
              </a:ext>
            </a:extLst>
          </p:cNvPr>
          <p:cNvSpPr txBox="1"/>
          <p:nvPr/>
        </p:nvSpPr>
        <p:spPr>
          <a:xfrm>
            <a:off x="1677958" y="3159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2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ED3C00A-4F9F-7345-B594-E020130039D4}"/>
              </a:ext>
            </a:extLst>
          </p:cNvPr>
          <p:cNvSpPr/>
          <p:nvPr/>
        </p:nvSpPr>
        <p:spPr>
          <a:xfrm>
            <a:off x="814115" y="3260129"/>
            <a:ext cx="4554213" cy="2004970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43145-73EB-604C-AE23-B9968756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84" y="19407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BCF9-709C-8F43-B63A-9076B90ED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93" y="1862718"/>
            <a:ext cx="4760624" cy="1346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Conventional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method:</a:t>
            </a:r>
          </a:p>
          <a:p>
            <a:pPr>
              <a:buFontTx/>
              <a:buChar char="-"/>
            </a:pPr>
            <a:r>
              <a:rPr lang="en-US" altLang="zh-CN" dirty="0"/>
              <a:t>Annotate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Entities</a:t>
            </a:r>
            <a:r>
              <a:rPr lang="zh-CN" altLang="en-US" dirty="0"/>
              <a:t> </a:t>
            </a:r>
            <a:r>
              <a:rPr lang="en-US" altLang="zh-CN" dirty="0"/>
              <a:t>spans.</a:t>
            </a:r>
          </a:p>
          <a:p>
            <a:pPr>
              <a:buFontTx/>
              <a:buChar char="-"/>
            </a:pP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b="1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annotations.</a:t>
            </a:r>
          </a:p>
          <a:p>
            <a:pPr>
              <a:buFontTx/>
              <a:buChar char="-"/>
            </a:pPr>
            <a:endParaRPr lang="en-US" altLang="zh-CN" dirty="0"/>
          </a:p>
          <a:p>
            <a:pPr>
              <a:buFontTx/>
              <a:buChar char="-"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Document">
            <a:extLst>
              <a:ext uri="{FF2B5EF4-FFF2-40B4-BE49-F238E27FC236}">
                <a16:creationId xmlns:a16="http://schemas.microsoft.com/office/drawing/2014/main" id="{7B265548-8C5D-424B-B55B-C89785C8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829" y="5582645"/>
            <a:ext cx="660991" cy="660991"/>
          </a:xfrm>
          <a:prstGeom prst="rect">
            <a:avLst/>
          </a:prstGeom>
        </p:spPr>
      </p:pic>
      <p:pic>
        <p:nvPicPr>
          <p:cNvPr id="8" name="Graphic 7" descr="Paper">
            <a:extLst>
              <a:ext uri="{FF2B5EF4-FFF2-40B4-BE49-F238E27FC236}">
                <a16:creationId xmlns:a16="http://schemas.microsoft.com/office/drawing/2014/main" id="{E5D140F4-884D-7345-8A19-39DB51EBE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407" y="5582644"/>
            <a:ext cx="660992" cy="660992"/>
          </a:xfrm>
          <a:prstGeom prst="rect">
            <a:avLst/>
          </a:prstGeom>
        </p:spPr>
      </p:pic>
      <p:pic>
        <p:nvPicPr>
          <p:cNvPr id="10" name="Graphic 9" descr="Children">
            <a:extLst>
              <a:ext uri="{FF2B5EF4-FFF2-40B4-BE49-F238E27FC236}">
                <a16:creationId xmlns:a16="http://schemas.microsoft.com/office/drawing/2014/main" id="{C9185FEE-155A-EB4C-9BC1-6E195CED7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9168" y="5361199"/>
            <a:ext cx="719405" cy="7194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A20AC-C531-484C-A332-5D59E84712FA}"/>
              </a:ext>
            </a:extLst>
          </p:cNvPr>
          <p:cNvCxnSpPr>
            <a:cxnSpLocks/>
          </p:cNvCxnSpPr>
          <p:nvPr/>
        </p:nvCxnSpPr>
        <p:spPr>
          <a:xfrm>
            <a:off x="1568399" y="5977275"/>
            <a:ext cx="939207" cy="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736535-E79C-BD43-9589-EAF2367CA839}"/>
              </a:ext>
            </a:extLst>
          </p:cNvPr>
          <p:cNvSpPr txBox="1"/>
          <p:nvPr/>
        </p:nvSpPr>
        <p:spPr>
          <a:xfrm>
            <a:off x="848994" y="3290224"/>
            <a:ext cx="44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(1)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Alice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traveled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a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lot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Beztu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Pylsur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zh-CN" altLang="en-US" sz="1400" dirty="0">
                <a:latin typeface="Arial Rounded MT Bold" panose="020F0704030504030204" pitchFamily="34" charset="77"/>
              </a:rPr>
              <a:t>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B-PER</a:t>
            </a:r>
            <a:r>
              <a:rPr lang="zh-CN" altLang="en-US" sz="1400" dirty="0">
                <a:latin typeface="Arial Rounded MT Bold" panose="020F0704030504030204" pitchFamily="34" charset="77"/>
              </a:rPr>
              <a:t>                                 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B-LOC</a:t>
            </a:r>
            <a:r>
              <a:rPr lang="zh-CN" altLang="en-US" sz="1400" dirty="0">
                <a:latin typeface="Arial Rounded MT Bold" panose="020F0704030504030204" pitchFamily="34" charset="77"/>
              </a:rPr>
              <a:t>  </a:t>
            </a:r>
            <a:r>
              <a:rPr lang="en-US" altLang="zh-CN" sz="1400" dirty="0">
                <a:latin typeface="Arial Rounded MT Bold" panose="020F0704030504030204" pitchFamily="34" charset="77"/>
              </a:rPr>
              <a:t>I-LOC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AC01B-6551-6B44-97FF-E85AA149E661}"/>
              </a:ext>
            </a:extLst>
          </p:cNvPr>
          <p:cNvSpPr txBox="1"/>
          <p:nvPr/>
        </p:nvSpPr>
        <p:spPr>
          <a:xfrm>
            <a:off x="848994" y="3965957"/>
            <a:ext cx="463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(2)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Bob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used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travel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Hei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Long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Jiang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zh-CN" altLang="en-US" sz="1400" dirty="0">
                <a:latin typeface="Arial Rounded MT Bold" panose="020F0704030504030204" pitchFamily="34" charset="77"/>
              </a:rPr>
              <a:t>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B-PER</a:t>
            </a:r>
            <a:r>
              <a:rPr lang="zh-CN" altLang="en-US" sz="1400" dirty="0">
                <a:latin typeface="Arial Rounded MT Bold" panose="020F0704030504030204" pitchFamily="34" charset="77"/>
              </a:rPr>
              <a:t>                              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B-LOC</a:t>
            </a:r>
            <a:r>
              <a:rPr lang="zh-CN" altLang="en-US" sz="1400" dirty="0">
                <a:latin typeface="Arial Rounded MT Bold" panose="020F0704030504030204" pitchFamily="34" charset="77"/>
              </a:rPr>
              <a:t> </a:t>
            </a:r>
            <a:r>
              <a:rPr lang="en-US" altLang="zh-CN" sz="1400" dirty="0">
                <a:latin typeface="Arial Rounded MT Bold" panose="020F0704030504030204" pitchFamily="34" charset="77"/>
              </a:rPr>
              <a:t>I-LOC</a:t>
            </a:r>
            <a:r>
              <a:rPr lang="zh-CN" altLang="en-US" sz="1400" dirty="0">
                <a:latin typeface="Arial Rounded MT Bold" panose="020F0704030504030204" pitchFamily="34" charset="77"/>
              </a:rPr>
              <a:t> </a:t>
            </a:r>
            <a:r>
              <a:rPr lang="en-US" altLang="zh-CN" sz="1400" dirty="0">
                <a:latin typeface="Arial Rounded MT Bold" panose="020F0704030504030204" pitchFamily="34" charset="77"/>
              </a:rPr>
              <a:t>I-LOC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A6024-91AF-6748-A51B-1312AE7848E3}"/>
              </a:ext>
            </a:extLst>
          </p:cNvPr>
          <p:cNvSpPr txBox="1"/>
          <p:nvPr/>
        </p:nvSpPr>
        <p:spPr>
          <a:xfrm>
            <a:off x="848994" y="4629363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(3)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Cam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had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a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great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trip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u="sng" dirty="0"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Akureyri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zh-CN" altLang="en-US" sz="1400" dirty="0">
                <a:latin typeface="Arial Rounded MT Bold" panose="020F0704030504030204" pitchFamily="34" charset="77"/>
              </a:rPr>
              <a:t>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B-PER</a:t>
            </a:r>
            <a:r>
              <a:rPr lang="zh-CN" altLang="en-US" sz="1400" dirty="0">
                <a:latin typeface="Arial Rounded MT Bold" panose="020F0704030504030204" pitchFamily="34" charset="77"/>
              </a:rPr>
              <a:t>                                         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B-LOC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B61675-8ABC-CD49-B13A-0D437F888D13}"/>
              </a:ext>
            </a:extLst>
          </p:cNvPr>
          <p:cNvSpPr txBox="1">
            <a:spLocks/>
          </p:cNvSpPr>
          <p:nvPr/>
        </p:nvSpPr>
        <p:spPr>
          <a:xfrm>
            <a:off x="6303523" y="1782169"/>
            <a:ext cx="5206857" cy="1427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alkboard" panose="03050602040202020205" pitchFamily="66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alkboard" panose="03050602040202020205" pitchFamily="66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alkboard" panose="03050602040202020205" pitchFamily="66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alkboard" panose="03050602040202020205" pitchFamily="66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alkboard" panose="03050602040202020205" pitchFamily="66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</a:rPr>
              <a:t>Learning</a:t>
            </a:r>
            <a:r>
              <a:rPr lang="zh-CN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</a:rPr>
              <a:t>with</a:t>
            </a:r>
            <a:r>
              <a:rPr lang="zh-CN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</a:rPr>
              <a:t>Triggers</a:t>
            </a:r>
            <a:r>
              <a:rPr lang="en-US" altLang="zh-CN" sz="26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600" dirty="0"/>
              <a:t>-</a:t>
            </a:r>
            <a:r>
              <a:rPr lang="zh-CN" altLang="en-US" sz="2600" dirty="0"/>
              <a:t> </a:t>
            </a:r>
            <a:r>
              <a:rPr lang="en-US" altLang="zh-CN" sz="2600" dirty="0"/>
              <a:t>Annotate</a:t>
            </a:r>
            <a:r>
              <a:rPr lang="zh-CN" altLang="en-US" sz="2600" dirty="0"/>
              <a:t> </a:t>
            </a:r>
            <a:r>
              <a:rPr lang="en-US" altLang="zh-CN" sz="2600" dirty="0">
                <a:solidFill>
                  <a:schemeClr val="accent1"/>
                </a:solidFill>
              </a:rPr>
              <a:t>Entities</a:t>
            </a:r>
            <a:r>
              <a:rPr lang="zh-CN" altLang="en-US" sz="2600" dirty="0"/>
              <a:t> </a:t>
            </a:r>
            <a:r>
              <a:rPr lang="en-US" altLang="zh-CN" sz="2600" b="1" dirty="0">
                <a:solidFill>
                  <a:schemeClr val="accent2"/>
                </a:solidFill>
              </a:rPr>
              <a:t>&amp;</a:t>
            </a:r>
            <a:r>
              <a:rPr lang="zh-CN" altLang="en-US" sz="2600" dirty="0"/>
              <a:t> </a:t>
            </a:r>
            <a:r>
              <a:rPr lang="en-US" altLang="zh-CN" sz="2600" dirty="0">
                <a:solidFill>
                  <a:schemeClr val="accent6"/>
                </a:solidFill>
              </a:rPr>
              <a:t>Triggers</a:t>
            </a:r>
            <a:r>
              <a:rPr lang="en-US" altLang="zh-CN" sz="2600" dirty="0"/>
              <a:t>.</a:t>
            </a:r>
          </a:p>
          <a:p>
            <a:pPr>
              <a:buFontTx/>
              <a:buChar char="-"/>
            </a:pPr>
            <a:r>
              <a:rPr lang="en-US" altLang="zh-CN" sz="2600" dirty="0"/>
              <a:t>Need</a:t>
            </a:r>
            <a:r>
              <a:rPr lang="zh-CN" altLang="en-US" sz="2600" dirty="0"/>
              <a:t> </a:t>
            </a:r>
            <a:r>
              <a:rPr lang="en-US" altLang="zh-CN" sz="2600" dirty="0"/>
              <a:t>only</a:t>
            </a:r>
            <a:r>
              <a:rPr lang="zh-CN" altLang="en-US" sz="2600" dirty="0"/>
              <a:t> </a:t>
            </a:r>
            <a:r>
              <a:rPr lang="en-US" altLang="zh-CN" sz="2600" dirty="0"/>
              <a:t>a</a:t>
            </a:r>
            <a:r>
              <a:rPr lang="zh-CN" altLang="en-US" sz="2600" dirty="0"/>
              <a:t> </a:t>
            </a:r>
            <a:r>
              <a:rPr lang="en-US" altLang="zh-CN" sz="2600" b="1" dirty="0"/>
              <a:t>FEW</a:t>
            </a:r>
            <a:r>
              <a:rPr lang="zh-CN" altLang="en-US" sz="2600" dirty="0"/>
              <a:t> </a:t>
            </a:r>
            <a:r>
              <a:rPr lang="en-US" altLang="zh-CN" sz="2600" dirty="0"/>
              <a:t>annotations.</a:t>
            </a:r>
          </a:p>
          <a:p>
            <a:pPr>
              <a:buFontTx/>
              <a:buChar char="-"/>
            </a:pPr>
            <a:endParaRPr lang="en-US" altLang="zh-CN" sz="2600" dirty="0"/>
          </a:p>
          <a:p>
            <a:pPr>
              <a:buFontTx/>
              <a:buChar char="-"/>
            </a:pPr>
            <a:endParaRPr lang="en-US" altLang="zh-CN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pic>
        <p:nvPicPr>
          <p:cNvPr id="32" name="Graphic 31" descr="Web design">
            <a:extLst>
              <a:ext uri="{FF2B5EF4-FFF2-40B4-BE49-F238E27FC236}">
                <a16:creationId xmlns:a16="http://schemas.microsoft.com/office/drawing/2014/main" id="{6266AF1E-0387-474D-A4C3-D9C4F44B9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7199" y="5578520"/>
            <a:ext cx="660991" cy="66099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CAE509-91A6-6346-8D5F-0CC3085497CD}"/>
              </a:ext>
            </a:extLst>
          </p:cNvPr>
          <p:cNvCxnSpPr>
            <a:cxnSpLocks/>
          </p:cNvCxnSpPr>
          <p:nvPr/>
        </p:nvCxnSpPr>
        <p:spPr>
          <a:xfrm>
            <a:off x="3264592" y="5966714"/>
            <a:ext cx="939207" cy="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33CD691E-76FC-C142-934A-B8CB24DC3E2E}"/>
              </a:ext>
            </a:extLst>
          </p:cNvPr>
          <p:cNvSpPr/>
          <p:nvPr/>
        </p:nvSpPr>
        <p:spPr>
          <a:xfrm>
            <a:off x="2839720" y="5295036"/>
            <a:ext cx="167667" cy="2961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9A7090B-BA9A-7B46-B55A-31AE20FF40DB}"/>
              </a:ext>
            </a:extLst>
          </p:cNvPr>
          <p:cNvSpPr/>
          <p:nvPr/>
        </p:nvSpPr>
        <p:spPr>
          <a:xfrm>
            <a:off x="6530725" y="3307189"/>
            <a:ext cx="4554213" cy="567810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38" descr="Document">
            <a:extLst>
              <a:ext uri="{FF2B5EF4-FFF2-40B4-BE49-F238E27FC236}">
                <a16:creationId xmlns:a16="http://schemas.microsoft.com/office/drawing/2014/main" id="{AF10AE41-827A-824A-954A-451645294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2394" y="4208489"/>
            <a:ext cx="431340" cy="431340"/>
          </a:xfrm>
          <a:prstGeom prst="rect">
            <a:avLst/>
          </a:prstGeom>
        </p:spPr>
      </p:pic>
      <p:pic>
        <p:nvPicPr>
          <p:cNvPr id="40" name="Graphic 39" descr="Paper">
            <a:extLst>
              <a:ext uri="{FF2B5EF4-FFF2-40B4-BE49-F238E27FC236}">
                <a16:creationId xmlns:a16="http://schemas.microsoft.com/office/drawing/2014/main" id="{4F748E77-51FA-9647-8DFA-B062E0A7C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230" y="4032860"/>
            <a:ext cx="660992" cy="660992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48DF99-D5E4-5C46-A829-EA9BDF42DF91}"/>
              </a:ext>
            </a:extLst>
          </p:cNvPr>
          <p:cNvCxnSpPr>
            <a:cxnSpLocks/>
          </p:cNvCxnSpPr>
          <p:nvPr/>
        </p:nvCxnSpPr>
        <p:spPr>
          <a:xfrm>
            <a:off x="7396222" y="4427491"/>
            <a:ext cx="777350" cy="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5F523F5-32C0-F944-B24A-8B61CB80C749}"/>
              </a:ext>
            </a:extLst>
          </p:cNvPr>
          <p:cNvSpPr txBox="1"/>
          <p:nvPr/>
        </p:nvSpPr>
        <p:spPr>
          <a:xfrm>
            <a:off x="6530725" y="3282995"/>
            <a:ext cx="44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(1)</a:t>
            </a:r>
            <a:r>
              <a:rPr lang="zh-CN" alt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Alice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traveled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a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lot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Beztu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Pylsur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zh-CN" altLang="en-US" sz="1400" dirty="0">
                <a:latin typeface="Arial Rounded MT Bold" panose="020F0704030504030204" pitchFamily="34" charset="77"/>
              </a:rPr>
              <a:t> 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B-PER</a:t>
            </a:r>
            <a:r>
              <a:rPr lang="zh-CN" altLang="en-US" sz="1400" dirty="0">
                <a:latin typeface="Arial Rounded MT Bold" panose="020F0704030504030204" pitchFamily="34" charset="77"/>
              </a:rPr>
              <a:t>                                         </a:t>
            </a:r>
            <a:r>
              <a:rPr lang="en-US" altLang="zh-CN" sz="1400" dirty="0">
                <a:latin typeface="Arial Rounded MT Bold" panose="020F0704030504030204" pitchFamily="34" charset="77"/>
              </a:rPr>
              <a:t>B-LOC</a:t>
            </a:r>
            <a:r>
              <a:rPr lang="zh-CN" altLang="en-US" sz="1400" dirty="0">
                <a:latin typeface="Arial Rounded MT Bold" panose="020F0704030504030204" pitchFamily="34" charset="77"/>
              </a:rPr>
              <a:t>  </a:t>
            </a:r>
            <a:r>
              <a:rPr lang="en-US" altLang="zh-CN" sz="1400" dirty="0">
                <a:latin typeface="Arial Rounded MT Bold" panose="020F0704030504030204" pitchFamily="34" charset="77"/>
              </a:rPr>
              <a:t>I-LOC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pic>
        <p:nvPicPr>
          <p:cNvPr id="46" name="Graphic 45" descr="Web design">
            <a:extLst>
              <a:ext uri="{FF2B5EF4-FFF2-40B4-BE49-F238E27FC236}">
                <a16:creationId xmlns:a16="http://schemas.microsoft.com/office/drawing/2014/main" id="{CFCA7D19-E2D2-3F40-8907-5421199BCE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81507" y="4100609"/>
            <a:ext cx="660991" cy="66099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EFC00C-1100-234B-B930-77EED9E2D14F}"/>
              </a:ext>
            </a:extLst>
          </p:cNvPr>
          <p:cNvCxnSpPr>
            <a:cxnSpLocks/>
          </p:cNvCxnSpPr>
          <p:nvPr/>
        </p:nvCxnSpPr>
        <p:spPr>
          <a:xfrm>
            <a:off x="9092415" y="4416930"/>
            <a:ext cx="939207" cy="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Up-Down Arrow 47">
            <a:extLst>
              <a:ext uri="{FF2B5EF4-FFF2-40B4-BE49-F238E27FC236}">
                <a16:creationId xmlns:a16="http://schemas.microsoft.com/office/drawing/2014/main" id="{1F87DE10-88FD-8442-9227-69B8838C8C8C}"/>
              </a:ext>
            </a:extLst>
          </p:cNvPr>
          <p:cNvSpPr/>
          <p:nvPr/>
        </p:nvSpPr>
        <p:spPr>
          <a:xfrm>
            <a:off x="8574431" y="3931868"/>
            <a:ext cx="167667" cy="3201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Graphic 51" descr="Man and woman">
            <a:extLst>
              <a:ext uri="{FF2B5EF4-FFF2-40B4-BE49-F238E27FC236}">
                <a16:creationId xmlns:a16="http://schemas.microsoft.com/office/drawing/2014/main" id="{619C670D-E936-074B-AA5A-B05E2DB711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92236" y="3936291"/>
            <a:ext cx="507460" cy="507460"/>
          </a:xfrm>
          <a:prstGeom prst="rect">
            <a:avLst/>
          </a:prstGeom>
        </p:spPr>
      </p:pic>
      <p:pic>
        <p:nvPicPr>
          <p:cNvPr id="55" name="Graphic 54" descr="Document">
            <a:extLst>
              <a:ext uri="{FF2B5EF4-FFF2-40B4-BE49-F238E27FC236}">
                <a16:creationId xmlns:a16="http://schemas.microsoft.com/office/drawing/2014/main" id="{6F6A06CC-63AB-BC45-B825-844C51FAFE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0413" y="4209602"/>
            <a:ext cx="431340" cy="4313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A588456-9ED5-8B40-9E7E-A0A22BEE5E79}"/>
              </a:ext>
            </a:extLst>
          </p:cNvPr>
          <p:cNvSpPr txBox="1"/>
          <p:nvPr/>
        </p:nvSpPr>
        <p:spPr>
          <a:xfrm>
            <a:off x="8517093" y="42464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294BC7-EAF8-8E4B-937F-BFABD3815F87}"/>
              </a:ext>
            </a:extLst>
          </p:cNvPr>
          <p:cNvSpPr txBox="1"/>
          <p:nvPr/>
        </p:nvSpPr>
        <p:spPr>
          <a:xfrm>
            <a:off x="1698867" y="5934670"/>
            <a:ext cx="72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More</a:t>
            </a:r>
          </a:p>
          <a:p>
            <a:pPr algn="ctr"/>
            <a:r>
              <a:rPr lang="en-US" altLang="zh-CN" b="1" dirty="0"/>
              <a:t>Effort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98E190-CF38-2A4B-82D9-9FB9756C2F7C}"/>
              </a:ext>
            </a:extLst>
          </p:cNvPr>
          <p:cNvSpPr txBox="1"/>
          <p:nvPr/>
        </p:nvSpPr>
        <p:spPr>
          <a:xfrm>
            <a:off x="3106253" y="5649933"/>
            <a:ext cx="1221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Model</a:t>
            </a:r>
          </a:p>
          <a:p>
            <a:pPr algn="ctr"/>
            <a:r>
              <a:rPr lang="en-US" altLang="zh-CN" b="1" dirty="0"/>
              <a:t>Training</a:t>
            </a:r>
          </a:p>
          <a:p>
            <a:pPr algn="ctr"/>
            <a:r>
              <a:rPr lang="en-US" altLang="zh-CN" b="1" dirty="0"/>
              <a:t>w/</a:t>
            </a:r>
            <a:r>
              <a:rPr lang="zh-CN" altLang="en-US" b="1" dirty="0"/>
              <a:t> </a:t>
            </a:r>
            <a:r>
              <a:rPr lang="en-US" altLang="zh-CN" b="1" dirty="0"/>
              <a:t>Entities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E64254-2931-614E-A612-806362B84FD6}"/>
              </a:ext>
            </a:extLst>
          </p:cNvPr>
          <p:cNvSpPr txBox="1"/>
          <p:nvPr/>
        </p:nvSpPr>
        <p:spPr>
          <a:xfrm>
            <a:off x="8796485" y="4079636"/>
            <a:ext cx="1514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Model</a:t>
            </a:r>
          </a:p>
          <a:p>
            <a:pPr algn="ctr"/>
            <a:r>
              <a:rPr lang="en-US" altLang="zh-CN" b="1" dirty="0"/>
              <a:t>Training</a:t>
            </a:r>
          </a:p>
          <a:p>
            <a:pPr algn="ctr"/>
            <a:r>
              <a:rPr lang="en-US" altLang="zh-CN" b="1" dirty="0"/>
              <a:t>w/</a:t>
            </a:r>
            <a:r>
              <a:rPr lang="zh-CN" altLang="en-US" b="1" dirty="0"/>
              <a:t> </a:t>
            </a:r>
            <a:r>
              <a:rPr lang="en-US" altLang="zh-CN" b="1" dirty="0"/>
              <a:t>Ent.</a:t>
            </a:r>
            <a:r>
              <a:rPr lang="zh-CN" altLang="en-US" b="1" dirty="0"/>
              <a:t> </a:t>
            </a:r>
            <a:r>
              <a:rPr lang="en-US" altLang="zh-CN" b="1" dirty="0"/>
              <a:t>+</a:t>
            </a:r>
            <a:r>
              <a:rPr lang="zh-CN" altLang="en-US" b="1" dirty="0"/>
              <a:t> </a:t>
            </a:r>
            <a:r>
              <a:rPr lang="en-US" altLang="zh-CN" b="1" dirty="0"/>
              <a:t>Trig.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227FB7-881C-344B-9D49-522EC4C1609F}"/>
              </a:ext>
            </a:extLst>
          </p:cNvPr>
          <p:cNvSpPr txBox="1"/>
          <p:nvPr/>
        </p:nvSpPr>
        <p:spPr>
          <a:xfrm>
            <a:off x="7451225" y="4383613"/>
            <a:ext cx="72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Less</a:t>
            </a:r>
          </a:p>
          <a:p>
            <a:pPr algn="ctr"/>
            <a:r>
              <a:rPr lang="en-US" altLang="zh-CN" b="1" dirty="0"/>
              <a:t>Effort</a:t>
            </a:r>
            <a:endParaRPr lang="en-US" b="1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C2DB42-C7E4-8741-8CD6-D65F1F17D3CD}"/>
              </a:ext>
            </a:extLst>
          </p:cNvPr>
          <p:cNvGrpSpPr/>
          <p:nvPr/>
        </p:nvGrpSpPr>
        <p:grpSpPr>
          <a:xfrm>
            <a:off x="6490182" y="5500098"/>
            <a:ext cx="3303832" cy="1297415"/>
            <a:chOff x="8380544" y="5475894"/>
            <a:chExt cx="3303832" cy="1297415"/>
          </a:xfrm>
        </p:grpSpPr>
        <p:pic>
          <p:nvPicPr>
            <p:cNvPr id="63" name="Graphic 62" descr="Web design">
              <a:extLst>
                <a:ext uri="{FF2B5EF4-FFF2-40B4-BE49-F238E27FC236}">
                  <a16:creationId xmlns:a16="http://schemas.microsoft.com/office/drawing/2014/main" id="{BF53A9C3-26B0-D344-B47A-525971E96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41438" y="5833850"/>
              <a:ext cx="639719" cy="639719"/>
            </a:xfrm>
            <a:prstGeom prst="rect">
              <a:avLst/>
            </a:prstGeom>
          </p:spPr>
        </p:pic>
        <p:pic>
          <p:nvPicPr>
            <p:cNvPr id="64" name="Graphic 63" descr="Web design">
              <a:extLst>
                <a:ext uri="{FF2B5EF4-FFF2-40B4-BE49-F238E27FC236}">
                  <a16:creationId xmlns:a16="http://schemas.microsoft.com/office/drawing/2014/main" id="{85ED6D16-0990-CB44-A18E-E6EEFAFC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32460" y="5811957"/>
              <a:ext cx="660991" cy="66099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3868C8-E4CE-114A-A32D-25C79029E7E4}"/>
                </a:ext>
              </a:extLst>
            </p:cNvPr>
            <p:cNvSpPr txBox="1"/>
            <p:nvPr/>
          </p:nvSpPr>
          <p:spPr>
            <a:xfrm>
              <a:off x="9681157" y="581580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≈</a:t>
              </a:r>
            </a:p>
          </p:txBody>
        </p:sp>
        <p:sp>
          <p:nvSpPr>
            <p:cNvPr id="69" name="Explosion 2 68">
              <a:extLst>
                <a:ext uri="{FF2B5EF4-FFF2-40B4-BE49-F238E27FC236}">
                  <a16:creationId xmlns:a16="http://schemas.microsoft.com/office/drawing/2014/main" id="{F2512A3C-4960-A54C-B49E-0C17C9F0D94F}"/>
                </a:ext>
              </a:extLst>
            </p:cNvPr>
            <p:cNvSpPr/>
            <p:nvPr/>
          </p:nvSpPr>
          <p:spPr>
            <a:xfrm rot="451610">
              <a:off x="8380544" y="5475894"/>
              <a:ext cx="3303832" cy="1297415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4E7BF7-B0C0-BE4F-B5F5-877DB8837ECC}"/>
              </a:ext>
            </a:extLst>
          </p:cNvPr>
          <p:cNvCxnSpPr>
            <a:stCxn id="64" idx="3"/>
          </p:cNvCxnSpPr>
          <p:nvPr/>
        </p:nvCxnSpPr>
        <p:spPr>
          <a:xfrm flipV="1">
            <a:off x="8803089" y="5840004"/>
            <a:ext cx="1228533" cy="326653"/>
          </a:xfrm>
          <a:prstGeom prst="straightConnector1">
            <a:avLst/>
          </a:prstGeom>
          <a:ln w="15875">
            <a:solidFill>
              <a:schemeClr val="accent6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C4674C6-35BA-AB48-92FF-4296E79D6EA0}"/>
              </a:ext>
            </a:extLst>
          </p:cNvPr>
          <p:cNvSpPr txBox="1"/>
          <p:nvPr/>
        </p:nvSpPr>
        <p:spPr>
          <a:xfrm>
            <a:off x="9294421" y="5241488"/>
            <a:ext cx="2363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More</a:t>
            </a:r>
            <a:r>
              <a:rPr lang="zh-CN" altLang="en-US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Cost-Effectively!</a:t>
            </a:r>
          </a:p>
          <a:p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More</a:t>
            </a:r>
            <a:r>
              <a:rPr lang="zh-CN" altLang="en-US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Interpretable!</a:t>
            </a:r>
            <a:endParaRPr lang="en-US" sz="1600" b="1" dirty="0">
              <a:solidFill>
                <a:schemeClr val="accent6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4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/>
      <p:bldP spid="14" grpId="0"/>
      <p:bldP spid="15" grpId="0"/>
      <p:bldP spid="37" grpId="0" animBg="1"/>
      <p:bldP spid="38" grpId="0" animBg="1"/>
      <p:bldP spid="43" grpId="0"/>
      <p:bldP spid="48" grpId="0" animBg="1"/>
      <p:bldP spid="56" grpId="0"/>
      <p:bldP spid="56" grpId="1"/>
      <p:bldP spid="57" grpId="0"/>
      <p:bldP spid="58" grpId="0"/>
      <p:bldP spid="66" grpId="0"/>
      <p:bldP spid="67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D985-6DDB-9249-8A8D-73C9A59A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>
                <a:solidFill>
                  <a:schemeClr val="accent6"/>
                </a:solidFill>
              </a:rPr>
              <a:t>Our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Public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Resource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for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008A5-883A-754C-9E04-493BDC62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82" y="1924970"/>
            <a:ext cx="10194357" cy="3243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7D848-8B0E-6E43-8DDB-5EA8A1E10A17}"/>
              </a:ext>
            </a:extLst>
          </p:cNvPr>
          <p:cNvSpPr txBox="1"/>
          <p:nvPr/>
        </p:nvSpPr>
        <p:spPr>
          <a:xfrm>
            <a:off x="1199204" y="5168629"/>
            <a:ext cx="5876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Arial Rounded MT Bold" panose="020F0704030504030204" pitchFamily="34" charset="77"/>
              </a:rPr>
              <a:t>Crowd-sourced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from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Arial Rounded MT Bold" panose="020F0704030504030204" pitchFamily="34" charset="77"/>
              </a:rPr>
              <a:t>Amazon</a:t>
            </a:r>
            <a:r>
              <a:rPr lang="zh-CN" altLang="en-US" dirty="0">
                <a:solidFill>
                  <a:schemeClr val="accent2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Arial Rounded MT Bold" panose="020F0704030504030204" pitchFamily="34" charset="77"/>
              </a:rPr>
              <a:t>SageMaker</a:t>
            </a:r>
            <a:endParaRPr lang="en-US" altLang="zh-CN" dirty="0">
              <a:latin typeface="Arial Rounded MT Bold" panose="020F0704030504030204" pitchFamily="34" charset="77"/>
            </a:endParaRPr>
          </a:p>
          <a:p>
            <a:pPr algn="ctr"/>
            <a:r>
              <a:rPr lang="en-US" altLang="zh-CN" dirty="0">
                <a:latin typeface="Arial Rounded MT Bold" panose="020F0704030504030204" pitchFamily="34" charset="77"/>
              </a:rPr>
              <a:t>(a</a:t>
            </a:r>
            <a:r>
              <a:rPr lang="en-US" dirty="0">
                <a:latin typeface="Arial Rounded MT Bold" panose="020F0704030504030204" pitchFamily="34" charset="77"/>
              </a:rPr>
              <a:t>n advanced version of Amazon Mechanical Turk</a:t>
            </a:r>
            <a:r>
              <a:rPr lang="en-US" altLang="zh-CN" dirty="0">
                <a:latin typeface="Arial Rounded MT Bold" panose="020F0704030504030204" pitchFamily="34" charset="77"/>
              </a:rPr>
              <a:t>)</a:t>
            </a:r>
            <a:r>
              <a:rPr lang="en-US" dirty="0">
                <a:latin typeface="Arial Rounded MT Bold" panose="020F0704030504030204" pitchFamily="34" charset="77"/>
              </a:rPr>
              <a:t> 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  <a:hlinkClick r:id="rId4"/>
              </a:rPr>
              <a:t>https://aws.amazon.com/sagemaker/</a:t>
            </a:r>
            <a:endParaRPr lang="en-US" altLang="zh-CN" dirty="0"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E404C-682F-534D-8A96-94CD19851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80" r="5073"/>
          <a:stretch/>
        </p:blipFill>
        <p:spPr>
          <a:xfrm>
            <a:off x="7075556" y="5292856"/>
            <a:ext cx="3365464" cy="67487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873972-134C-F84F-AF7D-7338BA413A80}"/>
              </a:ext>
            </a:extLst>
          </p:cNvPr>
          <p:cNvSpPr/>
          <p:nvPr/>
        </p:nvSpPr>
        <p:spPr>
          <a:xfrm>
            <a:off x="2664877" y="4723098"/>
            <a:ext cx="7562136" cy="296374"/>
          </a:xfrm>
          <a:prstGeom prst="roundRect">
            <a:avLst/>
          </a:prstGeom>
          <a:solidFill>
            <a:schemeClr val="accent2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8E6145-41B2-2B4B-A0F2-9CDD7FFEDCE3}"/>
              </a:ext>
            </a:extLst>
          </p:cNvPr>
          <p:cNvSpPr/>
          <p:nvPr/>
        </p:nvSpPr>
        <p:spPr>
          <a:xfrm>
            <a:off x="2664877" y="3651581"/>
            <a:ext cx="7562136" cy="296374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AFC9F3-010C-8A4F-B95A-0890B5CB7C04}"/>
              </a:ext>
            </a:extLst>
          </p:cNvPr>
          <p:cNvSpPr/>
          <p:nvPr/>
        </p:nvSpPr>
        <p:spPr>
          <a:xfrm>
            <a:off x="1053328" y="2511358"/>
            <a:ext cx="1307251" cy="296374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BF10E5-E14A-9F45-B88F-20F0AB2E1062}"/>
              </a:ext>
            </a:extLst>
          </p:cNvPr>
          <p:cNvSpPr/>
          <p:nvPr/>
        </p:nvSpPr>
        <p:spPr>
          <a:xfrm>
            <a:off x="1199205" y="4082244"/>
            <a:ext cx="979792" cy="296374"/>
          </a:xfrm>
          <a:prstGeom prst="roundRect">
            <a:avLst/>
          </a:prstGeom>
          <a:solidFill>
            <a:schemeClr val="accent2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1F8BB183-54E7-0642-B357-D8395F92B226}"/>
              </a:ext>
            </a:extLst>
          </p:cNvPr>
          <p:cNvSpPr/>
          <p:nvPr/>
        </p:nvSpPr>
        <p:spPr>
          <a:xfrm>
            <a:off x="1302363" y="1967513"/>
            <a:ext cx="3991220" cy="395409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B0B30-6C4F-5E48-B7DB-AA3B5353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Contribution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br>
              <a:rPr lang="en-US" altLang="zh-CN" dirty="0"/>
            </a:br>
            <a:r>
              <a:rPr lang="en-US" altLang="zh-CN" dirty="0">
                <a:solidFill>
                  <a:schemeClr val="accent6"/>
                </a:solidFill>
              </a:rPr>
              <a:t>TMN: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Trigger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Matching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Networks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D310AD-EA12-0841-9EDD-A2164A0BCD30}"/>
              </a:ext>
            </a:extLst>
          </p:cNvPr>
          <p:cNvSpPr txBox="1"/>
          <p:nvPr/>
        </p:nvSpPr>
        <p:spPr>
          <a:xfrm>
            <a:off x="1399679" y="1972350"/>
            <a:ext cx="379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77"/>
              </a:rPr>
              <a:t>He</a:t>
            </a:r>
            <a:r>
              <a:rPr lang="zh-CN" alt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traveled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a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latin typeface="Arial Rounded MT Bold" panose="020F0704030504030204" pitchFamily="34" charset="77"/>
              </a:rPr>
              <a:t>lot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latin typeface="Arial Rounded MT Bold" panose="020F0704030504030204" pitchFamily="34" charset="77"/>
              </a:rPr>
              <a:t>Beztu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latin typeface="Arial Rounded MT Bold" panose="020F0704030504030204" pitchFamily="34" charset="77"/>
              </a:rPr>
              <a:t>Pylsur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5C8ED8B-E766-864A-A70B-F39D691D4B22}"/>
              </a:ext>
            </a:extLst>
          </p:cNvPr>
          <p:cNvGrpSpPr/>
          <p:nvPr/>
        </p:nvGrpSpPr>
        <p:grpSpPr>
          <a:xfrm>
            <a:off x="1312303" y="2357580"/>
            <a:ext cx="3959326" cy="1385851"/>
            <a:chOff x="937549" y="2222669"/>
            <a:chExt cx="3959326" cy="1385851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9339182E-9A81-7140-96CA-5678121A1EC6}"/>
                </a:ext>
              </a:extLst>
            </p:cNvPr>
            <p:cNvCxnSpPr>
              <a:cxnSpLocks/>
            </p:cNvCxnSpPr>
            <p:nvPr/>
          </p:nvCxnSpPr>
          <p:spPr>
            <a:xfrm>
              <a:off x="1888186" y="2240316"/>
              <a:ext cx="0" cy="1347926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87989AC2-F890-514A-AC07-6A8AFB461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0570" y="2235753"/>
              <a:ext cx="0" cy="1368204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832FC9C-0B02-DB4B-A114-BFBC7D47C870}"/>
                </a:ext>
              </a:extLst>
            </p:cNvPr>
            <p:cNvCxnSpPr>
              <a:cxnSpLocks/>
            </p:cNvCxnSpPr>
            <p:nvPr/>
          </p:nvCxnSpPr>
          <p:spPr>
            <a:xfrm>
              <a:off x="2822092" y="2233129"/>
              <a:ext cx="0" cy="1356001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00E69846-D9D4-D047-9D68-1788C95B0442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61" y="2225894"/>
              <a:ext cx="146304" cy="1368204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9C2C9AB-5A8E-634F-A857-19EAEF1ACC51}"/>
                </a:ext>
              </a:extLst>
            </p:cNvPr>
            <p:cNvCxnSpPr>
              <a:cxnSpLocks/>
            </p:cNvCxnSpPr>
            <p:nvPr/>
          </p:nvCxnSpPr>
          <p:spPr>
            <a:xfrm>
              <a:off x="3711462" y="2240316"/>
              <a:ext cx="146304" cy="1368204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B315A93-B2EC-BB4C-BD01-97B9842B4EC9}"/>
                </a:ext>
              </a:extLst>
            </p:cNvPr>
            <p:cNvCxnSpPr>
              <a:cxnSpLocks/>
            </p:cNvCxnSpPr>
            <p:nvPr/>
          </p:nvCxnSpPr>
          <p:spPr>
            <a:xfrm>
              <a:off x="4205338" y="2233129"/>
              <a:ext cx="146304" cy="1368204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ECB998A-252E-BD42-A140-C0775CD04D61}"/>
                </a:ext>
              </a:extLst>
            </p:cNvPr>
            <p:cNvCxnSpPr>
              <a:cxnSpLocks/>
            </p:cNvCxnSpPr>
            <p:nvPr/>
          </p:nvCxnSpPr>
          <p:spPr>
            <a:xfrm>
              <a:off x="1280500" y="2222669"/>
              <a:ext cx="0" cy="1368204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AA614AE-2E25-2847-B4A6-4C900D192B5A}"/>
                </a:ext>
              </a:extLst>
            </p:cNvPr>
            <p:cNvSpPr txBox="1"/>
            <p:nvPr/>
          </p:nvSpPr>
          <p:spPr>
            <a:xfrm>
              <a:off x="937549" y="2488238"/>
              <a:ext cx="3959326" cy="352606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ko-KR" dirty="0">
                  <a:solidFill>
                    <a:schemeClr val="tx1"/>
                  </a:solidFill>
                  <a:latin typeface="Nyala" panose="02000504070300020003" pitchFamily="2" charset="0"/>
                </a:rPr>
                <a:t>Bidirectional</a:t>
              </a:r>
              <a:r>
                <a:rPr kumimoji="1" lang="zh-CN" altLang="en-US" dirty="0">
                  <a:solidFill>
                    <a:schemeClr val="tx1"/>
                  </a:solidFill>
                  <a:latin typeface="Nyala" panose="02000504070300020003" pitchFamily="2" charset="0"/>
                </a:rPr>
                <a:t> </a:t>
              </a:r>
              <a:r>
                <a:rPr kumimoji="1" lang="en-US" altLang="ko-KR" dirty="0">
                  <a:solidFill>
                    <a:schemeClr val="tx1"/>
                  </a:solidFill>
                  <a:latin typeface="Nyala" panose="02000504070300020003" pitchFamily="2" charset="0"/>
                </a:rPr>
                <a:t>LSTM</a:t>
              </a:r>
              <a:r>
                <a:rPr kumimoji="1" lang="zh-CN" altLang="en-US" dirty="0">
                  <a:solidFill>
                    <a:schemeClr val="tx1"/>
                  </a:solidFill>
                  <a:latin typeface="Nyala" panose="02000504070300020003" pitchFamily="2" charset="0"/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  <a:latin typeface="Nyala" panose="02000504070300020003" pitchFamily="2" charset="0"/>
                </a:rPr>
                <a:t>Networks</a:t>
              </a:r>
              <a:endParaRPr kumimoji="1" lang="ko-KR" altLang="en-US" sz="1200" dirty="0">
                <a:solidFill>
                  <a:schemeClr val="tx1"/>
                </a:solidFill>
                <a:latin typeface="Nyala" panose="02000504070300020003" pitchFamily="2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1CCCFA2-E195-7E4B-8F6A-716905C1CE69}"/>
                </a:ext>
              </a:extLst>
            </p:cNvPr>
            <p:cNvSpPr/>
            <p:nvPr/>
          </p:nvSpPr>
          <p:spPr>
            <a:xfrm>
              <a:off x="937549" y="2996867"/>
              <a:ext cx="3959326" cy="3526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5B74EFB-A1CC-B04C-8093-4CC4C307F72B}"/>
              </a:ext>
            </a:extLst>
          </p:cNvPr>
          <p:cNvSpPr txBox="1"/>
          <p:nvPr/>
        </p:nvSpPr>
        <p:spPr>
          <a:xfrm>
            <a:off x="1884587" y="3107169"/>
            <a:ext cx="2516886" cy="352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Structured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Self-Attention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Layer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endParaRPr kumimoji="1" lang="en-US" altLang="zh-CN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56F10F0-A2BC-0B4A-8E4E-58EF54C4A663}"/>
              </a:ext>
            </a:extLst>
          </p:cNvPr>
          <p:cNvGrpSpPr/>
          <p:nvPr/>
        </p:nvGrpSpPr>
        <p:grpSpPr>
          <a:xfrm>
            <a:off x="1280409" y="3696597"/>
            <a:ext cx="3991220" cy="395409"/>
            <a:chOff x="838199" y="4011391"/>
            <a:chExt cx="3991220" cy="395409"/>
          </a:xfrm>
        </p:grpSpPr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FF808F05-D66F-3344-A0DD-4B37C3CD2837}"/>
                </a:ext>
              </a:extLst>
            </p:cNvPr>
            <p:cNvSpPr/>
            <p:nvPr/>
          </p:nvSpPr>
          <p:spPr>
            <a:xfrm>
              <a:off x="838199" y="4011391"/>
              <a:ext cx="3991220" cy="395409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직사각형 61">
              <a:extLst>
                <a:ext uri="{FF2B5EF4-FFF2-40B4-BE49-F238E27FC236}">
                  <a16:creationId xmlns:a16="http://schemas.microsoft.com/office/drawing/2014/main" id="{703755A9-1F7E-6D4D-B04A-6D2E68FB62F9}"/>
                </a:ext>
              </a:extLst>
            </p:cNvPr>
            <p:cNvSpPr/>
            <p:nvPr/>
          </p:nvSpPr>
          <p:spPr>
            <a:xfrm>
              <a:off x="1064850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26" name="직사각형 61">
              <a:extLst>
                <a:ext uri="{FF2B5EF4-FFF2-40B4-BE49-F238E27FC236}">
                  <a16:creationId xmlns:a16="http://schemas.microsoft.com/office/drawing/2014/main" id="{9D3047EC-802F-0D44-BF1B-C62F57EB8DF4}"/>
                </a:ext>
              </a:extLst>
            </p:cNvPr>
            <p:cNvSpPr/>
            <p:nvPr/>
          </p:nvSpPr>
          <p:spPr>
            <a:xfrm>
              <a:off x="1672903" y="4045689"/>
              <a:ext cx="296388" cy="314276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27" name="직사각형 61">
              <a:extLst>
                <a:ext uri="{FF2B5EF4-FFF2-40B4-BE49-F238E27FC236}">
                  <a16:creationId xmlns:a16="http://schemas.microsoft.com/office/drawing/2014/main" id="{3E3253D3-071D-DC40-8748-0CD73D613E73}"/>
                </a:ext>
              </a:extLst>
            </p:cNvPr>
            <p:cNvSpPr/>
            <p:nvPr/>
          </p:nvSpPr>
          <p:spPr>
            <a:xfrm>
              <a:off x="2192831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28" name="직사각형 61">
              <a:extLst>
                <a:ext uri="{FF2B5EF4-FFF2-40B4-BE49-F238E27FC236}">
                  <a16:creationId xmlns:a16="http://schemas.microsoft.com/office/drawing/2014/main" id="{602EC418-BB2A-9E49-BBAF-0D20DBDB14D8}"/>
                </a:ext>
              </a:extLst>
            </p:cNvPr>
            <p:cNvSpPr/>
            <p:nvPr/>
          </p:nvSpPr>
          <p:spPr>
            <a:xfrm>
              <a:off x="3099140" y="4045689"/>
              <a:ext cx="296388" cy="314276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29" name="직사각형 61">
              <a:extLst>
                <a:ext uri="{FF2B5EF4-FFF2-40B4-BE49-F238E27FC236}">
                  <a16:creationId xmlns:a16="http://schemas.microsoft.com/office/drawing/2014/main" id="{CE6C9CF3-C945-E242-A810-47279EC7D6CF}"/>
                </a:ext>
              </a:extLst>
            </p:cNvPr>
            <p:cNvSpPr/>
            <p:nvPr/>
          </p:nvSpPr>
          <p:spPr>
            <a:xfrm>
              <a:off x="364400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30" name="직사각형 61">
              <a:extLst>
                <a:ext uri="{FF2B5EF4-FFF2-40B4-BE49-F238E27FC236}">
                  <a16:creationId xmlns:a16="http://schemas.microsoft.com/office/drawing/2014/main" id="{4FF71829-7460-C24C-9222-9657D513013B}"/>
                </a:ext>
              </a:extLst>
            </p:cNvPr>
            <p:cNvSpPr/>
            <p:nvPr/>
          </p:nvSpPr>
          <p:spPr>
            <a:xfrm>
              <a:off x="4159835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31" name="직사각형 61">
              <a:extLst>
                <a:ext uri="{FF2B5EF4-FFF2-40B4-BE49-F238E27FC236}">
                  <a16:creationId xmlns:a16="http://schemas.microsoft.com/office/drawing/2014/main" id="{852C736C-B98D-4A49-8CCA-035C8DF745B8}"/>
                </a:ext>
              </a:extLst>
            </p:cNvPr>
            <p:cNvSpPr/>
            <p:nvPr/>
          </p:nvSpPr>
          <p:spPr>
            <a:xfrm>
              <a:off x="263072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201D847A-4F18-0242-A330-E6E40E346E97}"/>
              </a:ext>
            </a:extLst>
          </p:cNvPr>
          <p:cNvSpPr txBox="1"/>
          <p:nvPr/>
        </p:nvSpPr>
        <p:spPr>
          <a:xfrm>
            <a:off x="1584673" y="4405698"/>
            <a:ext cx="1427222" cy="277927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Sent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.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Rep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.</a:t>
            </a:r>
            <a:endParaRPr kumimoji="1" lang="ko-KR" altLang="en-US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722B968-8F46-B140-B46B-5A42B018B4B6}"/>
              </a:ext>
            </a:extLst>
          </p:cNvPr>
          <p:cNvSpPr txBox="1"/>
          <p:nvPr/>
        </p:nvSpPr>
        <p:spPr>
          <a:xfrm>
            <a:off x="3683703" y="4410211"/>
            <a:ext cx="1284124" cy="277927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Trigger Rep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.</a:t>
            </a:r>
            <a:endParaRPr kumimoji="1" lang="ko-KR" altLang="en-US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sp>
        <p:nvSpPr>
          <p:cNvPr id="149" name="Down Arrow 148">
            <a:extLst>
              <a:ext uri="{FF2B5EF4-FFF2-40B4-BE49-F238E27FC236}">
                <a16:creationId xmlns:a16="http://schemas.microsoft.com/office/drawing/2014/main" id="{5DABC162-C5E4-7D49-9792-1D7D8E2B7A74}"/>
              </a:ext>
            </a:extLst>
          </p:cNvPr>
          <p:cNvSpPr/>
          <p:nvPr/>
        </p:nvSpPr>
        <p:spPr>
          <a:xfrm>
            <a:off x="1833434" y="4092006"/>
            <a:ext cx="230526" cy="313692"/>
          </a:xfrm>
          <a:prstGeom prst="downArrow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4143CF7-406B-4840-93BD-32791FEFE773}"/>
              </a:ext>
            </a:extLst>
          </p:cNvPr>
          <p:cNvCxnSpPr>
            <a:cxnSpLocks/>
            <a:endCxn id="148" idx="0"/>
          </p:cNvCxnSpPr>
          <p:nvPr/>
        </p:nvCxnSpPr>
        <p:spPr>
          <a:xfrm>
            <a:off x="2262940" y="4052913"/>
            <a:ext cx="2062825" cy="35729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3E11536-148B-A34B-8579-E0AE1FB17267}"/>
              </a:ext>
            </a:extLst>
          </p:cNvPr>
          <p:cNvCxnSpPr>
            <a:cxnSpLocks/>
            <a:endCxn id="148" idx="0"/>
          </p:cNvCxnSpPr>
          <p:nvPr/>
        </p:nvCxnSpPr>
        <p:spPr>
          <a:xfrm>
            <a:off x="3767285" y="4040377"/>
            <a:ext cx="558480" cy="36983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22BB1CAD-EC14-7244-A721-41342462FBF6}"/>
              </a:ext>
            </a:extLst>
          </p:cNvPr>
          <p:cNvSpPr txBox="1"/>
          <p:nvPr/>
        </p:nvSpPr>
        <p:spPr>
          <a:xfrm>
            <a:off x="3358312" y="5346373"/>
            <a:ext cx="226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Nyala" panose="02000504070300020003" pitchFamily="2" charset="0"/>
              </a:rPr>
              <a:t>Classification</a:t>
            </a:r>
            <a:r>
              <a:rPr kumimoji="1" lang="zh-CN" altLang="en-US" sz="2000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latin typeface="Nyala" panose="02000504070300020003" pitchFamily="2" charset="0"/>
              </a:rPr>
              <a:t>Loss</a:t>
            </a:r>
            <a:endParaRPr kumimoji="1" lang="ko-KR" altLang="en-US" sz="2000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0F4FB10-7978-CA4A-8400-E6B818C36A20}"/>
              </a:ext>
            </a:extLst>
          </p:cNvPr>
          <p:cNvCxnSpPr>
            <a:cxnSpLocks/>
          </p:cNvCxnSpPr>
          <p:nvPr/>
        </p:nvCxnSpPr>
        <p:spPr>
          <a:xfrm>
            <a:off x="4366820" y="4730619"/>
            <a:ext cx="0" cy="61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9D47B14E-B18E-DE48-AD0A-3ACFE7E54A56}"/>
              </a:ext>
            </a:extLst>
          </p:cNvPr>
          <p:cNvSpPr txBox="1"/>
          <p:nvPr/>
        </p:nvSpPr>
        <p:spPr>
          <a:xfrm>
            <a:off x="3249968" y="5661391"/>
            <a:ext cx="248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?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Type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=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latin typeface="Nyala" panose="02000504070300020003" pitchFamily="2" charset="0"/>
              </a:rPr>
              <a:t>{</a:t>
            </a:r>
            <a:r>
              <a:rPr kumimoji="1" lang="en-US" altLang="zh-CN" b="1" dirty="0">
                <a:solidFill>
                  <a:schemeClr val="accent6"/>
                </a:solidFill>
                <a:latin typeface="Nyala" panose="02000504070300020003" pitchFamily="2" charset="0"/>
              </a:rPr>
              <a:t>LOC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PER,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…}</a:t>
            </a:r>
            <a:endParaRPr kumimoji="1" lang="ko-KR" altLang="en-US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sp>
        <p:nvSpPr>
          <p:cNvPr id="161" name="Left-Right Arrow 160">
            <a:extLst>
              <a:ext uri="{FF2B5EF4-FFF2-40B4-BE49-F238E27FC236}">
                <a16:creationId xmlns:a16="http://schemas.microsoft.com/office/drawing/2014/main" id="{97073E38-C014-D64A-84CC-0E74B06DB624}"/>
              </a:ext>
            </a:extLst>
          </p:cNvPr>
          <p:cNvSpPr/>
          <p:nvPr/>
        </p:nvSpPr>
        <p:spPr>
          <a:xfrm>
            <a:off x="3028405" y="4405466"/>
            <a:ext cx="598459" cy="277928"/>
          </a:xfrm>
          <a:prstGeom prst="leftRightArrow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2E4D739-A976-9441-BF82-928100020408}"/>
              </a:ext>
            </a:extLst>
          </p:cNvPr>
          <p:cNvSpPr txBox="1"/>
          <p:nvPr/>
        </p:nvSpPr>
        <p:spPr>
          <a:xfrm>
            <a:off x="2267229" y="4665786"/>
            <a:ext cx="2154304" cy="307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Contrastive Loss</a:t>
            </a:r>
            <a:endParaRPr kumimoji="1" lang="ko-KR" altLang="en-US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C7CFC6D-838E-D741-929E-10651FA6D658}"/>
              </a:ext>
            </a:extLst>
          </p:cNvPr>
          <p:cNvSpPr/>
          <p:nvPr/>
        </p:nvSpPr>
        <p:spPr>
          <a:xfrm>
            <a:off x="4317802" y="498740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(2)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Trig.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Encoder</a:t>
            </a:r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5FFE225-A02B-9846-AACC-887C433972D6}"/>
              </a:ext>
            </a:extLst>
          </p:cNvPr>
          <p:cNvSpPr/>
          <p:nvPr/>
        </p:nvSpPr>
        <p:spPr>
          <a:xfrm>
            <a:off x="1070068" y="4933304"/>
            <a:ext cx="1811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(1)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Soft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Matcher.</a:t>
            </a:r>
          </a:p>
          <a:p>
            <a:pPr algn="ctr"/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(for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generalize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to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endParaRPr kumimoji="1" lang="en-US" altLang="zh-CN" b="1" dirty="0">
              <a:solidFill>
                <a:srgbClr val="3DAAD6"/>
              </a:solidFill>
              <a:latin typeface="Nyala" panose="02000504070300020003" pitchFamily="2" charset="0"/>
            </a:endParaRPr>
          </a:p>
          <a:p>
            <a:pPr algn="ctr"/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“had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a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trip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to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..”)</a:t>
            </a:r>
          </a:p>
          <a:p>
            <a:pPr algn="ctr"/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Trained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by</a:t>
            </a:r>
            <a:r>
              <a:rPr kumimoji="1" lang="zh-CN" altLang="en-US" b="1" dirty="0">
                <a:solidFill>
                  <a:srgbClr val="3DAAD6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rgbClr val="3DAAD6"/>
                </a:solidFill>
                <a:latin typeface="Nyala" panose="02000504070300020003" pitchFamily="2" charset="0"/>
              </a:rPr>
              <a:t>mixing.</a:t>
            </a:r>
            <a:endParaRPr lang="en-US" dirty="0"/>
          </a:p>
        </p:txBody>
      </p:sp>
      <p:sp>
        <p:nvSpPr>
          <p:cNvPr id="178" name="Triangle 177">
            <a:extLst>
              <a:ext uri="{FF2B5EF4-FFF2-40B4-BE49-F238E27FC236}">
                <a16:creationId xmlns:a16="http://schemas.microsoft.com/office/drawing/2014/main" id="{3E7718F8-0244-A849-8435-C2ABE311D4A4}"/>
              </a:ext>
            </a:extLst>
          </p:cNvPr>
          <p:cNvSpPr/>
          <p:nvPr/>
        </p:nvSpPr>
        <p:spPr>
          <a:xfrm>
            <a:off x="8026368" y="3587392"/>
            <a:ext cx="314745" cy="259028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49E703D-3A7D-B443-91C0-7C5665A9A9D7}"/>
              </a:ext>
            </a:extLst>
          </p:cNvPr>
          <p:cNvSpPr txBox="1"/>
          <p:nvPr/>
        </p:nvSpPr>
        <p:spPr>
          <a:xfrm>
            <a:off x="6366826" y="3430765"/>
            <a:ext cx="150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Nyala" panose="02000504070300020003" pitchFamily="2" charset="0"/>
              </a:rPr>
              <a:t>Trigger-based</a:t>
            </a:r>
          </a:p>
          <a:p>
            <a:pPr algn="ctr"/>
            <a:r>
              <a:rPr lang="en-US" altLang="zh-CN" sz="1600" dirty="0">
                <a:latin typeface="Nyala" panose="02000504070300020003" pitchFamily="2" charset="0"/>
              </a:rPr>
              <a:t>Global</a:t>
            </a:r>
            <a:r>
              <a:rPr lang="zh-CN" altLang="en-US" sz="1600" dirty="0">
                <a:latin typeface="Nyala" panose="02000504070300020003" pitchFamily="2" charset="0"/>
              </a:rPr>
              <a:t> </a:t>
            </a:r>
            <a:r>
              <a:rPr lang="en-US" altLang="zh-CN" sz="1600" dirty="0">
                <a:latin typeface="Nyala" panose="02000504070300020003" pitchFamily="2" charset="0"/>
              </a:rPr>
              <a:t>Attention</a:t>
            </a:r>
            <a:endParaRPr lang="en-US" sz="1600" dirty="0">
              <a:latin typeface="Nyala" panose="02000504070300020003" pitchFamily="2" charset="0"/>
            </a:endParaRPr>
          </a:p>
        </p:txBody>
      </p: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734B3AF9-D7FC-E04C-BC82-E7090209500E}"/>
              </a:ext>
            </a:extLst>
          </p:cNvPr>
          <p:cNvCxnSpPr>
            <a:cxnSpLocks/>
            <a:stCxn id="148" idx="3"/>
            <a:endCxn id="178" idx="1"/>
          </p:cNvCxnSpPr>
          <p:nvPr/>
        </p:nvCxnSpPr>
        <p:spPr>
          <a:xfrm flipV="1">
            <a:off x="4967827" y="3716906"/>
            <a:ext cx="3137227" cy="832269"/>
          </a:xfrm>
          <a:prstGeom prst="bentConnector3">
            <a:avLst>
              <a:gd name="adj1" fmla="val 29693"/>
            </a:avLst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3B5C3935-6C1B-7F47-9C79-F7F58147491D}"/>
              </a:ext>
            </a:extLst>
          </p:cNvPr>
          <p:cNvSpPr txBox="1"/>
          <p:nvPr/>
        </p:nvSpPr>
        <p:spPr>
          <a:xfrm>
            <a:off x="6301965" y="2649436"/>
            <a:ext cx="3959326" cy="352606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Bidirectional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  <a:latin typeface="Nyala" panose="02000504070300020003" pitchFamily="2" charset="0"/>
              </a:rPr>
              <a:t>LSTM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Networks</a:t>
            </a:r>
            <a:endParaRPr kumimoji="1" lang="ko-KR" altLang="en-US" sz="1200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cxnSp>
        <p:nvCxnSpPr>
          <p:cNvPr id="186" name="Elbow Connector 185">
            <a:extLst>
              <a:ext uri="{FF2B5EF4-FFF2-40B4-BE49-F238E27FC236}">
                <a16:creationId xmlns:a16="http://schemas.microsoft.com/office/drawing/2014/main" id="{18942BEB-F767-9248-89E4-57A3741731E7}"/>
              </a:ext>
            </a:extLst>
          </p:cNvPr>
          <p:cNvCxnSpPr>
            <a:cxnSpLocks/>
            <a:endCxn id="184" idx="0"/>
          </p:cNvCxnSpPr>
          <p:nvPr/>
        </p:nvCxnSpPr>
        <p:spPr>
          <a:xfrm>
            <a:off x="5349242" y="2155289"/>
            <a:ext cx="2932386" cy="49414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AA6701D-85E2-1744-A914-2C5EACCB277A}"/>
              </a:ext>
            </a:extLst>
          </p:cNvPr>
          <p:cNvGrpSpPr/>
          <p:nvPr/>
        </p:nvGrpSpPr>
        <p:grpSpPr>
          <a:xfrm>
            <a:off x="6301965" y="3104624"/>
            <a:ext cx="3991220" cy="395409"/>
            <a:chOff x="838199" y="4011391"/>
            <a:chExt cx="3991220" cy="395409"/>
          </a:xfrm>
        </p:grpSpPr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0CC8C0A1-6ADF-0341-AC76-3BDE0BA8C38F}"/>
                </a:ext>
              </a:extLst>
            </p:cNvPr>
            <p:cNvSpPr/>
            <p:nvPr/>
          </p:nvSpPr>
          <p:spPr>
            <a:xfrm>
              <a:off x="838199" y="4011391"/>
              <a:ext cx="3991220" cy="395409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직사각형 61">
              <a:extLst>
                <a:ext uri="{FF2B5EF4-FFF2-40B4-BE49-F238E27FC236}">
                  <a16:creationId xmlns:a16="http://schemas.microsoft.com/office/drawing/2014/main" id="{C3B5E1BB-1269-1548-8B01-E6658CF3771C}"/>
                </a:ext>
              </a:extLst>
            </p:cNvPr>
            <p:cNvSpPr/>
            <p:nvPr/>
          </p:nvSpPr>
          <p:spPr>
            <a:xfrm>
              <a:off x="1064850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2" name="직사각형 61">
              <a:extLst>
                <a:ext uri="{FF2B5EF4-FFF2-40B4-BE49-F238E27FC236}">
                  <a16:creationId xmlns:a16="http://schemas.microsoft.com/office/drawing/2014/main" id="{B0C8AF11-6D42-104A-B364-573CCE0C5F8E}"/>
                </a:ext>
              </a:extLst>
            </p:cNvPr>
            <p:cNvSpPr/>
            <p:nvPr/>
          </p:nvSpPr>
          <p:spPr>
            <a:xfrm>
              <a:off x="1672903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3" name="직사각형 61">
              <a:extLst>
                <a:ext uri="{FF2B5EF4-FFF2-40B4-BE49-F238E27FC236}">
                  <a16:creationId xmlns:a16="http://schemas.microsoft.com/office/drawing/2014/main" id="{5A643B9D-8147-9A40-A5BD-3967B540C3A7}"/>
                </a:ext>
              </a:extLst>
            </p:cNvPr>
            <p:cNvSpPr/>
            <p:nvPr/>
          </p:nvSpPr>
          <p:spPr>
            <a:xfrm>
              <a:off x="2192831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4" name="직사각형 61">
              <a:extLst>
                <a:ext uri="{FF2B5EF4-FFF2-40B4-BE49-F238E27FC236}">
                  <a16:creationId xmlns:a16="http://schemas.microsoft.com/office/drawing/2014/main" id="{AE4C0A24-198D-2C4B-8CFB-64490F18A969}"/>
                </a:ext>
              </a:extLst>
            </p:cNvPr>
            <p:cNvSpPr/>
            <p:nvPr/>
          </p:nvSpPr>
          <p:spPr>
            <a:xfrm>
              <a:off x="3099140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5" name="직사각형 61">
              <a:extLst>
                <a:ext uri="{FF2B5EF4-FFF2-40B4-BE49-F238E27FC236}">
                  <a16:creationId xmlns:a16="http://schemas.microsoft.com/office/drawing/2014/main" id="{6C4E9ABB-445A-E943-8F78-C70F4DBD95D9}"/>
                </a:ext>
              </a:extLst>
            </p:cNvPr>
            <p:cNvSpPr/>
            <p:nvPr/>
          </p:nvSpPr>
          <p:spPr>
            <a:xfrm>
              <a:off x="364400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6" name="직사각형 61">
              <a:extLst>
                <a:ext uri="{FF2B5EF4-FFF2-40B4-BE49-F238E27FC236}">
                  <a16:creationId xmlns:a16="http://schemas.microsoft.com/office/drawing/2014/main" id="{071CC96F-1A03-0140-A933-9AAE224D37E0}"/>
                </a:ext>
              </a:extLst>
            </p:cNvPr>
            <p:cNvSpPr/>
            <p:nvPr/>
          </p:nvSpPr>
          <p:spPr>
            <a:xfrm>
              <a:off x="4159835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197" name="직사각형 61">
              <a:extLst>
                <a:ext uri="{FF2B5EF4-FFF2-40B4-BE49-F238E27FC236}">
                  <a16:creationId xmlns:a16="http://schemas.microsoft.com/office/drawing/2014/main" id="{A1D5E528-0F81-894C-80A2-96D38A043F09}"/>
                </a:ext>
              </a:extLst>
            </p:cNvPr>
            <p:cNvSpPr/>
            <p:nvPr/>
          </p:nvSpPr>
          <p:spPr>
            <a:xfrm>
              <a:off x="263072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D71A69C-D68A-CC43-B5D1-5C9E9E3DAC83}"/>
              </a:ext>
            </a:extLst>
          </p:cNvPr>
          <p:cNvGrpSpPr/>
          <p:nvPr/>
        </p:nvGrpSpPr>
        <p:grpSpPr>
          <a:xfrm>
            <a:off x="6336898" y="4053848"/>
            <a:ext cx="3991220" cy="395409"/>
            <a:chOff x="838199" y="4011391"/>
            <a:chExt cx="3991220" cy="39540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3232B8F6-CC9E-3847-B89F-B65472C348A4}"/>
                </a:ext>
              </a:extLst>
            </p:cNvPr>
            <p:cNvSpPr/>
            <p:nvPr/>
          </p:nvSpPr>
          <p:spPr>
            <a:xfrm>
              <a:off x="838199" y="4011391"/>
              <a:ext cx="3991220" cy="395409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직사각형 61">
              <a:extLst>
                <a:ext uri="{FF2B5EF4-FFF2-40B4-BE49-F238E27FC236}">
                  <a16:creationId xmlns:a16="http://schemas.microsoft.com/office/drawing/2014/main" id="{C7AFC2C8-3FF3-7249-B90A-234827033429}"/>
                </a:ext>
              </a:extLst>
            </p:cNvPr>
            <p:cNvSpPr/>
            <p:nvPr/>
          </p:nvSpPr>
          <p:spPr>
            <a:xfrm>
              <a:off x="1064850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1" name="직사각형 61">
              <a:extLst>
                <a:ext uri="{FF2B5EF4-FFF2-40B4-BE49-F238E27FC236}">
                  <a16:creationId xmlns:a16="http://schemas.microsoft.com/office/drawing/2014/main" id="{44E6B47F-3B48-D14D-88AB-556CDF853119}"/>
                </a:ext>
              </a:extLst>
            </p:cNvPr>
            <p:cNvSpPr/>
            <p:nvPr/>
          </p:nvSpPr>
          <p:spPr>
            <a:xfrm>
              <a:off x="1672903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2" name="직사각형 61">
              <a:extLst>
                <a:ext uri="{FF2B5EF4-FFF2-40B4-BE49-F238E27FC236}">
                  <a16:creationId xmlns:a16="http://schemas.microsoft.com/office/drawing/2014/main" id="{EF7D8969-B744-F442-A8B8-51F57DA7069F}"/>
                </a:ext>
              </a:extLst>
            </p:cNvPr>
            <p:cNvSpPr/>
            <p:nvPr/>
          </p:nvSpPr>
          <p:spPr>
            <a:xfrm>
              <a:off x="2192831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3" name="직사각형 61">
              <a:extLst>
                <a:ext uri="{FF2B5EF4-FFF2-40B4-BE49-F238E27FC236}">
                  <a16:creationId xmlns:a16="http://schemas.microsoft.com/office/drawing/2014/main" id="{9F21E7E1-7AF6-4E4E-83E4-EF2CE9A2D7A1}"/>
                </a:ext>
              </a:extLst>
            </p:cNvPr>
            <p:cNvSpPr/>
            <p:nvPr/>
          </p:nvSpPr>
          <p:spPr>
            <a:xfrm>
              <a:off x="3099140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4" name="직사각형 61">
              <a:extLst>
                <a:ext uri="{FF2B5EF4-FFF2-40B4-BE49-F238E27FC236}">
                  <a16:creationId xmlns:a16="http://schemas.microsoft.com/office/drawing/2014/main" id="{D44103C1-CBE0-2442-B832-9AF095F75DAB}"/>
                </a:ext>
              </a:extLst>
            </p:cNvPr>
            <p:cNvSpPr/>
            <p:nvPr/>
          </p:nvSpPr>
          <p:spPr>
            <a:xfrm>
              <a:off x="364400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5" name="직사각형 61">
              <a:extLst>
                <a:ext uri="{FF2B5EF4-FFF2-40B4-BE49-F238E27FC236}">
                  <a16:creationId xmlns:a16="http://schemas.microsoft.com/office/drawing/2014/main" id="{B23F88BA-F795-604F-9484-EEF6EADB2103}"/>
                </a:ext>
              </a:extLst>
            </p:cNvPr>
            <p:cNvSpPr/>
            <p:nvPr/>
          </p:nvSpPr>
          <p:spPr>
            <a:xfrm>
              <a:off x="4159835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  <p:sp>
          <p:nvSpPr>
            <p:cNvPr id="216" name="직사각형 61">
              <a:extLst>
                <a:ext uri="{FF2B5EF4-FFF2-40B4-BE49-F238E27FC236}">
                  <a16:creationId xmlns:a16="http://schemas.microsoft.com/office/drawing/2014/main" id="{7D8784C8-B4A2-8D45-AF85-BEEE6220D50F}"/>
                </a:ext>
              </a:extLst>
            </p:cNvPr>
            <p:cNvSpPr/>
            <p:nvPr/>
          </p:nvSpPr>
          <p:spPr>
            <a:xfrm>
              <a:off x="2630726" y="4045689"/>
              <a:ext cx="296388" cy="314276"/>
            </a:xfrm>
            <a:prstGeom prst="rect">
              <a:avLst/>
            </a:prstGeom>
            <a:solidFill>
              <a:srgbClr val="DEFEEC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ko-KR" altLang="en-US" dirty="0"/>
            </a:p>
          </p:txBody>
        </p:sp>
      </p:grpSp>
      <p:sp>
        <p:nvSpPr>
          <p:cNvPr id="221" name="Down Arrow 220">
            <a:extLst>
              <a:ext uri="{FF2B5EF4-FFF2-40B4-BE49-F238E27FC236}">
                <a16:creationId xmlns:a16="http://schemas.microsoft.com/office/drawing/2014/main" id="{AD6B9639-8CA6-A249-9A44-A853698E9EA8}"/>
              </a:ext>
            </a:extLst>
          </p:cNvPr>
          <p:cNvSpPr/>
          <p:nvPr/>
        </p:nvSpPr>
        <p:spPr>
          <a:xfrm>
            <a:off x="8129906" y="3502468"/>
            <a:ext cx="113261" cy="56852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76614C9-3959-3544-917C-A5B2C548F091}"/>
              </a:ext>
            </a:extLst>
          </p:cNvPr>
          <p:cNvSpPr txBox="1"/>
          <p:nvPr/>
        </p:nvSpPr>
        <p:spPr>
          <a:xfrm>
            <a:off x="6333859" y="4683394"/>
            <a:ext cx="3959326" cy="352606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CRF-Tagging</a:t>
            </a:r>
            <a:r>
              <a:rPr kumimoji="1" lang="zh-CN" altLang="en-US" dirty="0">
                <a:solidFill>
                  <a:schemeClr val="tx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Nyala" panose="02000504070300020003" pitchFamily="2" charset="0"/>
              </a:rPr>
              <a:t>Layer</a:t>
            </a:r>
            <a:endParaRPr kumimoji="1" lang="ko-KR" altLang="en-US" sz="1200" dirty="0">
              <a:solidFill>
                <a:schemeClr val="tx1"/>
              </a:solidFill>
              <a:latin typeface="Nyala" panose="02000504070300020003" pitchFamily="2" charset="0"/>
            </a:endParaRPr>
          </a:p>
        </p:txBody>
      </p:sp>
      <p:sp>
        <p:nvSpPr>
          <p:cNvPr id="224" name="Down Arrow 223">
            <a:extLst>
              <a:ext uri="{FF2B5EF4-FFF2-40B4-BE49-F238E27FC236}">
                <a16:creationId xmlns:a16="http://schemas.microsoft.com/office/drawing/2014/main" id="{056240B4-89CD-DB4A-99C4-382B05D3632B}"/>
              </a:ext>
            </a:extLst>
          </p:cNvPr>
          <p:cNvSpPr/>
          <p:nvPr/>
        </p:nvSpPr>
        <p:spPr>
          <a:xfrm>
            <a:off x="8138966" y="4449257"/>
            <a:ext cx="113261" cy="23413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2D930D77-F20D-1B45-A6F6-49EAB25E37CC}"/>
              </a:ext>
            </a:extLst>
          </p:cNvPr>
          <p:cNvSpPr/>
          <p:nvPr/>
        </p:nvSpPr>
        <p:spPr>
          <a:xfrm>
            <a:off x="6333859" y="5120241"/>
            <a:ext cx="3991220" cy="725816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He</a:t>
            </a:r>
            <a:r>
              <a:rPr lang="zh-CN" alt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traveled</a:t>
            </a:r>
            <a:r>
              <a:rPr lang="zh-CN" altLang="en-US" dirty="0">
                <a:latin typeface="Arial Rounded MT Bold" panose="020F0704030504030204" pitchFamily="34" charset="77"/>
              </a:rPr>
              <a:t>   </a:t>
            </a:r>
            <a:r>
              <a:rPr lang="en-US" altLang="zh-C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lot</a:t>
            </a:r>
            <a:r>
              <a:rPr lang="zh-CN" altLang="en-US" dirty="0"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to</a:t>
            </a:r>
            <a:r>
              <a:rPr lang="zh-CN" altLang="en-US" dirty="0">
                <a:latin typeface="Arial Rounded MT Bold" panose="020F0704030504030204" pitchFamily="34" charset="77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Beztu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Pylsur</a:t>
            </a:r>
            <a:r>
              <a:rPr lang="en-US" altLang="zh-CN" dirty="0">
                <a:latin typeface="Arial Rounded MT Bold" panose="020F0704030504030204" pitchFamily="34" charset="77"/>
              </a:rPr>
              <a:t>.</a:t>
            </a:r>
            <a:endParaRPr lang="en-US" altLang="zh-CN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     </a:t>
            </a:r>
            <a:r>
              <a:rPr lang="en-US" altLang="zh-CN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      </a:t>
            </a:r>
            <a:r>
              <a:rPr lang="en-US" altLang="zh-CN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</a:t>
            </a:r>
            <a:r>
              <a:rPr lang="en-US" altLang="zh-CN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</a:t>
            </a:r>
            <a:r>
              <a:rPr lang="en-US" altLang="zh-CN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  <a:r>
              <a:rPr lang="zh-CN" alt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</a:t>
            </a:r>
            <a:r>
              <a:rPr lang="en-US" altLang="zh-CN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B-LOC</a:t>
            </a:r>
            <a:r>
              <a:rPr lang="zh-CN" alt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 </a:t>
            </a:r>
            <a:r>
              <a:rPr lang="en-US" altLang="zh-CN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I-LOC</a:t>
            </a:r>
            <a:r>
              <a:rPr lang="zh-CN" alt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endParaRPr lang="en-US" altLang="zh-CN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38D447D-7499-6240-BA94-1701F1152D96}"/>
              </a:ext>
            </a:extLst>
          </p:cNvPr>
          <p:cNvSpPr txBox="1"/>
          <p:nvPr/>
        </p:nvSpPr>
        <p:spPr>
          <a:xfrm>
            <a:off x="8562906" y="6308209"/>
            <a:ext cx="319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More</a:t>
            </a:r>
            <a:r>
              <a:rPr lang="zh-CN" altLang="en-US" b="1" dirty="0"/>
              <a:t> </a:t>
            </a:r>
            <a:r>
              <a:rPr lang="en-US" altLang="zh-CN" b="1" dirty="0"/>
              <a:t>details</a:t>
            </a:r>
            <a:r>
              <a:rPr lang="zh-CN" altLang="en-US" b="1" dirty="0"/>
              <a:t> </a:t>
            </a:r>
            <a:r>
              <a:rPr lang="en-US" altLang="zh-CN" b="1" dirty="0"/>
              <a:t>are</a:t>
            </a:r>
            <a:r>
              <a:rPr lang="zh-CN" altLang="en-US" b="1" dirty="0"/>
              <a:t> </a:t>
            </a:r>
            <a:r>
              <a:rPr lang="en-US" altLang="zh-CN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paper….</a:t>
            </a:r>
            <a:endParaRPr lang="en-US" b="1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D6A73DE-A6F9-C14A-A6E0-6CCD5B97301C}"/>
              </a:ext>
            </a:extLst>
          </p:cNvPr>
          <p:cNvSpPr/>
          <p:nvPr/>
        </p:nvSpPr>
        <p:spPr>
          <a:xfrm>
            <a:off x="10422522" y="368114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3)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Entity</a:t>
            </a:r>
            <a:r>
              <a:rPr kumimoji="1" lang="zh-CN" altLang="en-US" b="1" dirty="0">
                <a:solidFill>
                  <a:schemeClr val="accent1"/>
                </a:solidFill>
                <a:latin typeface="Nyala" panose="02000504070300020003" pitchFamily="2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Nyala" panose="02000504070300020003" pitchFamily="2" charset="0"/>
              </a:rPr>
              <a:t>Tagger.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13" grpId="0"/>
      <p:bldP spid="116" grpId="0"/>
      <p:bldP spid="147" grpId="0" animBg="1"/>
      <p:bldP spid="148" grpId="0" animBg="1"/>
      <p:bldP spid="149" grpId="0" animBg="1"/>
      <p:bldP spid="156" grpId="0"/>
      <p:bldP spid="160" grpId="0"/>
      <p:bldP spid="161" grpId="0" animBg="1"/>
      <p:bldP spid="164" grpId="0"/>
      <p:bldP spid="165" grpId="0"/>
      <p:bldP spid="165" grpId="1"/>
      <p:bldP spid="166" grpId="0"/>
      <p:bldP spid="178" grpId="0" animBg="1"/>
      <p:bldP spid="180" grpId="0"/>
      <p:bldP spid="184" grpId="0" animBg="1"/>
      <p:bldP spid="221" grpId="0" animBg="1"/>
      <p:bldP spid="222" grpId="0" animBg="1"/>
      <p:bldP spid="224" grpId="0" animBg="1"/>
      <p:bldP spid="226" grpId="0" animBg="1"/>
      <p:bldP spid="236" grpId="0"/>
      <p:bldP spid="2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0168-6D49-E441-975F-94C16F16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(Part</a:t>
            </a:r>
            <a:r>
              <a:rPr lang="zh-CN" altLang="en-US" dirty="0"/>
              <a:t> </a:t>
            </a:r>
            <a:r>
              <a:rPr lang="en-US" altLang="zh-CN" dirty="0"/>
              <a:t>of) 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6685F-609E-5945-870C-C21D1E64B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52" y="5231762"/>
            <a:ext cx="6814930" cy="1470776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72E97A6-5076-4E46-9C7B-F09041393F61}"/>
              </a:ext>
            </a:extLst>
          </p:cNvPr>
          <p:cNvSpPr/>
          <p:nvPr/>
        </p:nvSpPr>
        <p:spPr>
          <a:xfrm flipV="1">
            <a:off x="9555421" y="5359064"/>
            <a:ext cx="796571" cy="18933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E7CDB3-3D82-A843-9650-9200FB8BC3A4}"/>
              </a:ext>
            </a:extLst>
          </p:cNvPr>
          <p:cNvSpPr/>
          <p:nvPr/>
        </p:nvSpPr>
        <p:spPr>
          <a:xfrm rot="18851549" flipV="1">
            <a:off x="4947036" y="6204387"/>
            <a:ext cx="1090886" cy="222278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53EAD4-0814-5042-8A48-B806C5DF6F92}"/>
              </a:ext>
            </a:extLst>
          </p:cNvPr>
          <p:cNvSpPr/>
          <p:nvPr/>
        </p:nvSpPr>
        <p:spPr>
          <a:xfrm flipV="1">
            <a:off x="7757007" y="5359064"/>
            <a:ext cx="796571" cy="189330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E6B7A3-6FD4-EC44-AD22-0049C6C00DA7}"/>
              </a:ext>
            </a:extLst>
          </p:cNvPr>
          <p:cNvSpPr/>
          <p:nvPr/>
        </p:nvSpPr>
        <p:spPr>
          <a:xfrm flipV="1">
            <a:off x="8128910" y="5936136"/>
            <a:ext cx="724066" cy="365582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8737B-CB7E-0E4B-9952-C10DAEBC5D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67"/>
          <a:stretch/>
        </p:blipFill>
        <p:spPr>
          <a:xfrm>
            <a:off x="968525" y="2057998"/>
            <a:ext cx="6684605" cy="300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2F1DDD-9BAA-104B-9EAC-8C82A308FD4C}"/>
              </a:ext>
            </a:extLst>
          </p:cNvPr>
          <p:cNvSpPr/>
          <p:nvPr/>
        </p:nvSpPr>
        <p:spPr>
          <a:xfrm flipV="1">
            <a:off x="4381434" y="4773094"/>
            <a:ext cx="614386" cy="21082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287C88-FE3D-A740-BF66-52D74B305537}"/>
              </a:ext>
            </a:extLst>
          </p:cNvPr>
          <p:cNvSpPr/>
          <p:nvPr/>
        </p:nvSpPr>
        <p:spPr>
          <a:xfrm flipV="1">
            <a:off x="1038445" y="4773094"/>
            <a:ext cx="614386" cy="21082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3D148F0-6D7C-B040-8CE9-994DAE3D6C64}"/>
              </a:ext>
            </a:extLst>
          </p:cNvPr>
          <p:cNvSpPr/>
          <p:nvPr/>
        </p:nvSpPr>
        <p:spPr>
          <a:xfrm flipV="1">
            <a:off x="4381434" y="4240505"/>
            <a:ext cx="614386" cy="210823"/>
          </a:xfrm>
          <a:prstGeom prst="round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EC7FBD-7E3D-A14E-BE00-C137C8605E16}"/>
              </a:ext>
            </a:extLst>
          </p:cNvPr>
          <p:cNvSpPr/>
          <p:nvPr/>
        </p:nvSpPr>
        <p:spPr>
          <a:xfrm flipV="1">
            <a:off x="7011286" y="4240504"/>
            <a:ext cx="614386" cy="210823"/>
          </a:xfrm>
          <a:prstGeom prst="round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B7134B-AD4F-874B-A20B-774EB606C153}"/>
              </a:ext>
            </a:extLst>
          </p:cNvPr>
          <p:cNvSpPr/>
          <p:nvPr/>
        </p:nvSpPr>
        <p:spPr>
          <a:xfrm flipV="1">
            <a:off x="1038445" y="4497298"/>
            <a:ext cx="614386" cy="210823"/>
          </a:xfrm>
          <a:prstGeom prst="round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0664B0-49CF-034F-BB88-ABEA2080855C}"/>
              </a:ext>
            </a:extLst>
          </p:cNvPr>
          <p:cNvSpPr/>
          <p:nvPr/>
        </p:nvSpPr>
        <p:spPr>
          <a:xfrm flipV="1">
            <a:off x="3632650" y="4497298"/>
            <a:ext cx="614386" cy="210823"/>
          </a:xfrm>
          <a:prstGeom prst="round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656F13C-F362-214F-943F-55F0F7909274}"/>
              </a:ext>
            </a:extLst>
          </p:cNvPr>
          <p:cNvSpPr/>
          <p:nvPr/>
        </p:nvSpPr>
        <p:spPr>
          <a:xfrm flipV="1">
            <a:off x="3632650" y="4793567"/>
            <a:ext cx="614386" cy="21082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6C311EE-2472-114C-B8B2-53F8552E0BC6}"/>
              </a:ext>
            </a:extLst>
          </p:cNvPr>
          <p:cNvSpPr/>
          <p:nvPr/>
        </p:nvSpPr>
        <p:spPr>
          <a:xfrm flipV="1">
            <a:off x="7011286" y="4771763"/>
            <a:ext cx="614386" cy="21082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E6A64-89D2-614B-8148-19CF4153D05B}"/>
              </a:ext>
            </a:extLst>
          </p:cNvPr>
          <p:cNvSpPr/>
          <p:nvPr/>
        </p:nvSpPr>
        <p:spPr>
          <a:xfrm>
            <a:off x="1077711" y="2524956"/>
            <a:ext cx="535852" cy="18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1E57C4-40F9-5C49-9F09-041D2CDE27D5}"/>
              </a:ext>
            </a:extLst>
          </p:cNvPr>
          <p:cNvSpPr/>
          <p:nvPr/>
        </p:nvSpPr>
        <p:spPr>
          <a:xfrm>
            <a:off x="4418071" y="2524957"/>
            <a:ext cx="270555" cy="18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5F1508-7265-924C-B26C-F31A5DA295D6}"/>
              </a:ext>
            </a:extLst>
          </p:cNvPr>
          <p:cNvSpPr/>
          <p:nvPr/>
        </p:nvSpPr>
        <p:spPr>
          <a:xfrm>
            <a:off x="4688626" y="2524956"/>
            <a:ext cx="270555" cy="1894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CD121-A64B-EB48-8E69-2A663E994C79}"/>
              </a:ext>
            </a:extLst>
          </p:cNvPr>
          <p:cNvSpPr txBox="1"/>
          <p:nvPr/>
        </p:nvSpPr>
        <p:spPr>
          <a:xfrm>
            <a:off x="838200" y="1614988"/>
            <a:ext cx="2093493" cy="37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dirty="0">
                <a:latin typeface="Chalkboard" panose="03050602040202020205" pitchFamily="66" charset="77"/>
              </a:rPr>
              <a:t> </a:t>
            </a:r>
            <a:r>
              <a:rPr lang="en-US" altLang="zh-CN" dirty="0">
                <a:latin typeface="Chalkboard" panose="03050602040202020205" pitchFamily="66" charset="77"/>
              </a:rPr>
              <a:t>Annotations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08EC57-3FFF-7040-812E-1E6B0F1C5797}"/>
              </a:ext>
            </a:extLst>
          </p:cNvPr>
          <p:cNvSpPr txBox="1"/>
          <p:nvPr/>
        </p:nvSpPr>
        <p:spPr>
          <a:xfrm>
            <a:off x="4004291" y="1626238"/>
            <a:ext cx="3134114" cy="37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halkboard" panose="03050602040202020205" pitchFamily="66" charset="77"/>
              </a:rPr>
              <a:t>Entity</a:t>
            </a:r>
            <a:r>
              <a:rPr lang="zh-CN" altLang="en-US" dirty="0">
                <a:latin typeface="Chalkboard" panose="03050602040202020205" pitchFamily="66" charset="77"/>
              </a:rPr>
              <a:t> </a:t>
            </a:r>
            <a:r>
              <a:rPr lang="en-US" altLang="zh-CN" dirty="0">
                <a:latin typeface="Chalkboard" panose="03050602040202020205" pitchFamily="66" charset="77"/>
              </a:rPr>
              <a:t>+</a:t>
            </a:r>
            <a:r>
              <a:rPr lang="zh-CN" altLang="en-US" dirty="0">
                <a:latin typeface="Chalkboard" panose="03050602040202020205" pitchFamily="66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Chalkboard" panose="03050602040202020205" pitchFamily="66" charset="77"/>
              </a:rPr>
              <a:t>Trigger</a:t>
            </a:r>
            <a:r>
              <a:rPr lang="zh-CN" altLang="en-US" dirty="0">
                <a:latin typeface="Chalkboard" panose="03050602040202020205" pitchFamily="66" charset="77"/>
              </a:rPr>
              <a:t> </a:t>
            </a:r>
            <a:r>
              <a:rPr lang="en-US" altLang="zh-CN" dirty="0">
                <a:latin typeface="Chalkboard" panose="03050602040202020205" pitchFamily="66" charset="77"/>
              </a:rPr>
              <a:t>Annotations</a:t>
            </a: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35" name="Graphic 34" descr="Line arrow Clockwise curve">
            <a:extLst>
              <a:ext uri="{FF2B5EF4-FFF2-40B4-BE49-F238E27FC236}">
                <a16:creationId xmlns:a16="http://schemas.microsoft.com/office/drawing/2014/main" id="{616A7A6B-D5D1-FE49-B1DC-3EC9573D9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81113">
            <a:off x="938017" y="1861678"/>
            <a:ext cx="651238" cy="641511"/>
          </a:xfrm>
          <a:prstGeom prst="rect">
            <a:avLst/>
          </a:prstGeom>
        </p:spPr>
      </p:pic>
      <p:pic>
        <p:nvPicPr>
          <p:cNvPr id="36" name="Graphic 35" descr="Line arrow Clockwise curve">
            <a:extLst>
              <a:ext uri="{FF2B5EF4-FFF2-40B4-BE49-F238E27FC236}">
                <a16:creationId xmlns:a16="http://schemas.microsoft.com/office/drawing/2014/main" id="{A4D3E67D-AD9E-3E46-978B-2A868A7AF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81113">
            <a:off x="4411280" y="1880792"/>
            <a:ext cx="651238" cy="64151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AF0811E-6783-C747-A98E-CE2B6EC240E3}"/>
              </a:ext>
            </a:extLst>
          </p:cNvPr>
          <p:cNvGrpSpPr/>
          <p:nvPr/>
        </p:nvGrpSpPr>
        <p:grpSpPr>
          <a:xfrm>
            <a:off x="8157989" y="3080558"/>
            <a:ext cx="3303832" cy="1297415"/>
            <a:chOff x="8380544" y="5475894"/>
            <a:chExt cx="3303832" cy="1297415"/>
          </a:xfrm>
        </p:grpSpPr>
        <p:pic>
          <p:nvPicPr>
            <p:cNvPr id="40" name="Graphic 39" descr="Web design">
              <a:extLst>
                <a:ext uri="{FF2B5EF4-FFF2-40B4-BE49-F238E27FC236}">
                  <a16:creationId xmlns:a16="http://schemas.microsoft.com/office/drawing/2014/main" id="{995E2AB4-F05F-4C46-8334-68CEFAF1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1438" y="5833850"/>
              <a:ext cx="639719" cy="639719"/>
            </a:xfrm>
            <a:prstGeom prst="rect">
              <a:avLst/>
            </a:prstGeom>
          </p:spPr>
        </p:pic>
        <p:pic>
          <p:nvPicPr>
            <p:cNvPr id="41" name="Graphic 40" descr="Web design">
              <a:extLst>
                <a:ext uri="{FF2B5EF4-FFF2-40B4-BE49-F238E27FC236}">
                  <a16:creationId xmlns:a16="http://schemas.microsoft.com/office/drawing/2014/main" id="{66CC4A56-E3A7-224A-8061-82F275E66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32460" y="5811957"/>
              <a:ext cx="660991" cy="66099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2EF02A-FD9C-844C-9ED9-26D3B6605DDF}"/>
                </a:ext>
              </a:extLst>
            </p:cNvPr>
            <p:cNvSpPr txBox="1"/>
            <p:nvPr/>
          </p:nvSpPr>
          <p:spPr>
            <a:xfrm>
              <a:off x="9681157" y="581580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≈</a:t>
              </a:r>
            </a:p>
          </p:txBody>
        </p:sp>
        <p:sp>
          <p:nvSpPr>
            <p:cNvPr id="43" name="Explosion 2 42">
              <a:extLst>
                <a:ext uri="{FF2B5EF4-FFF2-40B4-BE49-F238E27FC236}">
                  <a16:creationId xmlns:a16="http://schemas.microsoft.com/office/drawing/2014/main" id="{C4CE2515-E265-1149-8FE1-036D7CB9B460}"/>
                </a:ext>
              </a:extLst>
            </p:cNvPr>
            <p:cNvSpPr/>
            <p:nvPr/>
          </p:nvSpPr>
          <p:spPr>
            <a:xfrm rot="451610">
              <a:off x="8380544" y="5475894"/>
              <a:ext cx="3303832" cy="1297415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E8CF4B-0AC2-8D4E-9AA7-BA3391D2E17A}"/>
              </a:ext>
            </a:extLst>
          </p:cNvPr>
          <p:cNvSpPr txBox="1"/>
          <p:nvPr/>
        </p:nvSpPr>
        <p:spPr>
          <a:xfrm>
            <a:off x="8628299" y="4373469"/>
            <a:ext cx="2363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More</a:t>
            </a:r>
            <a:r>
              <a:rPr lang="zh-CN" altLang="en-US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Cost-Effectively!</a:t>
            </a:r>
          </a:p>
          <a:p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More</a:t>
            </a:r>
            <a:r>
              <a:rPr lang="zh-CN" altLang="en-US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1600" b="1" dirty="0">
                <a:solidFill>
                  <a:schemeClr val="accent6"/>
                </a:solidFill>
                <a:latin typeface="Chalkboard" panose="03050602040202020205" pitchFamily="66" charset="77"/>
              </a:rPr>
              <a:t>Interpretable!</a:t>
            </a:r>
            <a:endParaRPr lang="en-US" sz="1600" b="1" dirty="0">
              <a:solidFill>
                <a:schemeClr val="accent6"/>
              </a:solidFill>
              <a:latin typeface="Chalkboard" panose="03050602040202020205" pitchFamily="66" charset="77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F76547D-ECA8-AA40-8379-8E1C54C68547}"/>
              </a:ext>
            </a:extLst>
          </p:cNvPr>
          <p:cNvCxnSpPr>
            <a:cxnSpLocks/>
          </p:cNvCxnSpPr>
          <p:nvPr/>
        </p:nvCxnSpPr>
        <p:spPr>
          <a:xfrm flipH="1" flipV="1">
            <a:off x="8004775" y="4542748"/>
            <a:ext cx="6460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1E4E0B-A130-A346-A23C-5983AF6A595F}"/>
              </a:ext>
            </a:extLst>
          </p:cNvPr>
          <p:cNvCxnSpPr>
            <a:cxnSpLocks/>
          </p:cNvCxnSpPr>
          <p:nvPr/>
        </p:nvCxnSpPr>
        <p:spPr>
          <a:xfrm flipH="1">
            <a:off x="9665550" y="4884005"/>
            <a:ext cx="1" cy="33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24" grpId="0" animBg="1"/>
      <p:bldP spid="25" grpId="0" animBg="1"/>
      <p:bldP spid="9" grpId="0"/>
      <p:bldP spid="28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1612</Words>
  <Application>Microsoft Macintosh PowerPoint</Application>
  <PresentationFormat>Widescreen</PresentationFormat>
  <Paragraphs>208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Chalkboard</vt:lpstr>
      <vt:lpstr>Chalkboard SE</vt:lpstr>
      <vt:lpstr>Nyala</vt:lpstr>
      <vt:lpstr>Office Theme</vt:lpstr>
      <vt:lpstr>  Learning with Entity Triggers as Explanations for Named Entity Recognition</vt:lpstr>
      <vt:lpstr>A motivating example of  Named Entity Recognition (NER) and Entity Triggers</vt:lpstr>
      <vt:lpstr>A motivating example of  Named Entity Recognition (NER) and Entity Triggers</vt:lpstr>
      <vt:lpstr>A motivating example of  Named Entity Recognition (NER) and Entity Triggers</vt:lpstr>
      <vt:lpstr>A motivating example of  Named Entity Recognition (NER) and Entity Triggers</vt:lpstr>
      <vt:lpstr>Learning w/ Entity Triggers</vt:lpstr>
      <vt:lpstr>Contribution 1  Our Public Resource for Triggers</vt:lpstr>
      <vt:lpstr>Contribution 2 TMN: Trigger Matching Networks</vt:lpstr>
      <vt:lpstr>(Part of) Experimental Results</vt:lpstr>
      <vt:lpstr>Future Directions</vt:lpstr>
      <vt:lpstr>Thank you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CommonGen:  A Constrained Text Generation Challenge for Generative Commonsense Reasoning</dc:title>
  <dc:creator>Yuchen Lin</dc:creator>
  <cp:lastModifiedBy>Yuchen Lin</cp:lastModifiedBy>
  <cp:revision>434</cp:revision>
  <dcterms:created xsi:type="dcterms:W3CDTF">2020-06-13T05:28:56Z</dcterms:created>
  <dcterms:modified xsi:type="dcterms:W3CDTF">2020-06-18T13:03:48Z</dcterms:modified>
</cp:coreProperties>
</file>