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74" r:id="rId2"/>
    <p:sldId id="297" r:id="rId3"/>
    <p:sldId id="341" r:id="rId4"/>
    <p:sldId id="298" r:id="rId5"/>
    <p:sldId id="299" r:id="rId6"/>
    <p:sldId id="275" r:id="rId7"/>
    <p:sldId id="256" r:id="rId8"/>
    <p:sldId id="261" r:id="rId9"/>
    <p:sldId id="270" r:id="rId10"/>
    <p:sldId id="259" r:id="rId11"/>
    <p:sldId id="264" r:id="rId12"/>
    <p:sldId id="258" r:id="rId13"/>
    <p:sldId id="262" r:id="rId14"/>
    <p:sldId id="263" r:id="rId15"/>
    <p:sldId id="265" r:id="rId16"/>
    <p:sldId id="273" r:id="rId17"/>
    <p:sldId id="272" r:id="rId18"/>
    <p:sldId id="268" r:id="rId19"/>
    <p:sldId id="267" r:id="rId20"/>
    <p:sldId id="269" r:id="rId21"/>
    <p:sldId id="301" r:id="rId22"/>
    <p:sldId id="302" r:id="rId23"/>
    <p:sldId id="283" r:id="rId24"/>
    <p:sldId id="303" r:id="rId25"/>
    <p:sldId id="343" r:id="rId26"/>
    <p:sldId id="304" r:id="rId27"/>
    <p:sldId id="285" r:id="rId28"/>
    <p:sldId id="305" r:id="rId29"/>
    <p:sldId id="359" r:id="rId30"/>
    <p:sldId id="277" r:id="rId31"/>
    <p:sldId id="350" r:id="rId32"/>
    <p:sldId id="348" r:id="rId33"/>
    <p:sldId id="351" r:id="rId34"/>
    <p:sldId id="260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6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&amp;leadin" id="{99D71720-AA61-6B40-A673-8393E36DD3C0}">
          <p14:sldIdLst>
            <p14:sldId id="274"/>
            <p14:sldId id="297"/>
            <p14:sldId id="341"/>
            <p14:sldId id="298"/>
            <p14:sldId id="299"/>
            <p14:sldId id="275"/>
          </p14:sldIdLst>
        </p14:section>
        <p14:section name="KagNet" id="{8E060B1C-50D8-3345-82DA-BAC6AEDF6E63}">
          <p14:sldIdLst>
            <p14:sldId id="256"/>
            <p14:sldId id="261"/>
            <p14:sldId id="270"/>
            <p14:sldId id="259"/>
            <p14:sldId id="264"/>
            <p14:sldId id="258"/>
            <p14:sldId id="262"/>
            <p14:sldId id="263"/>
            <p14:sldId id="265"/>
            <p14:sldId id="273"/>
            <p14:sldId id="272"/>
            <p14:sldId id="268"/>
            <p14:sldId id="267"/>
            <p14:sldId id="269"/>
          </p14:sldIdLst>
        </p14:section>
        <p14:section name="MHGRN" id="{DEA9EAA5-BC63-8143-B7E6-E75BAE6C408C}">
          <p14:sldIdLst>
            <p14:sldId id="301"/>
            <p14:sldId id="302"/>
            <p14:sldId id="283"/>
            <p14:sldId id="303"/>
            <p14:sldId id="343"/>
            <p14:sldId id="304"/>
            <p14:sldId id="285"/>
            <p14:sldId id="305"/>
            <p14:sldId id="359"/>
          </p14:sldIdLst>
        </p14:section>
        <p14:section name="CommonGen" id="{6F06B3A0-0518-2A43-8836-85DA82ADFEAA}">
          <p14:sldIdLst>
            <p14:sldId id="277"/>
            <p14:sldId id="350"/>
            <p14:sldId id="348"/>
            <p14:sldId id="351"/>
            <p14:sldId id="260"/>
            <p14:sldId id="352"/>
            <p14:sldId id="353"/>
            <p14:sldId id="354"/>
            <p14:sldId id="355"/>
            <p14:sldId id="356"/>
            <p14:sldId id="357"/>
            <p14:sldId id="358"/>
            <p14:sldId id="36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chen Li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4"/>
    <p:restoredTop sz="94888"/>
  </p:normalViewPr>
  <p:slideViewPr>
    <p:cSldViewPr snapToGrid="0" snapToObjects="1">
      <p:cViewPr varScale="1">
        <p:scale>
          <a:sx n="212" d="100"/>
          <a:sy n="212" d="100"/>
        </p:scale>
        <p:origin x="1160" y="192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453823-E374-A14F-B559-D4E6C27F7A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167D2-651F-BE4F-ABBF-58F0E96854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E4CEC-0A05-2D4A-B943-3A51C765689C}" type="datetimeFigureOut">
              <a:rPr lang="en-US" smtClean="0"/>
              <a:t>6/26/20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DC722-244F-9449-88EE-30050AF7B5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7CBA9-E5EF-F742-AA7E-0E09115D74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9A8A8-545B-A24F-AF82-B5DC34DA0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62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6B32E-2C1C-4844-B88D-51C7E4CA33EC}" type="datetimeFigureOut">
              <a:rPr lang="en-US" smtClean="0"/>
              <a:t>6/26/20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4FCAD-6CB4-1447-B076-71665242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61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4FCAD-6CB4-1447-B076-71665242D4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3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88bd51221a_6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88bd51221a_6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2" name="Google Shape;312;g88bd51221a_6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18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8bd51221a_6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88bd51221a_6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g88bd51221a_6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305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88bd51221a_6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88bd51221a_6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g88bd51221a_6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105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8bd51221a_6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g88bd51221a_6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g88bd51221a_6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532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dirty="0"/>
              <a:t>What</a:t>
            </a:r>
            <a:r>
              <a:rPr lang="zh-CN" altLang="en-US" b="0" dirty="0"/>
              <a:t> </a:t>
            </a:r>
            <a:r>
              <a:rPr lang="en-US" altLang="zh-CN" b="0" dirty="0"/>
              <a:t>motivates</a:t>
            </a:r>
            <a:r>
              <a:rPr lang="zh-CN" altLang="en-US" b="0" dirty="0"/>
              <a:t> </a:t>
            </a:r>
            <a:r>
              <a:rPr lang="en-US" altLang="zh-CN" b="0" dirty="0"/>
              <a:t>our</a:t>
            </a:r>
            <a:r>
              <a:rPr lang="zh-CN" altLang="en-US" b="0" dirty="0"/>
              <a:t> </a:t>
            </a:r>
            <a:r>
              <a:rPr lang="en-US" altLang="zh-CN" b="0" dirty="0"/>
              <a:t>research</a:t>
            </a:r>
            <a:r>
              <a:rPr lang="zh-CN" altLang="en-US" b="0" dirty="0"/>
              <a:t> </a:t>
            </a:r>
            <a:r>
              <a:rPr lang="en-US" altLang="zh-CN" b="0" dirty="0"/>
              <a:t>is</a:t>
            </a:r>
            <a:r>
              <a:rPr lang="zh-CN" altLang="en-US" b="0" dirty="0"/>
              <a:t> </a:t>
            </a:r>
            <a:r>
              <a:rPr lang="en-US" altLang="zh-CN" b="0" dirty="0"/>
              <a:t>that</a:t>
            </a:r>
            <a:r>
              <a:rPr lang="zh-CN" altLang="en-US" b="0" dirty="0"/>
              <a:t> </a:t>
            </a:r>
            <a:r>
              <a:rPr lang="en-US" altLang="zh-CN" b="0" dirty="0"/>
              <a:t>most</a:t>
            </a:r>
            <a:r>
              <a:rPr lang="zh-CN" altLang="en-US" b="0" dirty="0"/>
              <a:t> </a:t>
            </a:r>
            <a:r>
              <a:rPr lang="en-US" altLang="zh-CN" b="0" dirty="0"/>
              <a:t>current</a:t>
            </a:r>
            <a:r>
              <a:rPr lang="zh-CN" altLang="en-US" b="0" dirty="0"/>
              <a:t> </a:t>
            </a:r>
            <a:r>
              <a:rPr lang="en-US" altLang="zh-CN" b="0" dirty="0"/>
              <a:t>commonsense</a:t>
            </a:r>
            <a:r>
              <a:rPr lang="zh-CN" altLang="en-US" b="0" dirty="0"/>
              <a:t> </a:t>
            </a:r>
            <a:r>
              <a:rPr lang="en-US" altLang="zh-CN" b="0" dirty="0"/>
              <a:t>reasoning</a:t>
            </a:r>
            <a:r>
              <a:rPr lang="zh-CN" altLang="en-US" b="0" dirty="0"/>
              <a:t> </a:t>
            </a:r>
            <a:r>
              <a:rPr lang="en-US" altLang="zh-CN" b="0" dirty="0"/>
              <a:t>tasks</a:t>
            </a:r>
            <a:r>
              <a:rPr lang="zh-CN" altLang="en-US" b="0" dirty="0"/>
              <a:t> </a:t>
            </a:r>
            <a:r>
              <a:rPr lang="en-US" altLang="zh-CN" b="0" dirty="0"/>
              <a:t>mainly</a:t>
            </a:r>
            <a:r>
              <a:rPr lang="zh-CN" altLang="en-US" b="0" dirty="0"/>
              <a:t> </a:t>
            </a:r>
            <a:r>
              <a:rPr lang="en-US" altLang="zh-CN" b="0" dirty="0"/>
              <a:t>focus</a:t>
            </a:r>
            <a:r>
              <a:rPr lang="zh-CN" altLang="en-US" b="0" dirty="0"/>
              <a:t> </a:t>
            </a:r>
            <a:r>
              <a:rPr lang="en-US" altLang="zh-CN" b="0" dirty="0"/>
              <a:t>on</a:t>
            </a:r>
            <a:r>
              <a:rPr lang="zh-CN" altLang="en-US" b="0" dirty="0"/>
              <a:t> </a:t>
            </a:r>
            <a:r>
              <a:rPr lang="en-US" altLang="zh-CN" b="0" dirty="0">
                <a:solidFill>
                  <a:srgbClr val="0070C0"/>
                </a:solidFill>
              </a:rPr>
              <a:t>discriminative</a:t>
            </a:r>
            <a:r>
              <a:rPr lang="zh-CN" altLang="en-US" b="0" dirty="0">
                <a:solidFill>
                  <a:srgbClr val="0070C0"/>
                </a:solidFill>
              </a:rPr>
              <a:t> </a:t>
            </a:r>
            <a:r>
              <a:rPr lang="en-US" altLang="zh-CN" b="0" dirty="0">
                <a:solidFill>
                  <a:srgbClr val="0070C0"/>
                </a:solidFill>
              </a:rPr>
              <a:t>reasoning</a:t>
            </a:r>
            <a:r>
              <a:rPr lang="zh-CN" altLang="en-US" b="0" dirty="0">
                <a:solidFill>
                  <a:srgbClr val="0070C0"/>
                </a:solidFill>
              </a:rPr>
              <a:t> </a:t>
            </a:r>
            <a:r>
              <a:rPr lang="en-US" altLang="zh-CN" b="0" dirty="0">
                <a:solidFill>
                  <a:srgbClr val="0070C0"/>
                </a:solidFill>
              </a:rPr>
              <a:t>problems.</a:t>
            </a:r>
            <a:r>
              <a:rPr lang="zh-CN" altLang="en-US" b="0" dirty="0">
                <a:solidFill>
                  <a:srgbClr val="0070C0"/>
                </a:solidFill>
              </a:rPr>
              <a:t> </a:t>
            </a:r>
            <a:endParaRPr lang="en-US" altLang="zh-CN" b="0" dirty="0">
              <a:solidFill>
                <a:srgbClr val="0070C0"/>
              </a:solidFill>
            </a:endParaRPr>
          </a:p>
          <a:p>
            <a:r>
              <a:rPr lang="en-US" altLang="zh-CN" b="0" dirty="0">
                <a:solidFill>
                  <a:srgbClr val="0070C0"/>
                </a:solidFill>
              </a:rPr>
              <a:t>Such</a:t>
            </a:r>
            <a:r>
              <a:rPr lang="zh-CN" altLang="en-US" b="0" dirty="0">
                <a:solidFill>
                  <a:srgbClr val="0070C0"/>
                </a:solidFill>
              </a:rPr>
              <a:t> </a:t>
            </a:r>
            <a:r>
              <a:rPr lang="en-US" altLang="zh-CN" b="0" dirty="0">
                <a:solidFill>
                  <a:srgbClr val="0070C0"/>
                </a:solidFill>
              </a:rPr>
              <a:t>as</a:t>
            </a:r>
            <a:r>
              <a:rPr lang="zh-CN" altLang="en-US" b="0" dirty="0">
                <a:solidFill>
                  <a:srgbClr val="0070C0"/>
                </a:solidFill>
              </a:rPr>
              <a:t> </a:t>
            </a:r>
            <a:r>
              <a:rPr lang="en-US" altLang="zh-CN" b="0" dirty="0">
                <a:solidFill>
                  <a:srgbClr val="0070C0"/>
                </a:solidFill>
              </a:rPr>
              <a:t>Commonsense</a:t>
            </a:r>
            <a:r>
              <a:rPr lang="zh-CN" altLang="en-US" b="0" dirty="0">
                <a:solidFill>
                  <a:srgbClr val="0070C0"/>
                </a:solidFill>
              </a:rPr>
              <a:t> </a:t>
            </a:r>
            <a:r>
              <a:rPr lang="en-US" altLang="zh-CN" b="0" dirty="0">
                <a:solidFill>
                  <a:srgbClr val="0070C0"/>
                </a:solidFill>
              </a:rPr>
              <a:t>QA,</a:t>
            </a:r>
            <a:r>
              <a:rPr lang="zh-CN" altLang="en-US" b="0" dirty="0">
                <a:solidFill>
                  <a:srgbClr val="0070C0"/>
                </a:solidFill>
              </a:rPr>
              <a:t> </a:t>
            </a:r>
            <a:r>
              <a:rPr lang="en-US" altLang="zh-CN" b="0" dirty="0">
                <a:solidFill>
                  <a:srgbClr val="0070C0"/>
                </a:solidFill>
              </a:rPr>
              <a:t>and</a:t>
            </a:r>
            <a:r>
              <a:rPr lang="zh-CN" altLang="en-US" b="0" dirty="0">
                <a:solidFill>
                  <a:srgbClr val="0070C0"/>
                </a:solidFill>
              </a:rPr>
              <a:t> </a:t>
            </a:r>
            <a:r>
              <a:rPr lang="en-US" altLang="zh-CN" b="0" dirty="0">
                <a:solidFill>
                  <a:srgbClr val="0070C0"/>
                </a:solidFill>
              </a:rPr>
              <a:t>SWAG</a:t>
            </a:r>
            <a:r>
              <a:rPr lang="zh-CN" altLang="en-US" b="0" dirty="0">
                <a:solidFill>
                  <a:srgbClr val="0070C0"/>
                </a:solidFill>
              </a:rPr>
              <a:t> </a:t>
            </a:r>
            <a:r>
              <a:rPr lang="en-US" altLang="zh-CN" b="0" dirty="0">
                <a:solidFill>
                  <a:srgbClr val="0070C0"/>
                </a:solidFill>
              </a:rPr>
              <a:t>dataset.</a:t>
            </a:r>
          </a:p>
          <a:p>
            <a:endParaRPr lang="en-US" b="0" dirty="0"/>
          </a:p>
          <a:p>
            <a:r>
              <a:rPr lang="en-US" altLang="zh-CN" b="0" dirty="0"/>
              <a:t>However,</a:t>
            </a:r>
            <a:r>
              <a:rPr lang="zh-CN" altLang="en-US" b="0" dirty="0"/>
              <a:t> </a:t>
            </a:r>
            <a:r>
              <a:rPr lang="en-US" altLang="zh-CN" b="0" dirty="0"/>
              <a:t>humans</a:t>
            </a:r>
            <a:r>
              <a:rPr lang="zh-CN" altLang="en-US" b="0" dirty="0"/>
              <a:t> </a:t>
            </a:r>
            <a:r>
              <a:rPr lang="en-US" altLang="zh-CN" b="0" dirty="0"/>
              <a:t>not</a:t>
            </a:r>
            <a:r>
              <a:rPr lang="zh-CN" altLang="en-US" b="0" dirty="0"/>
              <a:t> </a:t>
            </a:r>
            <a:r>
              <a:rPr lang="en-US" altLang="zh-CN" b="0" dirty="0"/>
              <a:t>only</a:t>
            </a:r>
            <a:r>
              <a:rPr lang="zh-CN" altLang="en-US" b="0" dirty="0"/>
              <a:t> </a:t>
            </a:r>
            <a:r>
              <a:rPr lang="en-US" altLang="zh-CN" b="0" dirty="0"/>
              <a:t>use</a:t>
            </a:r>
            <a:r>
              <a:rPr lang="zh-CN" altLang="en-US" b="0" dirty="0"/>
              <a:t> </a:t>
            </a:r>
            <a:r>
              <a:rPr lang="en-US" altLang="zh-CN" b="0" dirty="0"/>
              <a:t>their</a:t>
            </a:r>
            <a:r>
              <a:rPr lang="zh-CN" altLang="en-US" b="0" dirty="0"/>
              <a:t> </a:t>
            </a:r>
            <a:r>
              <a:rPr lang="en-US" altLang="zh-CN" b="0" dirty="0"/>
              <a:t>common</a:t>
            </a:r>
            <a:r>
              <a:rPr lang="zh-CN" altLang="en-US" b="0" dirty="0"/>
              <a:t> </a:t>
            </a:r>
            <a:r>
              <a:rPr lang="en-US" altLang="zh-CN" b="0" dirty="0"/>
              <a:t>sense</a:t>
            </a:r>
            <a:r>
              <a:rPr lang="zh-CN" altLang="en-US" b="0" dirty="0"/>
              <a:t> </a:t>
            </a:r>
            <a:r>
              <a:rPr lang="en-US" altLang="zh-CN" b="0" dirty="0"/>
              <a:t>for</a:t>
            </a:r>
            <a:r>
              <a:rPr lang="zh-CN" altLang="en-US" b="0" dirty="0"/>
              <a:t> </a:t>
            </a:r>
            <a:r>
              <a:rPr lang="en-US" altLang="zh-CN" b="0" dirty="0"/>
              <a:t>understanding</a:t>
            </a:r>
            <a:r>
              <a:rPr lang="zh-CN" altLang="en-US" b="0" dirty="0"/>
              <a:t> </a:t>
            </a:r>
            <a:r>
              <a:rPr lang="en-US" altLang="zh-CN" b="0" dirty="0"/>
              <a:t>text,</a:t>
            </a:r>
            <a:r>
              <a:rPr lang="zh-CN" altLang="en-US" b="0" dirty="0"/>
              <a:t> </a:t>
            </a:r>
            <a:r>
              <a:rPr lang="en-US" altLang="zh-CN" b="0" dirty="0"/>
              <a:t>but</a:t>
            </a:r>
            <a:r>
              <a:rPr lang="zh-CN" altLang="en-US" b="0" dirty="0"/>
              <a:t> </a:t>
            </a:r>
            <a:r>
              <a:rPr lang="en-US" altLang="zh-CN" b="0" dirty="0"/>
              <a:t>also</a:t>
            </a:r>
            <a:r>
              <a:rPr lang="zh-CN" altLang="en-US" b="0" dirty="0"/>
              <a:t> </a:t>
            </a:r>
            <a:r>
              <a:rPr lang="en-US" altLang="zh-CN" b="0" dirty="0"/>
              <a:t>for</a:t>
            </a:r>
            <a:r>
              <a:rPr lang="zh-CN" altLang="en-US" b="0" dirty="0"/>
              <a:t> </a:t>
            </a:r>
            <a:r>
              <a:rPr lang="en-US" altLang="zh-CN" b="0" dirty="0"/>
              <a:t>generating</a:t>
            </a:r>
            <a:r>
              <a:rPr lang="zh-CN" altLang="en-US" b="0" dirty="0"/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sentences.</a:t>
            </a:r>
          </a:p>
          <a:p>
            <a:endParaRPr lang="en-US" b="0" dirty="0">
              <a:solidFill>
                <a:schemeClr val="accent1"/>
              </a:solidFill>
            </a:endParaRPr>
          </a:p>
          <a:p>
            <a:endParaRPr lang="en-US" b="0" dirty="0">
              <a:solidFill>
                <a:schemeClr val="accent1"/>
              </a:solidFill>
            </a:endParaRPr>
          </a:p>
          <a:p>
            <a:r>
              <a:rPr lang="en-US" altLang="zh-CN" b="0" dirty="0">
                <a:solidFill>
                  <a:schemeClr val="accent1"/>
                </a:solidFill>
              </a:rPr>
              <a:t>We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thus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propose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a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new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dataset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named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CommonGen.</a:t>
            </a:r>
          </a:p>
          <a:p>
            <a:r>
              <a:rPr lang="en-US" altLang="zh-CN" b="0" dirty="0">
                <a:solidFill>
                  <a:schemeClr val="accent1"/>
                </a:solidFill>
              </a:rPr>
              <a:t>As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we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can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see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an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input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is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concept-set,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which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is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a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collection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of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object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and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action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words.</a:t>
            </a:r>
          </a:p>
          <a:p>
            <a:r>
              <a:rPr lang="en-US" altLang="zh-CN" b="0" dirty="0">
                <a:solidFill>
                  <a:schemeClr val="accent1"/>
                </a:solidFill>
              </a:rPr>
              <a:t>For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example,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a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dog,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a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frisbee,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the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action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catch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and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throw.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endParaRPr lang="en-US" altLang="zh-CN" b="0" dirty="0">
              <a:solidFill>
                <a:schemeClr val="accent1"/>
              </a:solidFill>
            </a:endParaRPr>
          </a:p>
          <a:p>
            <a:r>
              <a:rPr lang="en-US" altLang="zh-CN" b="0" dirty="0">
                <a:solidFill>
                  <a:schemeClr val="accent1"/>
                </a:solidFill>
              </a:rPr>
              <a:t>The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desired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output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is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a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b="0" dirty="0">
                <a:solidFill>
                  <a:schemeClr val="accent1"/>
                </a:solidFill>
              </a:rPr>
              <a:t>sentence</a:t>
            </a:r>
            <a:r>
              <a:rPr lang="zh-CN" altLang="en-US" b="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that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describes a</a:t>
            </a:r>
            <a:r>
              <a:rPr lang="en-US" altLang="zh-CN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n</a:t>
            </a:r>
            <a:r>
              <a:rPr lang="zh-CN" altLang="en-US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everyday</a:t>
            </a:r>
            <a:r>
              <a:rPr lang="zh-CN" altLang="en-US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scenario</a:t>
            </a:r>
            <a:r>
              <a:rPr lang="zh-CN" altLang="en-US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in</a:t>
            </a:r>
            <a:r>
              <a:rPr lang="zh-CN" altLang="en-US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our</a:t>
            </a:r>
            <a:r>
              <a:rPr lang="zh-CN" altLang="en-US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daily</a:t>
            </a:r>
            <a:r>
              <a:rPr lang="zh-CN" altLang="en-US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life</a:t>
            </a:r>
            <a:r>
              <a:rPr lang="en-US" sz="12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 </a:t>
            </a:r>
            <a:r>
              <a:rPr lang="en-US" sz="1200" dirty="0">
                <a:latin typeface="Chalkboard" panose="03050602040202020205" pitchFamily="66" charset="77"/>
                <a:sym typeface="Calibri"/>
              </a:rPr>
              <a:t>using as many given concepts as possible.</a:t>
            </a:r>
          </a:p>
          <a:p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A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simple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example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is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that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“A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dog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catches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frisbee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when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boy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throws</a:t>
            </a:r>
            <a:r>
              <a:rPr lang="zh-CN" altLang="en-US" sz="12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  <a:sym typeface="Calibri"/>
              </a:rPr>
              <a:t>it.”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D7C96-2630-3E4C-AECF-C7E454E828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33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hard?</a:t>
            </a:r>
          </a:p>
          <a:p>
            <a:endParaRPr lang="en-US" dirty="0"/>
          </a:p>
          <a:p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all,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relational</a:t>
            </a:r>
            <a:r>
              <a:rPr lang="zh-CN" altLang="en-US" dirty="0"/>
              <a:t> </a:t>
            </a:r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/>
              <a:t>concepts,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latent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compositional.</a:t>
            </a:r>
          </a:p>
          <a:p>
            <a:endParaRPr lang="en-US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particular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dataset,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facts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best</a:t>
            </a:r>
            <a:r>
              <a:rPr lang="zh-CN" altLang="en-US" dirty="0"/>
              <a:t> </a:t>
            </a:r>
            <a:r>
              <a:rPr lang="en-US" altLang="zh-CN" dirty="0"/>
              <a:t>composition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writing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sentence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“A</a:t>
            </a:r>
            <a:r>
              <a:rPr lang="zh-CN" altLang="en-US" dirty="0"/>
              <a:t> </a:t>
            </a:r>
            <a:r>
              <a:rPr lang="en-US" altLang="zh-CN" dirty="0"/>
              <a:t>woman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gym</a:t>
            </a:r>
            <a:r>
              <a:rPr lang="zh-CN" altLang="en-US" dirty="0"/>
              <a:t> </a:t>
            </a:r>
            <a:r>
              <a:rPr lang="en-US" altLang="zh-CN" dirty="0"/>
              <a:t>exercises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waving</a:t>
            </a:r>
            <a:r>
              <a:rPr lang="zh-CN" altLang="en-US" dirty="0"/>
              <a:t> </a:t>
            </a:r>
            <a:r>
              <a:rPr lang="en-US" altLang="zh-CN" dirty="0"/>
              <a:t>ropes</a:t>
            </a:r>
            <a:r>
              <a:rPr lang="zh-CN" altLang="en-US" dirty="0"/>
              <a:t> </a:t>
            </a:r>
            <a:r>
              <a:rPr lang="en-US" altLang="zh-CN" dirty="0"/>
              <a:t>tied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wall.”</a:t>
            </a:r>
          </a:p>
          <a:p>
            <a:endParaRPr lang="en-US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analyzed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covers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spatial,</a:t>
            </a:r>
            <a:r>
              <a:rPr lang="zh-CN" altLang="en-US" dirty="0"/>
              <a:t> </a:t>
            </a:r>
            <a:r>
              <a:rPr lang="en-US" altLang="zh-CN" dirty="0"/>
              <a:t>properties,</a:t>
            </a:r>
            <a:r>
              <a:rPr lang="zh-CN" altLang="en-US" dirty="0"/>
              <a:t> </a:t>
            </a:r>
            <a:r>
              <a:rPr lang="en-US" altLang="zh-CN" dirty="0"/>
              <a:t>human</a:t>
            </a:r>
            <a:r>
              <a:rPr lang="zh-CN" altLang="en-US" dirty="0"/>
              <a:t> </a:t>
            </a:r>
            <a:r>
              <a:rPr lang="en-US" altLang="zh-CN" dirty="0"/>
              <a:t>behaviors,</a:t>
            </a:r>
            <a:r>
              <a:rPr lang="zh-CN" altLang="en-US" dirty="0"/>
              <a:t> </a:t>
            </a:r>
            <a:r>
              <a:rPr lang="en-US" altLang="zh-CN" dirty="0"/>
              <a:t>temporal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D7C96-2630-3E4C-AECF-C7E454E828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5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Second,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sz="1200" b="1" dirty="0">
                <a:latin typeface="Chalkboard" panose="03050602040202020205" pitchFamily="66" charset="77"/>
              </a:rPr>
              <a:t>compositional</a:t>
            </a:r>
            <a:r>
              <a:rPr lang="zh-CN" altLang="en-US" sz="1200" b="1" dirty="0">
                <a:latin typeface="Chalkboard" panose="03050602040202020205" pitchFamily="66" charset="77"/>
              </a:rPr>
              <a:t> </a:t>
            </a:r>
            <a:r>
              <a:rPr lang="en-US" altLang="zh-CN" sz="1200" b="1" dirty="0">
                <a:latin typeface="Chalkboard" panose="03050602040202020205" pitchFamily="66" charset="77"/>
              </a:rPr>
              <a:t>generalization</a:t>
            </a:r>
            <a:r>
              <a:rPr lang="zh-CN" altLang="en-US" sz="1200" b="1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ability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so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that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it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can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work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for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unseen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combinations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of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concepts.</a:t>
            </a:r>
          </a:p>
          <a:p>
            <a:endParaRPr lang="en-US" sz="1200" dirty="0">
              <a:latin typeface="Chalkboard" panose="03050602040202020205" pitchFamily="66" charset="77"/>
            </a:endParaRPr>
          </a:p>
          <a:p>
            <a:r>
              <a:rPr lang="en-US" altLang="zh-CN" sz="1200" dirty="0">
                <a:latin typeface="Chalkboard" panose="03050602040202020205" pitchFamily="66" charset="77"/>
              </a:rPr>
              <a:t>For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example,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in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b="1" dirty="0">
                <a:latin typeface="Chalkboard" panose="03050602040202020205" pitchFamily="66" charset="77"/>
              </a:rPr>
              <a:t>training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time,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we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can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see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such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examples,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about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apple,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bag,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put,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tree,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pick,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basket,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wash.</a:t>
            </a:r>
          </a:p>
          <a:p>
            <a:r>
              <a:rPr lang="en-US" altLang="zh-CN" sz="1200" dirty="0">
                <a:latin typeface="Chalkboard" panose="03050602040202020205" pitchFamily="66" charset="77"/>
              </a:rPr>
              <a:t>However,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in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b="1" dirty="0">
                <a:latin typeface="Chalkboard" panose="03050602040202020205" pitchFamily="66" charset="77"/>
              </a:rPr>
              <a:t>testing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time,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model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needs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to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deal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with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a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more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challenging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example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like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this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one.</a:t>
            </a:r>
          </a:p>
          <a:p>
            <a:r>
              <a:rPr lang="en-US" altLang="zh-CN" sz="1200" dirty="0">
                <a:latin typeface="Chalkboard" panose="03050602040202020205" pitchFamily="66" charset="77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model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has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never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seen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concept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pear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in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training,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or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combinations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of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any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two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of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them.</a:t>
            </a:r>
          </a:p>
          <a:p>
            <a:endParaRPr lang="en-US" altLang="zh-CN" sz="1200" dirty="0">
              <a:latin typeface="Chalkboard" panose="03050602040202020205" pitchFamily="66" charset="77"/>
            </a:endParaRPr>
          </a:p>
          <a:p>
            <a:r>
              <a:rPr lang="en-US" altLang="zh-CN" sz="1200" dirty="0">
                <a:latin typeface="Chalkboard" panose="03050602040202020205" pitchFamily="66" charset="77"/>
              </a:rPr>
              <a:t>Here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are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some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statistics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for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our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dataset,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and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note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that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all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concept-pairs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in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test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concept-sets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are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not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shown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in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the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training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before.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D7C96-2630-3E4C-AECF-C7E454E828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71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tested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comprehensive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dataset.</a:t>
            </a:r>
          </a:p>
          <a:p>
            <a:endParaRPr lang="en-US" altLang="zh-CN"/>
          </a:p>
          <a:p>
            <a:r>
              <a:rPr lang="en-US" altLang="zh-CN"/>
              <a:t>These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experimental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several</a:t>
            </a:r>
            <a:r>
              <a:rPr lang="zh-CN" altLang="en-US" dirty="0"/>
              <a:t> </a:t>
            </a:r>
            <a:r>
              <a:rPr lang="en-US" altLang="zh-CN" dirty="0"/>
              <a:t>automatic</a:t>
            </a:r>
            <a:r>
              <a:rPr lang="zh-CN" altLang="en-US" dirty="0"/>
              <a:t> </a:t>
            </a:r>
            <a:r>
              <a:rPr lang="en-US" altLang="zh-CN" dirty="0"/>
              <a:t>metrics.</a:t>
            </a:r>
          </a:p>
          <a:p>
            <a:endParaRPr lang="en-US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did</a:t>
            </a:r>
            <a:r>
              <a:rPr lang="zh-CN" altLang="en-US" dirty="0"/>
              <a:t> </a:t>
            </a:r>
            <a:r>
              <a:rPr lang="en-US" altLang="zh-CN" dirty="0"/>
              <a:t>manual</a:t>
            </a:r>
            <a:r>
              <a:rPr lang="zh-CN" altLang="en-US" dirty="0"/>
              <a:t> </a:t>
            </a:r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asking</a:t>
            </a:r>
            <a:r>
              <a:rPr lang="zh-CN" altLang="en-US" dirty="0"/>
              <a:t> </a:t>
            </a:r>
            <a:r>
              <a:rPr lang="en-US" altLang="zh-CN" dirty="0"/>
              <a:t>humans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compare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rank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generations.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end,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T5-large,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fine-tuning,</a:t>
            </a:r>
            <a:r>
              <a:rPr lang="zh-CN" altLang="en-US" dirty="0"/>
              <a:t> </a:t>
            </a:r>
            <a:r>
              <a:rPr lang="en-US" altLang="zh-CN" dirty="0"/>
              <a:t>performs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best,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still</a:t>
            </a:r>
            <a:r>
              <a:rPr lang="zh-CN" altLang="en-US" dirty="0"/>
              <a:t> </a:t>
            </a:r>
            <a:r>
              <a:rPr lang="en-US" altLang="zh-CN" dirty="0"/>
              <a:t>far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human</a:t>
            </a:r>
            <a:r>
              <a:rPr lang="zh-CN" altLang="en-US" dirty="0"/>
              <a:t> </a:t>
            </a:r>
            <a:r>
              <a:rPr lang="en-US" altLang="zh-CN" dirty="0"/>
              <a:t>performance.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D7C96-2630-3E4C-AECF-C7E454E828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33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qualitative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results.</a:t>
            </a:r>
          </a:p>
          <a:p>
            <a:endParaRPr lang="en-US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still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gap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humans.</a:t>
            </a:r>
          </a:p>
          <a:p>
            <a:endParaRPr lang="en-US" dirty="0"/>
          </a:p>
          <a:p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interestingly,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additional</a:t>
            </a:r>
            <a:r>
              <a:rPr lang="zh-CN" altLang="en-US" dirty="0"/>
              <a:t> </a:t>
            </a:r>
            <a:r>
              <a:rPr lang="en-US" altLang="zh-CN" dirty="0"/>
              <a:t>choice-specific</a:t>
            </a:r>
            <a:r>
              <a:rPr lang="zh-CN" altLang="en-US" dirty="0"/>
              <a:t> </a:t>
            </a:r>
            <a:r>
              <a:rPr lang="en-US" altLang="zh-CN" dirty="0"/>
              <a:t>context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QA</a:t>
            </a:r>
            <a:r>
              <a:rPr lang="zh-CN" altLang="en-US" dirty="0"/>
              <a:t> </a:t>
            </a:r>
            <a:r>
              <a:rPr lang="en-US" altLang="zh-CN" dirty="0"/>
              <a:t>task.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T5,</a:t>
            </a:r>
            <a:r>
              <a:rPr lang="zh-CN" altLang="en-US" dirty="0"/>
              <a:t> </a:t>
            </a:r>
            <a:r>
              <a:rPr lang="en-US" altLang="zh-CN" dirty="0"/>
              <a:t>BART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UniLM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beneficial</a:t>
            </a:r>
            <a:r>
              <a:rPr lang="zh-CN" altLang="en-US" dirty="0"/>
              <a:t> </a:t>
            </a:r>
            <a:r>
              <a:rPr lang="en-US" altLang="zh-CN" dirty="0"/>
              <a:t>evidences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thus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downstream</a:t>
            </a:r>
            <a:r>
              <a:rPr lang="zh-CN" altLang="en-US" dirty="0"/>
              <a:t> </a:t>
            </a:r>
            <a:r>
              <a:rPr lang="en-US" altLang="zh-CN" dirty="0"/>
              <a:t>applications.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D7C96-2630-3E4C-AECF-C7E454E8286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7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7c0c166ed_2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7c0c166ed_2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685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Generally,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think</a:t>
            </a:r>
            <a:r>
              <a:rPr lang="zh-CN" altLang="en-US" dirty="0"/>
              <a:t> </a:t>
            </a:r>
            <a:r>
              <a:rPr lang="en-US" altLang="zh-CN" dirty="0"/>
              <a:t>CSR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teach</a:t>
            </a:r>
            <a:r>
              <a:rPr lang="zh-CN" altLang="en-US" dirty="0"/>
              <a:t> </a:t>
            </a:r>
            <a:r>
              <a:rPr lang="en-US" altLang="zh-CN" dirty="0"/>
              <a:t>machines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reason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sense.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know!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definition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quite</a:t>
            </a:r>
            <a:r>
              <a:rPr lang="zh-CN" altLang="en-US" dirty="0"/>
              <a:t> </a:t>
            </a:r>
            <a:r>
              <a:rPr lang="en-US" altLang="zh-CN" dirty="0"/>
              <a:t>vague,</a:t>
            </a:r>
            <a:r>
              <a:rPr lang="zh-CN" altLang="en-US" dirty="0"/>
              <a:t> </a:t>
            </a:r>
            <a:r>
              <a:rPr lang="en-US" altLang="zh-CN" dirty="0"/>
              <a:t>right?</a:t>
            </a:r>
            <a:r>
              <a:rPr lang="zh-CN" altLang="en-US" dirty="0"/>
              <a:t> </a:t>
            </a:r>
            <a:r>
              <a:rPr lang="en-US" altLang="zh-CN" dirty="0"/>
              <a:t>Like,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“reason”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“commonsense”.</a:t>
            </a:r>
            <a:r>
              <a:rPr lang="zh-CN" altLang="en-US" dirty="0"/>
              <a:t> </a:t>
            </a:r>
            <a:r>
              <a:rPr lang="en-US" altLang="zh-CN" dirty="0"/>
              <a:t>Yeah,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clear</a:t>
            </a:r>
            <a:r>
              <a:rPr lang="zh-CN" altLang="en-US" dirty="0"/>
              <a:t> </a:t>
            </a:r>
            <a:r>
              <a:rPr lang="en-US" altLang="zh-CN" dirty="0"/>
              <a:t>definition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area.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CSR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MT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IE,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clear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settings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output,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focus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r>
              <a:rPr lang="zh-CN" altLang="en-US" dirty="0"/>
              <a:t> </a:t>
            </a:r>
            <a:r>
              <a:rPr lang="en-US" altLang="zh-CN" dirty="0"/>
              <a:t>part.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CSR,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still</a:t>
            </a:r>
            <a:r>
              <a:rPr lang="zh-CN" altLang="en-US" dirty="0"/>
              <a:t> </a:t>
            </a:r>
            <a:r>
              <a:rPr lang="en-US" altLang="zh-CN" dirty="0"/>
              <a:t>proposing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problems,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explanation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reasoning.</a:t>
            </a:r>
          </a:p>
          <a:p>
            <a:endParaRPr lang="en-US" altLang="zh-CN" dirty="0"/>
          </a:p>
          <a:p>
            <a:r>
              <a:rPr lang="en-US" altLang="zh-CN" dirty="0"/>
              <a:t>Fortunately,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beliefs:</a:t>
            </a:r>
            <a:r>
              <a:rPr lang="zh-CN" altLang="en-US" dirty="0"/>
              <a:t> </a:t>
            </a:r>
            <a:r>
              <a:rPr lang="en-US" altLang="zh-CN" dirty="0"/>
              <a:t>1)</a:t>
            </a:r>
            <a:r>
              <a:rPr lang="zh-CN" altLang="en-US" dirty="0"/>
              <a:t> </a:t>
            </a:r>
            <a:r>
              <a:rPr lang="en-US" altLang="zh-CN" dirty="0"/>
              <a:t>CSR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human</a:t>
            </a:r>
            <a:r>
              <a:rPr lang="zh-CN" altLang="en-US" dirty="0"/>
              <a:t> </a:t>
            </a:r>
            <a:r>
              <a:rPr lang="en-US" altLang="zh-CN" dirty="0"/>
              <a:t>…,</a:t>
            </a:r>
            <a:r>
              <a:rPr lang="zh-CN" altLang="en-US" dirty="0"/>
              <a:t> </a:t>
            </a:r>
            <a:r>
              <a:rPr lang="en-US" altLang="zh-CN" dirty="0"/>
              <a:t>2)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another</a:t>
            </a:r>
            <a:r>
              <a:rPr lang="zh-CN" altLang="en-US" dirty="0"/>
              <a:t> </a:t>
            </a:r>
            <a:r>
              <a:rPr lang="en-US" altLang="zh-CN" dirty="0"/>
              <a:t>perspective,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….</a:t>
            </a:r>
          </a:p>
          <a:p>
            <a:endParaRPr lang="en-US" altLang="zh-CN" dirty="0"/>
          </a:p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scope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  <a:r>
              <a:rPr lang="zh-CN" altLang="en-US"/>
              <a:t> </a:t>
            </a:r>
            <a:endParaRPr lang="en-US" altLang="zh-CN" dirty="0"/>
          </a:p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4FCAD-6CB4-1447-B076-71665242D4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48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7c0c166ed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7c0c166ed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231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7c0c166ed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7c0c166ed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279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AAA7F-08EF-454F-AA59-0FEA9AF091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4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4FCAD-6CB4-1447-B076-71665242D4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7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4FCAD-6CB4-1447-B076-71665242D4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23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997ac1518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997ac1518_0_3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8997ac1518_0_3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8bd51221a_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88bd51221a_6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88bd51221a_6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182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88bd51221a_6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88bd51221a_6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88bd51221a_6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80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88bd51221a_6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88bd51221a_6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88bd51221a_6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94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688E-113A-E243-B133-DBC50FF443E1}" type="datetime1">
              <a:rPr lang="en-US" smtClean="0"/>
              <a:t>6/26/20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2437" y="6356351"/>
            <a:ext cx="3272613" cy="365125"/>
          </a:xfrm>
        </p:spPr>
        <p:txBody>
          <a:bodyPr/>
          <a:lstStyle>
            <a:lvl1pPr>
              <a:defRPr>
                <a:latin typeface="Nyala" panose="02000504070300020003" pitchFamily="2" charset="0"/>
              </a:defRPr>
            </a:lvl1pPr>
          </a:lstStyle>
          <a:p>
            <a:r>
              <a:rPr lang="en-US" dirty="0"/>
              <a:t>KagNet: Knowledge-Aware Graph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3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Nyala" panose="02000504070300020003" pitchFamily="2" charset="0"/>
              </a:defRPr>
            </a:lvl1pPr>
            <a:lvl2pPr>
              <a:defRPr>
                <a:latin typeface="Nyala" panose="02000504070300020003" pitchFamily="2" charset="0"/>
              </a:defRPr>
            </a:lvl2pPr>
            <a:lvl3pPr>
              <a:defRPr>
                <a:latin typeface="Nyala" panose="02000504070300020003" pitchFamily="2" charset="0"/>
              </a:defRPr>
            </a:lvl3pPr>
            <a:lvl4pPr>
              <a:defRPr>
                <a:latin typeface="Nyala" panose="02000504070300020003" pitchFamily="2" charset="0"/>
              </a:defRPr>
            </a:lvl4pPr>
            <a:lvl5pPr>
              <a:defRPr>
                <a:latin typeface="Nyala" panose="020005040703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0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F744B-D1ED-C14D-9F62-25FDCDF6242B}" type="datetime1">
              <a:rPr lang="en-US" smtClean="0"/>
              <a:t>6/26/20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KagNet: Knowledge-Aware Graph Networks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9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4B2C-3BFD-2942-8779-5B771B13D60A}" type="datetime1">
              <a:rPr lang="en-US" smtClean="0"/>
              <a:t>6/26/20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KagNet: Knowledge-Aware Graph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8bd51221a_6_7"/>
          <p:cNvSpPr txBox="1">
            <a:spLocks noGrp="1"/>
          </p:cNvSpPr>
          <p:nvPr>
            <p:ph type="title"/>
          </p:nvPr>
        </p:nvSpPr>
        <p:spPr>
          <a:xfrm>
            <a:off x="407988" y="1"/>
            <a:ext cx="8736013" cy="113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50"/>
              <a:buFont typeface="Helvetica Neue"/>
              <a:buNone/>
              <a:defRPr sz="4050" b="1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88bd51221a_6_7"/>
          <p:cNvSpPr txBox="1">
            <a:spLocks noGrp="1"/>
          </p:cNvSpPr>
          <p:nvPr>
            <p:ph type="body" idx="1"/>
          </p:nvPr>
        </p:nvSpPr>
        <p:spPr>
          <a:xfrm>
            <a:off x="407989" y="1359674"/>
            <a:ext cx="8736013" cy="5199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40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180900" y="595867"/>
            <a:ext cx="8782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180900" y="1524933"/>
            <a:ext cx="8782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sldNum" idx="12"/>
          </p:nvPr>
        </p:nvSpPr>
        <p:spPr>
          <a:xfrm>
            <a:off x="8453375" y="6395067"/>
            <a:ext cx="548700" cy="3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468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43B9F-C42D-9C43-8480-D287F62694FD}" type="datetime1">
              <a:rPr lang="en-US" smtClean="0"/>
              <a:pPr/>
              <a:t>6/26/20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KagNet: Knowledge-Aware Graph Networks</a:t>
            </a:r>
            <a:r>
              <a:rPr lang="zh-CN" altLang="en-US"/>
              <a:t> </a:t>
            </a:r>
            <a:endParaRPr lang="en-US" altLang="zh-CN"/>
          </a:p>
          <a:p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Commonsense</a:t>
            </a:r>
            <a:r>
              <a:rPr lang="zh-CN" altLang="en-US"/>
              <a:t> </a:t>
            </a:r>
            <a:r>
              <a:rPr lang="en-US" altLang="zh-CN"/>
              <a:t>Reasoning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EB6D4-EB62-914B-A910-C27C39653C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8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  <p:sldLayoutId id="2147483669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yala" panose="020005040703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13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12" Type="http://schemas.openxmlformats.org/officeDocument/2006/relationships/image" Target="../media/image12.emf"/><Relationship Id="rId2" Type="http://schemas.openxmlformats.org/officeDocument/2006/relationships/image" Target="../media/image14.emf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11.emf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u-nlp.org/csqa-leaderboard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INK-USC/KagNet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005.0064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tiff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K-USC/MHGRN" TargetMode="External"/><Relationship Id="rId2" Type="http://schemas.openxmlformats.org/officeDocument/2006/relationships/hyperlink" Target="https://github.com/INK-USC/KagNet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hyperlink" Target="https://inklab.usc.edu/CommonGen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onceptnet.io/" TargetMode="External"/><Relationship Id="rId7" Type="http://schemas.openxmlformats.org/officeDocument/2006/relationships/hyperlink" Target="https://hkust-knowcomp.github.io/ASER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hyperlink" Target="https://homes.cs.washington.edu/~msap/atomic/" TargetMode="Externa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onceptnet.io/c/en/attaching_things_together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hyperlink" Target="https://arxiv.org/abs/2002.0891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aclweb.org/anthology/D19-1250.pdf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hyperlink" Target="http://inklab.usc.ed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tiff"/><Relationship Id="rId4" Type="http://schemas.openxmlformats.org/officeDocument/2006/relationships/image" Target="../media/image2.png"/><Relationship Id="rId9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968CFF-0DA8-2345-AD0C-61F015008988}"/>
              </a:ext>
            </a:extLst>
          </p:cNvPr>
          <p:cNvSpPr txBox="1">
            <a:spLocks/>
          </p:cNvSpPr>
          <p:nvPr/>
        </p:nvSpPr>
        <p:spPr>
          <a:xfrm>
            <a:off x="37811" y="768746"/>
            <a:ext cx="9068373" cy="26789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en-US" altLang="zh-CN" sz="3600" dirty="0">
                <a:solidFill>
                  <a:srgbClr val="C00000"/>
                </a:solidFill>
                <a:latin typeface="Chalkboard" panose="03050602040202020205" pitchFamily="66" charset="77"/>
                <a:ea typeface="+mj-ea"/>
                <a:cs typeface="Arial"/>
              </a:rPr>
              <a:t>Neuro-Symbolic Commonsense Reasoning for Natural Language Processing</a:t>
            </a:r>
            <a:endParaRPr lang="en-US" sz="3600" dirty="0">
              <a:solidFill>
                <a:srgbClr val="C00000"/>
              </a:solidFill>
              <a:latin typeface="Chalkboard" panose="03050602040202020205" pitchFamily="66" charset="77"/>
              <a:ea typeface="+mj-ea"/>
              <a:cs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3DE8A08-101F-874A-B022-FB7C441E1E82}"/>
              </a:ext>
            </a:extLst>
          </p:cNvPr>
          <p:cNvSpPr txBox="1">
            <a:spLocks/>
          </p:cNvSpPr>
          <p:nvPr/>
        </p:nvSpPr>
        <p:spPr>
          <a:xfrm>
            <a:off x="644830" y="3269195"/>
            <a:ext cx="7854336" cy="33237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 defTabSz="342900">
              <a:spcBef>
                <a:spcPct val="20000"/>
              </a:spcBef>
              <a:defRPr/>
            </a:pPr>
            <a:r>
              <a:rPr lang="en-US" sz="2800" dirty="0">
                <a:solidFill>
                  <a:schemeClr val="accent1"/>
                </a:solidFill>
                <a:latin typeface="Nyala" panose="02000504070300020003" pitchFamily="2" charset="0"/>
                <a:cs typeface="Times New Roman"/>
              </a:rPr>
              <a:t>Yuchen Lin</a:t>
            </a:r>
          </a:p>
          <a:p>
            <a:pPr algn="ctr" defTabSz="342900">
              <a:spcBef>
                <a:spcPct val="20000"/>
              </a:spcBef>
              <a:defRPr/>
            </a:pPr>
            <a:endParaRPr lang="en-US" altLang="zh-CN" sz="2200" b="1" dirty="0"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1900" b="1" dirty="0">
                <a:latin typeface="Book Antiqua" panose="02040602050305030304" pitchFamily="18" charset="0"/>
                <a:cs typeface="Times New Roman"/>
              </a:rPr>
              <a:t>Ph.D.</a:t>
            </a:r>
            <a:r>
              <a:rPr lang="zh-CN" altLang="en-US" sz="1900" b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dirty="0">
                <a:latin typeface="Book Antiqua" panose="02040602050305030304" pitchFamily="18" charset="0"/>
                <a:cs typeface="Times New Roman"/>
              </a:rPr>
              <a:t>Student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1900" b="1" dirty="0">
                <a:latin typeface="Book Antiqua" panose="02040602050305030304" pitchFamily="18" charset="0"/>
                <a:cs typeface="Times New Roman"/>
              </a:rPr>
              <a:t>INK</a:t>
            </a:r>
            <a:r>
              <a:rPr lang="zh-CN" altLang="en-US" sz="1900" b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dirty="0">
                <a:latin typeface="Book Antiqua" panose="02040602050305030304" pitchFamily="18" charset="0"/>
                <a:cs typeface="Times New Roman"/>
              </a:rPr>
              <a:t>Research</a:t>
            </a:r>
            <a:r>
              <a:rPr lang="zh-CN" altLang="en-US" sz="1900" b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dirty="0">
                <a:latin typeface="Book Antiqua" panose="02040602050305030304" pitchFamily="18" charset="0"/>
                <a:cs typeface="Times New Roman"/>
              </a:rPr>
              <a:t>Lab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1900" b="1" dirty="0">
                <a:latin typeface="Book Antiqua" panose="02040602050305030304" pitchFamily="18" charset="0"/>
                <a:cs typeface="Times New Roman"/>
              </a:rPr>
              <a:t>University</a:t>
            </a:r>
            <a:r>
              <a:rPr lang="zh-CN" altLang="en-US" sz="1900" b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dirty="0">
                <a:latin typeface="Book Antiqua" panose="02040602050305030304" pitchFamily="18" charset="0"/>
                <a:cs typeface="Times New Roman"/>
              </a:rPr>
              <a:t>of</a:t>
            </a:r>
            <a:r>
              <a:rPr lang="zh-CN" altLang="en-US" sz="1900" b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dirty="0">
                <a:latin typeface="Book Antiqua" panose="02040602050305030304" pitchFamily="18" charset="0"/>
                <a:cs typeface="Times New Roman"/>
              </a:rPr>
              <a:t>Southern</a:t>
            </a:r>
            <a:r>
              <a:rPr lang="zh-CN" altLang="en-US" sz="1900" b="1" dirty="0"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sz="1900" b="1" dirty="0">
                <a:latin typeface="Book Antiqua" panose="02040602050305030304" pitchFamily="18" charset="0"/>
                <a:cs typeface="Times New Roman"/>
              </a:rPr>
              <a:t>California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1600" dirty="0" err="1">
                <a:solidFill>
                  <a:schemeClr val="accent1"/>
                </a:solidFill>
                <a:latin typeface="Monaco" pitchFamily="2" charset="77"/>
                <a:cs typeface="Times New Roman"/>
              </a:rPr>
              <a:t>yuchen.lin@usc.edu</a:t>
            </a:r>
            <a:endParaRPr lang="en-US" altLang="zh-CN" sz="1400" dirty="0">
              <a:solidFill>
                <a:schemeClr val="accent1"/>
              </a:solidFill>
              <a:latin typeface="Monaco" pitchFamily="2" charset="77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altLang="zh-CN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altLang="zh-CN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Fudan</a:t>
            </a:r>
            <a:r>
              <a:rPr lang="zh-CN" altLang="en-US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University,</a:t>
            </a:r>
            <a:r>
              <a:rPr lang="zh-CN" altLang="en-US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June</a:t>
            </a:r>
            <a:r>
              <a:rPr lang="zh-CN" altLang="en-US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altLang="zh-CN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2020</a:t>
            </a: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81823F-3BCD-4141-8F19-324C26C99501}"/>
              </a:ext>
            </a:extLst>
          </p:cNvPr>
          <p:cNvGrpSpPr/>
          <p:nvPr/>
        </p:nvGrpSpPr>
        <p:grpSpPr>
          <a:xfrm>
            <a:off x="5573158" y="0"/>
            <a:ext cx="3570842" cy="698391"/>
            <a:chOff x="4280909" y="5683311"/>
            <a:chExt cx="3630182" cy="681182"/>
          </a:xfrm>
        </p:grpSpPr>
        <p:pic>
          <p:nvPicPr>
            <p:cNvPr id="10" name="Google Shape;57;p13">
              <a:extLst>
                <a:ext uri="{FF2B5EF4-FFF2-40B4-BE49-F238E27FC236}">
                  <a16:creationId xmlns:a16="http://schemas.microsoft.com/office/drawing/2014/main" id="{897A8E00-E181-A746-BEBD-7D36E1061E8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27756" y="5796987"/>
              <a:ext cx="983335" cy="453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5;p13">
              <a:extLst>
                <a:ext uri="{FF2B5EF4-FFF2-40B4-BE49-F238E27FC236}">
                  <a16:creationId xmlns:a16="http://schemas.microsoft.com/office/drawing/2014/main" id="{48A66A73-5288-7642-9A34-ADA3885188E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80909" y="5683311"/>
              <a:ext cx="868547" cy="681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6;p13">
              <a:extLst>
                <a:ext uri="{FF2B5EF4-FFF2-40B4-BE49-F238E27FC236}">
                  <a16:creationId xmlns:a16="http://schemas.microsoft.com/office/drawing/2014/main" id="{F50391A8-381D-0B40-8031-8F8F4977A34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64244" y="5728366"/>
              <a:ext cx="1663512" cy="59107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9087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96BD-AF9C-814D-B81E-E9CE7CE2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Nyala" panose="02000504070300020003" pitchFamily="2" charset="0"/>
              </a:rPr>
              <a:t>Knowledge-Aware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Reasoning</a:t>
            </a:r>
            <a:endParaRPr lang="en-US" dirty="0">
              <a:latin typeface="Nyala" panose="02000504070300020003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EBD24-81D1-0B4F-8C93-FD7D31876D9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80113" y="6356351"/>
            <a:ext cx="3334937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20396-0C51-194A-AD0B-E5EF13C4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211BAE-AC9A-6445-9FFA-52E2F0BFC8A6}"/>
              </a:ext>
            </a:extLst>
          </p:cNvPr>
          <p:cNvGrpSpPr/>
          <p:nvPr/>
        </p:nvGrpSpPr>
        <p:grpSpPr>
          <a:xfrm>
            <a:off x="2627985" y="4640474"/>
            <a:ext cx="4813561" cy="712268"/>
            <a:chOff x="3503980" y="5044299"/>
            <a:chExt cx="6418081" cy="949690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4B08937E-7B01-3443-92F6-68CD284A233D}"/>
                </a:ext>
              </a:extLst>
            </p:cNvPr>
            <p:cNvSpPr/>
            <p:nvPr/>
          </p:nvSpPr>
          <p:spPr>
            <a:xfrm>
              <a:off x="3503980" y="5058275"/>
              <a:ext cx="5168317" cy="935714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C06E0F5-263B-F444-A5A7-9C93C3DBB9D0}"/>
                </a:ext>
              </a:extLst>
            </p:cNvPr>
            <p:cNvGrpSpPr/>
            <p:nvPr/>
          </p:nvGrpSpPr>
          <p:grpSpPr>
            <a:xfrm>
              <a:off x="3660782" y="5044299"/>
              <a:ext cx="6261279" cy="942744"/>
              <a:chOff x="870780" y="4198607"/>
              <a:chExt cx="6261279" cy="942744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17D49DD-B02C-F345-938A-4B2A8C109CF7}"/>
                  </a:ext>
                </a:extLst>
              </p:cNvPr>
              <p:cNvSpPr txBox="1"/>
              <p:nvPr/>
            </p:nvSpPr>
            <p:spPr>
              <a:xfrm>
                <a:off x="1176505" y="4198607"/>
                <a:ext cx="5174159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Nyala" panose="02000504070300020003" pitchFamily="2" charset="0"/>
                  </a:rPr>
                  <a:t>Where do </a:t>
                </a:r>
                <a:r>
                  <a:rPr lang="en-US" u="sng" dirty="0">
                    <a:solidFill>
                      <a:srgbClr val="D81E00"/>
                    </a:solidFill>
                    <a:latin typeface="Nyala" panose="02000504070300020003" pitchFamily="2" charset="0"/>
                  </a:rPr>
                  <a:t>adults</a:t>
                </a:r>
                <a:r>
                  <a:rPr lang="zh-CN" altLang="en-US" dirty="0">
                    <a:latin typeface="Nyala" panose="02000504070300020003" pitchFamily="2" charset="0"/>
                  </a:rPr>
                  <a:t> </a:t>
                </a:r>
                <a:r>
                  <a:rPr lang="en-US" u="sng" dirty="0">
                    <a:solidFill>
                      <a:srgbClr val="D81E00"/>
                    </a:solidFill>
                    <a:latin typeface="Nyala" panose="02000504070300020003" pitchFamily="2" charset="0"/>
                  </a:rPr>
                  <a:t>use</a:t>
                </a:r>
                <a:r>
                  <a:rPr lang="en-US" dirty="0">
                    <a:latin typeface="Nyala" panose="02000504070300020003" pitchFamily="2" charset="0"/>
                  </a:rPr>
                  <a:t> </a:t>
                </a:r>
                <a:r>
                  <a:rPr lang="en-US" u="sng" dirty="0">
                    <a:solidFill>
                      <a:srgbClr val="D81E00"/>
                    </a:solidFill>
                    <a:latin typeface="Nyala" panose="02000504070300020003" pitchFamily="2" charset="0"/>
                  </a:rPr>
                  <a:t>glue sticks</a:t>
                </a:r>
                <a:r>
                  <a:rPr lang="en-US" dirty="0">
                    <a:latin typeface="Nyala" panose="02000504070300020003" pitchFamily="2" charset="0"/>
                  </a:rPr>
                  <a:t>?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C648B13-AC31-2C45-9A57-35CAA7FC472C}"/>
                  </a:ext>
                </a:extLst>
              </p:cNvPr>
              <p:cNvSpPr/>
              <p:nvPr/>
            </p:nvSpPr>
            <p:spPr>
              <a:xfrm>
                <a:off x="870780" y="4648909"/>
                <a:ext cx="6261279" cy="492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Nyala" panose="02000504070300020003" pitchFamily="2" charset="0"/>
                  </a:rPr>
                  <a:t>A:</a:t>
                </a:r>
                <a:r>
                  <a:rPr lang="zh-CN" altLang="en-US" dirty="0">
                    <a:latin typeface="Nyala" panose="02000504070300020003" pitchFamily="2" charset="0"/>
                  </a:rPr>
                  <a:t> </a:t>
                </a:r>
                <a:r>
                  <a:rPr lang="en-US" dirty="0">
                    <a:latin typeface="Nyala" panose="02000504070300020003" pitchFamily="2" charset="0"/>
                  </a:rPr>
                  <a:t>classroom</a:t>
                </a:r>
                <a:r>
                  <a:rPr lang="zh-CN" altLang="en-US" dirty="0">
                    <a:latin typeface="Nyala" panose="02000504070300020003" pitchFamily="2" charset="0"/>
                  </a:rPr>
                  <a:t>    </a:t>
                </a:r>
                <a:r>
                  <a:rPr lang="en-US" altLang="zh-CN" dirty="0">
                    <a:latin typeface="Nyala" panose="02000504070300020003" pitchFamily="2" charset="0"/>
                  </a:rPr>
                  <a:t>B:</a:t>
                </a:r>
                <a:r>
                  <a:rPr lang="zh-CN" altLang="en-US" dirty="0">
                    <a:latin typeface="Nyala" panose="02000504070300020003" pitchFamily="2" charset="0"/>
                  </a:rPr>
                  <a:t>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Nyala" panose="02000504070300020003" pitchFamily="2" charset="0"/>
                  </a:rPr>
                  <a:t>office</a:t>
                </a:r>
                <a:r>
                  <a:rPr lang="zh-CN" altLang="en-US" dirty="0">
                    <a:latin typeface="Nyala" panose="02000504070300020003" pitchFamily="2" charset="0"/>
                  </a:rPr>
                  <a:t>   </a:t>
                </a:r>
                <a:r>
                  <a:rPr lang="en-US" altLang="zh-CN" dirty="0">
                    <a:latin typeface="Nyala" panose="02000504070300020003" pitchFamily="2" charset="0"/>
                  </a:rPr>
                  <a:t>C:</a:t>
                </a:r>
                <a:r>
                  <a:rPr lang="zh-CN" altLang="en-US" dirty="0">
                    <a:latin typeface="Nyala" panose="02000504070300020003" pitchFamily="2" charset="0"/>
                  </a:rPr>
                  <a:t> </a:t>
                </a:r>
                <a:r>
                  <a:rPr lang="en-US" dirty="0">
                    <a:latin typeface="Nyala" panose="02000504070300020003" pitchFamily="2" charset="0"/>
                  </a:rPr>
                  <a:t>desk drawer</a:t>
                </a:r>
                <a:r>
                  <a:rPr lang="zh-CN" altLang="en-US" dirty="0">
                    <a:latin typeface="Nyala" panose="02000504070300020003" pitchFamily="2" charset="0"/>
                  </a:rPr>
                  <a:t> </a:t>
                </a:r>
                <a:endParaRPr lang="en-US" dirty="0">
                  <a:latin typeface="Nyala" panose="02000504070300020003" pitchFamily="2" charset="0"/>
                </a:endParaRPr>
              </a:p>
            </p:txBody>
          </p:sp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C888E40-6A10-8F48-90A0-2D55EDBAF1BC}"/>
              </a:ext>
            </a:extLst>
          </p:cNvPr>
          <p:cNvCxnSpPr>
            <a:cxnSpLocks/>
            <a:stCxn id="36" idx="2"/>
            <a:endCxn id="45" idx="3"/>
          </p:cNvCxnSpPr>
          <p:nvPr/>
        </p:nvCxnSpPr>
        <p:spPr>
          <a:xfrm flipH="1">
            <a:off x="4613246" y="3185844"/>
            <a:ext cx="1600988" cy="636828"/>
          </a:xfrm>
          <a:prstGeom prst="straightConnector1">
            <a:avLst/>
          </a:prstGeom>
          <a:ln w="15875">
            <a:solidFill>
              <a:schemeClr val="accent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5107AA-6FFC-634E-AE0B-681E72F150A1}"/>
              </a:ext>
            </a:extLst>
          </p:cNvPr>
          <p:cNvGrpSpPr/>
          <p:nvPr/>
        </p:nvGrpSpPr>
        <p:grpSpPr>
          <a:xfrm>
            <a:off x="2504332" y="2515466"/>
            <a:ext cx="1566637" cy="1246034"/>
            <a:chOff x="3339109" y="2210953"/>
            <a:chExt cx="2088849" cy="1661378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69D56AA-9F0C-584A-9321-B372F5E5C797}"/>
                </a:ext>
              </a:extLst>
            </p:cNvPr>
            <p:cNvCxnSpPr>
              <a:cxnSpLocks/>
              <a:stCxn id="37" idx="2"/>
              <a:endCxn id="39" idx="0"/>
            </p:cNvCxnSpPr>
            <p:nvPr/>
          </p:nvCxnSpPr>
          <p:spPr>
            <a:xfrm>
              <a:off x="4377608" y="2210953"/>
              <a:ext cx="595953" cy="598708"/>
            </a:xfrm>
            <a:prstGeom prst="straightConnector1">
              <a:avLst/>
            </a:prstGeom>
            <a:ln w="158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DD0562-1C41-AE48-9D3D-FEC30862E558}"/>
                </a:ext>
              </a:extLst>
            </p:cNvPr>
            <p:cNvSpPr txBox="1"/>
            <p:nvPr/>
          </p:nvSpPr>
          <p:spPr>
            <a:xfrm>
              <a:off x="4519162" y="2809661"/>
              <a:ext cx="90879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chemeClr val="accent1">
                      <a:lumMod val="75000"/>
                    </a:schemeClr>
                  </a:solidFill>
                  <a:latin typeface="Nyala" panose="02000504070300020003" pitchFamily="2" charset="0"/>
                </a:rPr>
                <a:t>work</a:t>
              </a:r>
              <a:endParaRPr lang="en-US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D2BE282-6345-544B-96C5-3FAA2123E8A2}"/>
                </a:ext>
              </a:extLst>
            </p:cNvPr>
            <p:cNvCxnSpPr>
              <a:cxnSpLocks/>
            </p:cNvCxnSpPr>
            <p:nvPr/>
          </p:nvCxnSpPr>
          <p:spPr>
            <a:xfrm>
              <a:off x="5014707" y="3266705"/>
              <a:ext cx="250524" cy="605626"/>
            </a:xfrm>
            <a:prstGeom prst="straightConnector1">
              <a:avLst/>
            </a:prstGeom>
            <a:ln w="158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0FBA6D-7B64-2049-BDF9-AC62B7BFF7CF}"/>
                </a:ext>
              </a:extLst>
            </p:cNvPr>
            <p:cNvSpPr txBox="1"/>
            <p:nvPr/>
          </p:nvSpPr>
          <p:spPr>
            <a:xfrm>
              <a:off x="3339109" y="2392163"/>
              <a:ext cx="136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CapableOf</a:t>
              </a:r>
              <a:endPara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03DC6C4-6A81-9C40-A246-EB6596C6E5B2}"/>
                </a:ext>
              </a:extLst>
            </p:cNvPr>
            <p:cNvSpPr txBox="1"/>
            <p:nvPr/>
          </p:nvSpPr>
          <p:spPr>
            <a:xfrm>
              <a:off x="3706817" y="3493162"/>
              <a:ext cx="1485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AtLocation</a:t>
              </a:r>
              <a:endPara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FCFC5ED-356E-3445-A95C-F36DC521EC4C}"/>
              </a:ext>
            </a:extLst>
          </p:cNvPr>
          <p:cNvSpPr txBox="1"/>
          <p:nvPr/>
        </p:nvSpPr>
        <p:spPr>
          <a:xfrm rot="20318203">
            <a:off x="4638366" y="3269276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AtLocation</a:t>
            </a:r>
            <a:endParaRPr lang="en-US" sz="12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1DF384-3050-2546-8AAE-C399CDEF705E}"/>
              </a:ext>
            </a:extLst>
          </p:cNvPr>
          <p:cNvGrpSpPr/>
          <p:nvPr/>
        </p:nvGrpSpPr>
        <p:grpSpPr>
          <a:xfrm>
            <a:off x="3558095" y="2094519"/>
            <a:ext cx="1517596" cy="1077727"/>
            <a:chOff x="4744124" y="1649692"/>
            <a:chExt cx="2023460" cy="143697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B2A136-62ED-5341-BA98-79BB634795B1}"/>
                </a:ext>
              </a:extLst>
            </p:cNvPr>
            <p:cNvSpPr txBox="1"/>
            <p:nvPr/>
          </p:nvSpPr>
          <p:spPr>
            <a:xfrm rot="19427632">
              <a:off x="5157742" y="2655118"/>
              <a:ext cx="16098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HasSubevent</a:t>
              </a:r>
              <a:endPara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FB9BB04-BC97-A148-8FCE-0FD7134875A8}"/>
                </a:ext>
              </a:extLst>
            </p:cNvPr>
            <p:cNvCxnSpPr>
              <a:cxnSpLocks/>
              <a:stCxn id="46" idx="2"/>
              <a:endCxn id="39" idx="3"/>
            </p:cNvCxnSpPr>
            <p:nvPr/>
          </p:nvCxnSpPr>
          <p:spPr>
            <a:xfrm flipH="1">
              <a:off x="5427956" y="2370463"/>
              <a:ext cx="956882" cy="716199"/>
            </a:xfrm>
            <a:prstGeom prst="straightConnector1">
              <a:avLst/>
            </a:prstGeom>
            <a:ln w="15875">
              <a:solidFill>
                <a:schemeClr val="accent5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0628998-49BC-1C4C-97B2-3BAFE1CE75E6}"/>
                </a:ext>
              </a:extLst>
            </p:cNvPr>
            <p:cNvCxnSpPr>
              <a:cxnSpLocks/>
            </p:cNvCxnSpPr>
            <p:nvPr/>
          </p:nvCxnSpPr>
          <p:spPr>
            <a:xfrm>
              <a:off x="4775793" y="1966696"/>
              <a:ext cx="1266861" cy="159510"/>
            </a:xfrm>
            <a:prstGeom prst="straightConnector1">
              <a:avLst/>
            </a:prstGeom>
            <a:ln w="15875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08343A-9AA5-AC48-AA32-31818CDB766E}"/>
                </a:ext>
              </a:extLst>
            </p:cNvPr>
            <p:cNvSpPr txBox="1"/>
            <p:nvPr/>
          </p:nvSpPr>
          <p:spPr>
            <a:xfrm rot="400559">
              <a:off x="4744124" y="1649692"/>
              <a:ext cx="136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CapableOf</a:t>
              </a:r>
              <a:endPara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4B1FA35-CE4C-B147-85AC-B28DE8ECFBF7}"/>
              </a:ext>
            </a:extLst>
          </p:cNvPr>
          <p:cNvCxnSpPr>
            <a:cxnSpLocks/>
          </p:cNvCxnSpPr>
          <p:nvPr/>
        </p:nvCxnSpPr>
        <p:spPr>
          <a:xfrm flipH="1" flipV="1">
            <a:off x="4995644" y="2518744"/>
            <a:ext cx="741729" cy="378568"/>
          </a:xfrm>
          <a:prstGeom prst="straightConnector1">
            <a:avLst/>
          </a:prstGeom>
          <a:ln w="15875">
            <a:solidFill>
              <a:schemeClr val="accent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E270821-E6C6-B949-ACBC-E2C92221E212}"/>
              </a:ext>
            </a:extLst>
          </p:cNvPr>
          <p:cNvSpPr txBox="1"/>
          <p:nvPr/>
        </p:nvSpPr>
        <p:spPr>
          <a:xfrm>
            <a:off x="5292871" y="2454492"/>
            <a:ext cx="1393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ReceiveAction</a:t>
            </a:r>
            <a:endParaRPr lang="en-US" sz="12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C447AB-BDD9-A94D-B989-1A8D7B9246BB}"/>
              </a:ext>
            </a:extLst>
          </p:cNvPr>
          <p:cNvGrpSpPr/>
          <p:nvPr/>
        </p:nvGrpSpPr>
        <p:grpSpPr>
          <a:xfrm>
            <a:off x="4144329" y="4131592"/>
            <a:ext cx="3015785" cy="429469"/>
            <a:chOff x="5525771" y="4365789"/>
            <a:chExt cx="4021047" cy="57262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D5AD574-C7AA-B341-BB77-7F0A240CBAD6}"/>
                </a:ext>
              </a:extLst>
            </p:cNvPr>
            <p:cNvSpPr txBox="1"/>
            <p:nvPr/>
          </p:nvSpPr>
          <p:spPr>
            <a:xfrm>
              <a:off x="5525771" y="4484028"/>
              <a:ext cx="402104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dirty="0">
                  <a:solidFill>
                    <a:srgbClr val="C00000"/>
                  </a:solidFill>
                  <a:latin typeface="Nyala" panose="02000504070300020003" pitchFamily="2" charset="0"/>
                </a:rPr>
                <a:t>Knowledge-Aware</a:t>
              </a:r>
              <a:r>
                <a:rPr lang="zh-CN" altLang="en-US" sz="1500" dirty="0">
                  <a:solidFill>
                    <a:srgbClr val="C0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solidFill>
                    <a:srgbClr val="C00000"/>
                  </a:solidFill>
                  <a:latin typeface="Nyala" panose="02000504070300020003" pitchFamily="2" charset="0"/>
                </a:rPr>
                <a:t>Reasoning</a:t>
              </a:r>
              <a:r>
                <a:rPr lang="zh-CN" altLang="en-US" sz="1500" b="1" dirty="0">
                  <a:solidFill>
                    <a:srgbClr val="C00000"/>
                  </a:solidFill>
                  <a:latin typeface="Nyala" panose="02000504070300020003" pitchFamily="2" charset="0"/>
                </a:rPr>
                <a:t>*</a:t>
              </a:r>
              <a:endParaRPr lang="en-US" altLang="zh-CN" sz="1500" b="1" dirty="0">
                <a:solidFill>
                  <a:srgbClr val="C00000"/>
                </a:solidFill>
                <a:latin typeface="Nyala" panose="02000504070300020003" pitchFamily="2" charset="0"/>
              </a:endParaRPr>
            </a:p>
          </p:txBody>
        </p:sp>
        <p:sp>
          <p:nvSpPr>
            <p:cNvPr id="55" name="Up Arrow 54">
              <a:extLst>
                <a:ext uri="{FF2B5EF4-FFF2-40B4-BE49-F238E27FC236}">
                  <a16:creationId xmlns:a16="http://schemas.microsoft.com/office/drawing/2014/main" id="{DFEAFF43-BDD2-E743-9381-64BF86B77EE5}"/>
                </a:ext>
              </a:extLst>
            </p:cNvPr>
            <p:cNvSpPr/>
            <p:nvPr/>
          </p:nvSpPr>
          <p:spPr>
            <a:xfrm rot="10800000">
              <a:off x="5639769" y="4365789"/>
              <a:ext cx="402885" cy="572625"/>
            </a:xfrm>
            <a:prstGeom prst="up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60C14FB-C5F5-364E-9725-375EE083D626}"/>
              </a:ext>
            </a:extLst>
          </p:cNvPr>
          <p:cNvSpPr txBox="1"/>
          <p:nvPr/>
        </p:nvSpPr>
        <p:spPr>
          <a:xfrm>
            <a:off x="7001273" y="3021676"/>
            <a:ext cx="14494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A</a:t>
            </a:r>
            <a:r>
              <a:rPr lang="zh-CN" altLang="en-US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Schema</a:t>
            </a:r>
            <a:r>
              <a:rPr lang="zh-CN" altLang="en-US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Graph</a:t>
            </a:r>
            <a:r>
              <a:rPr lang="zh-CN" altLang="en-US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endParaRPr lang="en-US" altLang="zh-CN" sz="1500" b="1" dirty="0">
              <a:solidFill>
                <a:schemeClr val="accent1"/>
              </a:solidFill>
              <a:latin typeface="Nyala" panose="02000504070300020003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altLang="zh-CN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for</a:t>
            </a:r>
            <a:r>
              <a:rPr lang="zh-CN" altLang="en-US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the</a:t>
            </a:r>
            <a:r>
              <a:rPr lang="zh-CN" altLang="en-US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choice</a:t>
            </a:r>
            <a:r>
              <a:rPr lang="zh-CN" altLang="en-US" sz="1500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500" b="1" dirty="0">
                <a:solidFill>
                  <a:schemeClr val="accent1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576C6D-5278-9A4F-B196-D65B90DB84FC}"/>
              </a:ext>
            </a:extLst>
          </p:cNvPr>
          <p:cNvSpPr txBox="1"/>
          <p:nvPr/>
        </p:nvSpPr>
        <p:spPr>
          <a:xfrm>
            <a:off x="6574395" y="4644233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Question</a:t>
            </a:r>
            <a:endParaRPr lang="en-US" i="1" dirty="0">
              <a:latin typeface="Nyala" panose="02000504070300020003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58747A-CC8E-A341-BFA3-6E54D3FED503}"/>
              </a:ext>
            </a:extLst>
          </p:cNvPr>
          <p:cNvGrpSpPr/>
          <p:nvPr/>
        </p:nvGrpSpPr>
        <p:grpSpPr>
          <a:xfrm>
            <a:off x="2501708" y="2050442"/>
            <a:ext cx="4354322" cy="2500475"/>
            <a:chOff x="3335611" y="1590923"/>
            <a:chExt cx="5805762" cy="3333966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CDE13D5-9430-D045-A4BC-CC755756F670}"/>
                </a:ext>
              </a:extLst>
            </p:cNvPr>
            <p:cNvSpPr/>
            <p:nvPr/>
          </p:nvSpPr>
          <p:spPr>
            <a:xfrm>
              <a:off x="3335611" y="1590923"/>
              <a:ext cx="5754067" cy="2743856"/>
            </a:xfrm>
            <a:prstGeom prst="roundRect">
              <a:avLst>
                <a:gd name="adj" fmla="val 7685"/>
              </a:avLst>
            </a:prstGeom>
            <a:solidFill>
              <a:srgbClr val="73FEFF">
                <a:alpha val="10000"/>
              </a:srgb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0AA414-60DD-3C4B-8736-39861B1D3950}"/>
                </a:ext>
              </a:extLst>
            </p:cNvPr>
            <p:cNvSpPr txBox="1"/>
            <p:nvPr/>
          </p:nvSpPr>
          <p:spPr>
            <a:xfrm>
              <a:off x="7536295" y="2550795"/>
              <a:ext cx="149870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rgbClr val="D81E00"/>
                  </a:solidFill>
                  <a:latin typeface="Nyala" panose="02000504070300020003" pitchFamily="2" charset="0"/>
                </a:rPr>
                <a:t>glue_stick</a:t>
              </a:r>
              <a:endParaRPr lang="en-US" sz="2100" dirty="0">
                <a:solidFill>
                  <a:srgbClr val="D81E00"/>
                </a:solidFill>
                <a:latin typeface="Nyala" panose="02000504070300020003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371892-6507-3347-937C-996CFC928783}"/>
                </a:ext>
              </a:extLst>
            </p:cNvPr>
            <p:cNvSpPr txBox="1"/>
            <p:nvPr/>
          </p:nvSpPr>
          <p:spPr>
            <a:xfrm>
              <a:off x="3921072" y="1656956"/>
              <a:ext cx="91307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rgbClr val="D81E00"/>
                  </a:solidFill>
                  <a:latin typeface="Nyala" panose="02000504070300020003" pitchFamily="2" charset="0"/>
                </a:rPr>
                <a:t>adult</a:t>
              </a:r>
              <a:endParaRPr lang="en-US" sz="2100" dirty="0">
                <a:solidFill>
                  <a:srgbClr val="D81E00"/>
                </a:solidFill>
                <a:latin typeface="Nyala" panose="02000504070300020003" pitchFamily="2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D622EF9-AD5F-8449-B4E0-A5A8F2C68BCE}"/>
                </a:ext>
              </a:extLst>
            </p:cNvPr>
            <p:cNvSpPr/>
            <p:nvPr/>
          </p:nvSpPr>
          <p:spPr>
            <a:xfrm>
              <a:off x="5193040" y="3676898"/>
              <a:ext cx="957955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office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F383A98-8496-6C42-A348-A30D526402BA}"/>
                </a:ext>
              </a:extLst>
            </p:cNvPr>
            <p:cNvSpPr/>
            <p:nvPr/>
          </p:nvSpPr>
          <p:spPr>
            <a:xfrm>
              <a:off x="6042653" y="1816466"/>
              <a:ext cx="684376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>
                  <a:solidFill>
                    <a:srgbClr val="D81E00"/>
                  </a:solidFill>
                  <a:latin typeface="Nyala" panose="02000504070300020003" pitchFamily="2" charset="0"/>
                </a:rPr>
                <a:t>use</a:t>
              </a:r>
            </a:p>
          </p:txBody>
        </p:sp>
        <p:sp>
          <p:nvSpPr>
            <p:cNvPr id="53" name="Up Arrow 52">
              <a:extLst>
                <a:ext uri="{FF2B5EF4-FFF2-40B4-BE49-F238E27FC236}">
                  <a16:creationId xmlns:a16="http://schemas.microsoft.com/office/drawing/2014/main" id="{E7EFBE4B-89CC-504A-868E-5B5227F33AEA}"/>
                </a:ext>
              </a:extLst>
            </p:cNvPr>
            <p:cNvSpPr/>
            <p:nvPr/>
          </p:nvSpPr>
          <p:spPr>
            <a:xfrm>
              <a:off x="4866335" y="4348490"/>
              <a:ext cx="402885" cy="572625"/>
            </a:xfrm>
            <a:prstGeom prst="up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5ED565C-BD2C-5A42-9CD7-7C42A69FFEA9}"/>
                </a:ext>
              </a:extLst>
            </p:cNvPr>
            <p:cNvSpPr txBox="1"/>
            <p:nvPr/>
          </p:nvSpPr>
          <p:spPr>
            <a:xfrm>
              <a:off x="3747947" y="4494002"/>
              <a:ext cx="12614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latin typeface="Nyala" panose="02000504070300020003" pitchFamily="2" charset="0"/>
                </a:rPr>
                <a:t>Grounding</a:t>
              </a:r>
              <a:endParaRPr lang="en-US" sz="1500" dirty="0">
                <a:latin typeface="Nyala" panose="02000504070300020003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8B0220-56EC-9E45-A652-2F5FE2AFC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765" b="25360"/>
            <a:stretch/>
          </p:blipFill>
          <p:spPr>
            <a:xfrm>
              <a:off x="7316634" y="3897876"/>
              <a:ext cx="1824739" cy="440098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3E706E-06F6-844B-AA5D-C09F1B37C1D7}"/>
              </a:ext>
            </a:extLst>
          </p:cNvPr>
          <p:cNvSpPr txBox="1"/>
          <p:nvPr/>
        </p:nvSpPr>
        <p:spPr>
          <a:xfrm>
            <a:off x="6574394" y="4976068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Answer</a:t>
            </a:r>
            <a:r>
              <a:rPr lang="zh-CN" altLang="en-US" i="1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i="1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Candidates</a:t>
            </a:r>
            <a:endParaRPr lang="en-US" i="1" dirty="0">
              <a:latin typeface="Nyala" panose="02000504070300020003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B1441D-8090-EA48-872F-961BDD3C306A}"/>
              </a:ext>
            </a:extLst>
          </p:cNvPr>
          <p:cNvSpPr/>
          <p:nvPr/>
        </p:nvSpPr>
        <p:spPr>
          <a:xfrm>
            <a:off x="267529" y="2531076"/>
            <a:ext cx="19464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700" b="1" dirty="0">
                <a:solidFill>
                  <a:schemeClr val="accent1"/>
                </a:solidFill>
                <a:latin typeface="Nyala" panose="02000504070300020003" pitchFamily="2" charset="0"/>
              </a:rPr>
              <a:t>Symbol</a:t>
            </a:r>
            <a:r>
              <a:rPr lang="zh-CN" altLang="en-US" sz="2700" b="1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b="1" dirty="0">
                <a:solidFill>
                  <a:schemeClr val="accent1"/>
                </a:solidFill>
                <a:latin typeface="Nyala" panose="02000504070300020003" pitchFamily="2" charset="0"/>
              </a:rPr>
              <a:t>Space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C6C036E-F058-2843-BCF8-9EE62674B8F7}"/>
              </a:ext>
            </a:extLst>
          </p:cNvPr>
          <p:cNvSpPr/>
          <p:nvPr/>
        </p:nvSpPr>
        <p:spPr>
          <a:xfrm>
            <a:off x="214513" y="4744349"/>
            <a:ext cx="22400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700" b="1" dirty="0">
                <a:solidFill>
                  <a:schemeClr val="accent2"/>
                </a:solidFill>
                <a:latin typeface="Nyala" panose="02000504070300020003" pitchFamily="2" charset="0"/>
              </a:rPr>
              <a:t>Semantic</a:t>
            </a:r>
            <a:r>
              <a:rPr lang="zh-CN" altLang="en-US" sz="2700" b="1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b="1" dirty="0">
                <a:solidFill>
                  <a:schemeClr val="accent2"/>
                </a:solidFill>
                <a:latin typeface="Nyala" panose="02000504070300020003" pitchFamily="2" charset="0"/>
              </a:rPr>
              <a:t>Space</a:t>
            </a:r>
          </a:p>
        </p:txBody>
      </p:sp>
      <p:sp>
        <p:nvSpPr>
          <p:cNvPr id="61" name="Footer Placeholder 3">
            <a:extLst>
              <a:ext uri="{FF2B5EF4-FFF2-40B4-BE49-F238E27FC236}">
                <a16:creationId xmlns:a16="http://schemas.microsoft.com/office/drawing/2014/main" id="{E0AAC695-07C7-474D-B8FA-E4E7CA8B9A97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28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2" grpId="0"/>
      <p:bldP spid="57" grpId="0"/>
      <p:bldP spid="59" grpId="0"/>
      <p:bldP spid="60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9ECA8-2C1D-DA49-AA44-1C76FAD9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7" y="365126"/>
            <a:ext cx="8810897" cy="1325563"/>
          </a:xfrm>
        </p:spPr>
        <p:txBody>
          <a:bodyPr/>
          <a:lstStyle/>
          <a:p>
            <a:r>
              <a:rPr lang="en-US" altLang="zh-CN" dirty="0"/>
              <a:t>Challenges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knowledge-aware</a:t>
            </a:r>
            <a:r>
              <a:rPr lang="zh-CN" altLang="en-US" dirty="0"/>
              <a:t> </a:t>
            </a:r>
            <a:r>
              <a:rPr lang="en-US" altLang="zh-CN" dirty="0"/>
              <a:t>reasoning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8511-E85F-0946-AD01-0CF360491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91" y="2204766"/>
            <a:ext cx="8754306" cy="3263504"/>
          </a:xfrm>
        </p:spPr>
        <p:txBody>
          <a:bodyPr>
            <a:normAutofit lnSpcReduction="10000"/>
          </a:bodyPr>
          <a:lstStyle/>
          <a:p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How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can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we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find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the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schema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2"/>
                </a:solidFill>
                <a:latin typeface="Nyala" panose="02000504070300020003" pitchFamily="2" charset="0"/>
              </a:rPr>
              <a:t>graphs?</a:t>
            </a:r>
            <a:r>
              <a:rPr lang="zh-CN" altLang="en-US" sz="2700" dirty="0">
                <a:solidFill>
                  <a:schemeClr val="accent2"/>
                </a:solidFill>
                <a:latin typeface="Nyala" panose="02000504070300020003" pitchFamily="2" charset="0"/>
              </a:rPr>
              <a:t>  </a:t>
            </a:r>
            <a:endParaRPr lang="en-US" altLang="zh-CN" sz="2700" dirty="0">
              <a:solidFill>
                <a:schemeClr val="accent2"/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Noisy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and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Incomplete</a:t>
            </a:r>
          </a:p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Numerous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graphs;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how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to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select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the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most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related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ones</a:t>
            </a:r>
          </a:p>
          <a:p>
            <a:pPr marL="342900" lvl="1" indent="0">
              <a:buNone/>
            </a:pPr>
            <a:endParaRPr lang="en-US" sz="2400" dirty="0">
              <a:latin typeface="Nyala" panose="02000504070300020003" pitchFamily="2" charset="0"/>
            </a:endParaRPr>
          </a:p>
          <a:p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How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do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we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encode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these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graphs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for</a:t>
            </a:r>
            <a:r>
              <a:rPr lang="zh-CN" altLang="en-US" sz="2700" dirty="0">
                <a:solidFill>
                  <a:schemeClr val="accent1"/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b="1" dirty="0">
                <a:solidFill>
                  <a:schemeClr val="accent1"/>
                </a:solidFill>
                <a:latin typeface="Nyala" panose="02000504070300020003" pitchFamily="2" charset="0"/>
              </a:rPr>
              <a:t>reasoning</a:t>
            </a:r>
            <a:r>
              <a:rPr lang="en-US" altLang="zh-CN" sz="2700" dirty="0">
                <a:solidFill>
                  <a:schemeClr val="accent1"/>
                </a:solidFill>
                <a:latin typeface="Nyala" panose="02000504070300020003" pitchFamily="2" charset="0"/>
              </a:rPr>
              <a:t>?</a:t>
            </a:r>
          </a:p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Complex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multi-relational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graph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structures</a:t>
            </a:r>
          </a:p>
          <a:p>
            <a:pPr lvl="1"/>
            <a:r>
              <a:rPr lang="en-US" altLang="zh-CN" sz="2400" b="1" dirty="0">
                <a:solidFill>
                  <a:srgbClr val="C00000"/>
                </a:solidFill>
                <a:latin typeface="Nyala" panose="02000504070300020003" pitchFamily="2" charset="0"/>
              </a:rPr>
              <a:t>NO</a:t>
            </a:r>
            <a:r>
              <a:rPr lang="zh-CN" altLang="en-US" sz="2400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Nyala" panose="02000504070300020003" pitchFamily="2" charset="0"/>
              </a:rPr>
              <a:t>supervision</a:t>
            </a:r>
            <a:r>
              <a:rPr lang="zh-CN" altLang="en-US" sz="2400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Nyala" panose="02000504070300020003" pitchFamily="2" charset="0"/>
              </a:rPr>
              <a:t>in</a:t>
            </a:r>
            <a:r>
              <a:rPr lang="zh-CN" altLang="en-US" sz="2400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Nyala" panose="02000504070300020003" pitchFamily="2" charset="0"/>
              </a:rPr>
              <a:t>aligning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graphs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and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question-answer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pairs</a:t>
            </a:r>
            <a:endParaRPr lang="en-US" altLang="zh-CN" sz="2400" dirty="0">
              <a:solidFill>
                <a:schemeClr val="accent1"/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Need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to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be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compatible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with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neural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sentence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encoders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658F55E-30F2-6349-BAB9-B7BFFBF48DD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62054" y="6356351"/>
            <a:ext cx="3352996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BA4597D-DDB8-5C42-8C0E-AF8A631E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A4AC983-6E64-DE4B-8A05-FED57A798B07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487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074297C9-B05A-A445-950F-860A4F063826}"/>
              </a:ext>
            </a:extLst>
          </p:cNvPr>
          <p:cNvGrpSpPr/>
          <p:nvPr/>
        </p:nvGrpSpPr>
        <p:grpSpPr>
          <a:xfrm>
            <a:off x="1944713" y="1951730"/>
            <a:ext cx="5672889" cy="786915"/>
            <a:chOff x="2592951" y="1459307"/>
            <a:chExt cx="7563852" cy="10492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DA892F-BD27-6E47-AE84-8400CDCAD0A5}"/>
                </a:ext>
              </a:extLst>
            </p:cNvPr>
            <p:cNvSpPr txBox="1"/>
            <p:nvPr/>
          </p:nvSpPr>
          <p:spPr>
            <a:xfrm>
              <a:off x="2592951" y="1462088"/>
              <a:ext cx="2650997" cy="1046440"/>
            </a:xfrm>
            <a:prstGeom prst="rect">
              <a:avLst/>
            </a:prstGeom>
            <a:noFill/>
            <a:ln w="63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C00000"/>
                  </a:solidFill>
                  <a:latin typeface="Nyala" panose="02000504070300020003" pitchFamily="2" charset="0"/>
                </a:rPr>
                <a:t>Question</a:t>
              </a:r>
              <a:r>
                <a:rPr lang="zh-CN" altLang="en-US" dirty="0">
                  <a:solidFill>
                    <a:schemeClr val="accent1"/>
                  </a:solidFill>
                  <a:latin typeface="Nyala" panose="02000504070300020003" pitchFamily="2" charset="0"/>
                </a:rPr>
                <a:t>   </a:t>
              </a:r>
              <a:endParaRPr lang="en-US" altLang="zh-CN" dirty="0">
                <a:solidFill>
                  <a:schemeClr val="accent1"/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sz="2400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Answer</a:t>
              </a:r>
              <a:endParaRPr lang="en-US" dirty="0">
                <a:solidFill>
                  <a:schemeClr val="accent6"/>
                </a:solidFill>
                <a:latin typeface="Nyala" panose="02000504070300020003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EDD053-DD3B-734B-8370-4EEB08F626F5}"/>
                </a:ext>
              </a:extLst>
            </p:cNvPr>
            <p:cNvSpPr txBox="1"/>
            <p:nvPr/>
          </p:nvSpPr>
          <p:spPr>
            <a:xfrm>
              <a:off x="4912376" y="1744795"/>
              <a:ext cx="300572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Nyala" panose="02000504070300020003" pitchFamily="2" charset="0"/>
                </a:rPr>
                <a:t>Concept</a:t>
              </a:r>
              <a:r>
                <a:rPr lang="zh-CN" altLang="en-US" dirty="0">
                  <a:latin typeface="Nyala" panose="02000504070300020003" pitchFamily="2" charset="0"/>
                </a:rPr>
                <a:t> </a:t>
              </a:r>
              <a:r>
                <a:rPr lang="en-US" altLang="zh-CN" dirty="0">
                  <a:latin typeface="Nyala" panose="02000504070300020003" pitchFamily="2" charset="0"/>
                </a:rPr>
                <a:t>Recognition</a:t>
              </a:r>
              <a:endParaRPr lang="en-US" dirty="0">
                <a:latin typeface="Nyala" panose="02000504070300020003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F98B5-BE06-E547-B1FF-5E9437CFAFC2}"/>
                </a:ext>
              </a:extLst>
            </p:cNvPr>
            <p:cNvSpPr/>
            <p:nvPr/>
          </p:nvSpPr>
          <p:spPr>
            <a:xfrm>
              <a:off x="6596011" y="1463332"/>
              <a:ext cx="3005723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D81E00"/>
                  </a:solidFill>
                  <a:latin typeface="Nyala" panose="02000504070300020003" pitchFamily="2" charset="0"/>
                </a:rPr>
                <a:t>Question</a:t>
              </a:r>
              <a:r>
                <a:rPr lang="zh-CN" altLang="en-US" dirty="0">
                  <a:solidFill>
                    <a:srgbClr val="D81E00"/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rgbClr val="D81E00"/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dirty="0">
                  <a:solidFill>
                    <a:srgbClr val="D81E00"/>
                  </a:solidFill>
                  <a:latin typeface="Nyala" panose="02000504070300020003" pitchFamily="2" charset="0"/>
                </a:rPr>
                <a:t>Concepts</a:t>
              </a:r>
              <a:r>
                <a:rPr lang="zh-CN" altLang="en-US" dirty="0">
                  <a:solidFill>
                    <a:schemeClr val="accent1"/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1"/>
                </a:solidFill>
                <a:latin typeface="Nyala" panose="02000504070300020003" pitchFamily="2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1F3869-7124-744E-A71A-2FED919941E2}"/>
                </a:ext>
              </a:extLst>
            </p:cNvPr>
            <p:cNvGrpSpPr/>
            <p:nvPr/>
          </p:nvGrpSpPr>
          <p:grpSpPr>
            <a:xfrm>
              <a:off x="7654633" y="2272185"/>
              <a:ext cx="828854" cy="215444"/>
              <a:chOff x="6456052" y="596252"/>
              <a:chExt cx="817170" cy="223095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7465D72-F2EA-8049-881C-63D129D4223B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817170" cy="22309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CA44AE-71FD-FD43-9A3C-A7339085A1B2}"/>
                  </a:ext>
                </a:extLst>
              </p:cNvPr>
              <p:cNvSpPr/>
              <p:nvPr/>
            </p:nvSpPr>
            <p:spPr>
              <a:xfrm>
                <a:off x="6486751" y="602859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43F31C2-C779-3649-8095-6536313F4F8B}"/>
                  </a:ext>
                </a:extLst>
              </p:cNvPr>
              <p:cNvSpPr/>
              <p:nvPr/>
            </p:nvSpPr>
            <p:spPr>
              <a:xfrm>
                <a:off x="6770592" y="601043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AEC05CB-84E3-0444-B80C-473EB9150FAA}"/>
                  </a:ext>
                </a:extLst>
              </p:cNvPr>
              <p:cNvSpPr/>
              <p:nvPr/>
            </p:nvSpPr>
            <p:spPr>
              <a:xfrm>
                <a:off x="7054432" y="602116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42E01-1647-3541-8F98-4074567338DC}"/>
                </a:ext>
              </a:extLst>
            </p:cNvPr>
            <p:cNvSpPr/>
            <p:nvPr/>
          </p:nvSpPr>
          <p:spPr>
            <a:xfrm>
              <a:off x="8775655" y="1459307"/>
              <a:ext cx="1381148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Answer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Concepts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4C6EC57-EDA5-4443-9CD9-D71967275B89}"/>
                </a:ext>
              </a:extLst>
            </p:cNvPr>
            <p:cNvCxnSpPr>
              <a:cxnSpLocks/>
            </p:cNvCxnSpPr>
            <p:nvPr/>
          </p:nvCxnSpPr>
          <p:spPr>
            <a:xfrm>
              <a:off x="4969892" y="2209098"/>
              <a:ext cx="2439842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2B43197-2785-5C48-9373-34947F9AA140}"/>
                </a:ext>
              </a:extLst>
            </p:cNvPr>
            <p:cNvGrpSpPr/>
            <p:nvPr/>
          </p:nvGrpSpPr>
          <p:grpSpPr>
            <a:xfrm>
              <a:off x="9108839" y="2272753"/>
              <a:ext cx="578752" cy="215444"/>
              <a:chOff x="6456052" y="596252"/>
              <a:chExt cx="570593" cy="223094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B06D88-F527-0046-9FC7-9A59E4900865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570593" cy="22309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7BCA2A1-E53A-B84E-8393-5DF6F31A71FF}"/>
                  </a:ext>
                </a:extLst>
              </p:cNvPr>
              <p:cNvSpPr/>
              <p:nvPr/>
            </p:nvSpPr>
            <p:spPr>
              <a:xfrm>
                <a:off x="6499400" y="600637"/>
                <a:ext cx="190502" cy="186103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7484969-D3FB-8B40-9E5E-CC201316AA44}"/>
                  </a:ext>
                </a:extLst>
              </p:cNvPr>
              <p:cNvSpPr/>
              <p:nvPr/>
            </p:nvSpPr>
            <p:spPr>
              <a:xfrm>
                <a:off x="6796218" y="599036"/>
                <a:ext cx="190501" cy="186102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DB85F9-0629-E649-B06A-E9DDFD2E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129556"/>
            <a:ext cx="8856617" cy="1325563"/>
          </a:xfrm>
        </p:spPr>
        <p:txBody>
          <a:bodyPr/>
          <a:lstStyle/>
          <a:p>
            <a:r>
              <a:rPr lang="en-US" altLang="zh-CN" dirty="0"/>
              <a:t>Proposed</a:t>
            </a:r>
            <a:r>
              <a:rPr lang="zh-CN" altLang="en-US" dirty="0"/>
              <a:t> </a:t>
            </a:r>
            <a:r>
              <a:rPr lang="en-US" dirty="0"/>
              <a:t>Framework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59DCA92-079A-6845-8481-ABFB8CF56F8C}"/>
              </a:ext>
            </a:extLst>
          </p:cNvPr>
          <p:cNvSpPr/>
          <p:nvPr/>
        </p:nvSpPr>
        <p:spPr>
          <a:xfrm>
            <a:off x="4858073" y="3454951"/>
            <a:ext cx="2572887" cy="1648423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70A187-CD8B-5F4E-9AB5-4A0A3D033A2A}"/>
              </a:ext>
            </a:extLst>
          </p:cNvPr>
          <p:cNvSpPr/>
          <p:nvPr/>
        </p:nvSpPr>
        <p:spPr>
          <a:xfrm>
            <a:off x="2331540" y="1954749"/>
            <a:ext cx="1201442" cy="751017"/>
          </a:xfrm>
          <a:prstGeom prst="roundRect">
            <a:avLst/>
          </a:prstGeom>
          <a:solidFill>
            <a:schemeClr val="accent2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03F82F7-18B7-B646-95B4-3A9C39279200}"/>
              </a:ext>
            </a:extLst>
          </p:cNvPr>
          <p:cNvSpPr/>
          <p:nvPr/>
        </p:nvSpPr>
        <p:spPr>
          <a:xfrm>
            <a:off x="1986467" y="2848412"/>
            <a:ext cx="2756410" cy="2227601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9E9F4-F2DE-F347-B2A0-C9DF9037AC60}"/>
              </a:ext>
            </a:extLst>
          </p:cNvPr>
          <p:cNvSpPr/>
          <p:nvPr/>
        </p:nvSpPr>
        <p:spPr>
          <a:xfrm>
            <a:off x="5009538" y="5123940"/>
            <a:ext cx="22542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Schema</a:t>
            </a:r>
            <a:r>
              <a:rPr lang="zh-CN" altLang="en-US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Graph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37BC63-C368-034F-AB8A-3557DFF6242F}"/>
              </a:ext>
            </a:extLst>
          </p:cNvPr>
          <p:cNvGrpSpPr/>
          <p:nvPr/>
        </p:nvGrpSpPr>
        <p:grpSpPr>
          <a:xfrm>
            <a:off x="4828745" y="3436731"/>
            <a:ext cx="2629922" cy="1639283"/>
            <a:chOff x="4532268" y="1691342"/>
            <a:chExt cx="2509024" cy="163557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09E307-EC1F-BF49-9251-D0757D3E8571}"/>
                </a:ext>
              </a:extLst>
            </p:cNvPr>
            <p:cNvSpPr txBox="1"/>
            <p:nvPr/>
          </p:nvSpPr>
          <p:spPr>
            <a:xfrm>
              <a:off x="4532268" y="1691342"/>
              <a:ext cx="2509024" cy="32243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en-US" sz="150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4A0A170-2669-2941-8053-F97E351A8370}"/>
                </a:ext>
              </a:extLst>
            </p:cNvPr>
            <p:cNvGrpSpPr/>
            <p:nvPr/>
          </p:nvGrpSpPr>
          <p:grpSpPr>
            <a:xfrm>
              <a:off x="4631487" y="1755490"/>
              <a:ext cx="2331067" cy="1571428"/>
              <a:chOff x="4423397" y="2918672"/>
              <a:chExt cx="2331067" cy="157142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C9653B8-D350-C849-94B3-14AB6C5D0A81}"/>
                  </a:ext>
                </a:extLst>
              </p:cNvPr>
              <p:cNvSpPr/>
              <p:nvPr/>
            </p:nvSpPr>
            <p:spPr>
              <a:xfrm>
                <a:off x="4423397" y="310155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6E63E03-7987-F94F-90CF-EE156F9E5ED2}"/>
                  </a:ext>
                </a:extLst>
              </p:cNvPr>
              <p:cNvSpPr/>
              <p:nvPr/>
            </p:nvSpPr>
            <p:spPr>
              <a:xfrm>
                <a:off x="4895947" y="296183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C0D3FFF-51E6-0A4F-BF13-A1DD25678DDE}"/>
                  </a:ext>
                </a:extLst>
              </p:cNvPr>
              <p:cNvSpPr/>
              <p:nvPr/>
            </p:nvSpPr>
            <p:spPr>
              <a:xfrm>
                <a:off x="6571584" y="3186330"/>
                <a:ext cx="182880" cy="18288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256B0CE-1C83-7047-878A-FEC2D656818D}"/>
                  </a:ext>
                </a:extLst>
              </p:cNvPr>
              <p:cNvSpPr/>
              <p:nvPr/>
            </p:nvSpPr>
            <p:spPr>
              <a:xfrm>
                <a:off x="5389111" y="2918672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D15D42-31A4-A74A-9279-C3D51E29465B}"/>
                  </a:ext>
                </a:extLst>
              </p:cNvPr>
              <p:cNvSpPr/>
              <p:nvPr/>
            </p:nvSpPr>
            <p:spPr>
              <a:xfrm>
                <a:off x="5922455" y="2961794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B57C0AA-DF60-FA48-A18D-84993E86EF50}"/>
                  </a:ext>
                </a:extLst>
              </p:cNvPr>
              <p:cNvSpPr/>
              <p:nvPr/>
            </p:nvSpPr>
            <p:spPr>
              <a:xfrm>
                <a:off x="4898680" y="344805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48F655A-1636-D045-83F0-628F789DFBD6}"/>
                  </a:ext>
                </a:extLst>
              </p:cNvPr>
              <p:cNvSpPr/>
              <p:nvPr/>
            </p:nvSpPr>
            <p:spPr>
              <a:xfrm>
                <a:off x="5381803" y="36735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325A094-4BB0-BC47-A780-67E795C55834}"/>
                  </a:ext>
                </a:extLst>
              </p:cNvPr>
              <p:cNvSpPr/>
              <p:nvPr/>
            </p:nvSpPr>
            <p:spPr>
              <a:xfrm>
                <a:off x="5907655" y="324772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42A94F6-4930-484C-8EEE-0291CBA2FDA1}"/>
                  </a:ext>
                </a:extLst>
              </p:cNvPr>
              <p:cNvSpPr/>
              <p:nvPr/>
            </p:nvSpPr>
            <p:spPr>
              <a:xfrm>
                <a:off x="4427978" y="353245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9E65770-15A0-BC43-8913-60BEE8A72F61}"/>
                  </a:ext>
                </a:extLst>
              </p:cNvPr>
              <p:cNvSpPr/>
              <p:nvPr/>
            </p:nvSpPr>
            <p:spPr>
              <a:xfrm>
                <a:off x="4427978" y="3920239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C2497AD-49C9-A841-87F4-061CEA84FCA3}"/>
                  </a:ext>
                </a:extLst>
              </p:cNvPr>
              <p:cNvSpPr/>
              <p:nvPr/>
            </p:nvSpPr>
            <p:spPr>
              <a:xfrm>
                <a:off x="6571584" y="3630931"/>
                <a:ext cx="182880" cy="18288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A0C7394-7201-C043-BCEA-A2FD26C43776}"/>
                  </a:ext>
                </a:extLst>
              </p:cNvPr>
              <p:cNvSpPr/>
              <p:nvPr/>
            </p:nvSpPr>
            <p:spPr>
              <a:xfrm>
                <a:off x="4895947" y="412434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56D6860-B4B4-EB40-8E8C-C1DBB6A0E942}"/>
                  </a:ext>
                </a:extLst>
              </p:cNvPr>
              <p:cNvSpPr/>
              <p:nvPr/>
            </p:nvSpPr>
            <p:spPr>
              <a:xfrm>
                <a:off x="5922455" y="366652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F8D67E0-4C85-0E4D-82D3-C2C71CAFAF2E}"/>
                  </a:ext>
                </a:extLst>
              </p:cNvPr>
              <p:cNvSpPr/>
              <p:nvPr/>
            </p:nvSpPr>
            <p:spPr>
              <a:xfrm>
                <a:off x="5395810" y="32560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FE2DB10-AD20-B947-95B2-0C724B46E0BA}"/>
                  </a:ext>
                </a:extLst>
              </p:cNvPr>
              <p:cNvSpPr/>
              <p:nvPr/>
            </p:nvSpPr>
            <p:spPr>
              <a:xfrm>
                <a:off x="5385070" y="430722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979E038-52C2-E44C-9245-F5A273565DD6}"/>
                  </a:ext>
                </a:extLst>
              </p:cNvPr>
              <p:cNvSpPr/>
              <p:nvPr/>
            </p:nvSpPr>
            <p:spPr>
              <a:xfrm>
                <a:off x="4895947" y="3754008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84CB7B5-51A6-6C4A-8E0E-0D52DA279A45}"/>
                  </a:ext>
                </a:extLst>
              </p:cNvPr>
              <p:cNvSpPr/>
              <p:nvPr/>
            </p:nvSpPr>
            <p:spPr>
              <a:xfrm>
                <a:off x="5381803" y="3947854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A64D302-FA94-EE48-880B-793C6AA56876}"/>
                  </a:ext>
                </a:extLst>
              </p:cNvPr>
              <p:cNvSpPr/>
              <p:nvPr/>
            </p:nvSpPr>
            <p:spPr>
              <a:xfrm>
                <a:off x="5913120" y="40329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741D42D5-28A9-6449-9A2E-B0FD3720AEB8}"/>
                  </a:ext>
                </a:extLst>
              </p:cNvPr>
              <p:cNvCxnSpPr>
                <a:cxnSpLocks/>
                <a:stCxn id="42" idx="7"/>
                <a:endCxn id="43" idx="2"/>
              </p:cNvCxnSpPr>
              <p:nvPr/>
            </p:nvCxnSpPr>
            <p:spPr>
              <a:xfrm flipV="1">
                <a:off x="4579495" y="3053270"/>
                <a:ext cx="316452" cy="75064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5B9B218-5036-BA47-80B9-7CD5DCA4C889}"/>
                  </a:ext>
                </a:extLst>
              </p:cNvPr>
              <p:cNvCxnSpPr>
                <a:cxnSpLocks/>
                <a:stCxn id="43" idx="6"/>
                <a:endCxn id="45" idx="2"/>
              </p:cNvCxnSpPr>
              <p:nvPr/>
            </p:nvCxnSpPr>
            <p:spPr>
              <a:xfrm flipV="1">
                <a:off x="5078827" y="3010112"/>
                <a:ext cx="310284" cy="4315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527B037-44DD-9C47-A7F5-BD47CF4EAA0F}"/>
                  </a:ext>
                </a:extLst>
              </p:cNvPr>
              <p:cNvCxnSpPr>
                <a:cxnSpLocks/>
                <a:stCxn id="45" idx="6"/>
                <a:endCxn id="46" idx="2"/>
              </p:cNvCxnSpPr>
              <p:nvPr/>
            </p:nvCxnSpPr>
            <p:spPr>
              <a:xfrm>
                <a:off x="5571991" y="3010112"/>
                <a:ext cx="350464" cy="4312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CF3BF65-2DCB-DE48-9186-E57F9C48805D}"/>
                  </a:ext>
                </a:extLst>
              </p:cNvPr>
              <p:cNvCxnSpPr>
                <a:cxnSpLocks/>
                <a:stCxn id="46" idx="6"/>
                <a:endCxn id="44" idx="2"/>
              </p:cNvCxnSpPr>
              <p:nvPr/>
            </p:nvCxnSpPr>
            <p:spPr>
              <a:xfrm>
                <a:off x="6105335" y="3053234"/>
                <a:ext cx="466249" cy="22453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329DAF38-53EB-D84D-B4EF-F5818BDEBDD0}"/>
                  </a:ext>
                </a:extLst>
              </p:cNvPr>
              <p:cNvCxnSpPr>
                <a:cxnSpLocks/>
                <a:stCxn id="42" idx="6"/>
                <a:endCxn id="55" idx="2"/>
              </p:cNvCxnSpPr>
              <p:nvPr/>
            </p:nvCxnSpPr>
            <p:spPr>
              <a:xfrm>
                <a:off x="4606277" y="3192992"/>
                <a:ext cx="789533" cy="15444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02EFFE1-9CA6-5142-AB68-6846455F4F51}"/>
                  </a:ext>
                </a:extLst>
              </p:cNvPr>
              <p:cNvCxnSpPr>
                <a:cxnSpLocks/>
                <a:stCxn id="55" idx="6"/>
                <a:endCxn id="49" idx="2"/>
              </p:cNvCxnSpPr>
              <p:nvPr/>
            </p:nvCxnSpPr>
            <p:spPr>
              <a:xfrm flipV="1">
                <a:off x="5578690" y="3339161"/>
                <a:ext cx="328965" cy="8279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A191BA65-332A-984C-BAA1-C56BD56F1282}"/>
                  </a:ext>
                </a:extLst>
              </p:cNvPr>
              <p:cNvCxnSpPr>
                <a:cxnSpLocks/>
                <a:stCxn id="49" idx="6"/>
                <a:endCxn id="44" idx="3"/>
              </p:cNvCxnSpPr>
              <p:nvPr/>
            </p:nvCxnSpPr>
            <p:spPr>
              <a:xfrm>
                <a:off x="6090535" y="3339161"/>
                <a:ext cx="507831" cy="3267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055F2AD1-BA99-6547-BE63-5558AAA9FD79}"/>
                  </a:ext>
                </a:extLst>
              </p:cNvPr>
              <p:cNvCxnSpPr>
                <a:cxnSpLocks/>
                <a:stCxn id="50" idx="6"/>
                <a:endCxn id="47" idx="2"/>
              </p:cNvCxnSpPr>
              <p:nvPr/>
            </p:nvCxnSpPr>
            <p:spPr>
              <a:xfrm flipV="1">
                <a:off x="4610858" y="3539491"/>
                <a:ext cx="287822" cy="8440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202D30D-8C3C-3343-80F4-819896BCEBAF}"/>
                  </a:ext>
                </a:extLst>
              </p:cNvPr>
              <p:cNvCxnSpPr>
                <a:cxnSpLocks/>
                <a:stCxn id="50" idx="6"/>
                <a:endCxn id="57" idx="1"/>
              </p:cNvCxnSpPr>
              <p:nvPr/>
            </p:nvCxnSpPr>
            <p:spPr>
              <a:xfrm>
                <a:off x="4610858" y="3623892"/>
                <a:ext cx="311871" cy="15689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C6F60543-61C2-F14B-8421-699691841DD5}"/>
                  </a:ext>
                </a:extLst>
              </p:cNvPr>
              <p:cNvCxnSpPr>
                <a:cxnSpLocks/>
                <a:stCxn id="55" idx="2"/>
                <a:endCxn id="47" idx="6"/>
              </p:cNvCxnSpPr>
              <p:nvPr/>
            </p:nvCxnSpPr>
            <p:spPr>
              <a:xfrm flipH="1">
                <a:off x="5081560" y="3347440"/>
                <a:ext cx="314250" cy="19205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BE3FE007-B5BB-6347-B8C8-973BB300F63B}"/>
                  </a:ext>
                </a:extLst>
              </p:cNvPr>
              <p:cNvCxnSpPr>
                <a:cxnSpLocks/>
                <a:stCxn id="55" idx="5"/>
                <a:endCxn id="54" idx="1"/>
              </p:cNvCxnSpPr>
              <p:nvPr/>
            </p:nvCxnSpPr>
            <p:spPr>
              <a:xfrm>
                <a:off x="5551908" y="3412098"/>
                <a:ext cx="397329" cy="2812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B892FA82-14E9-6247-ADBB-D993232CD102}"/>
                  </a:ext>
                </a:extLst>
              </p:cNvPr>
              <p:cNvCxnSpPr>
                <a:cxnSpLocks/>
                <a:stCxn id="51" idx="5"/>
                <a:endCxn id="53" idx="2"/>
              </p:cNvCxnSpPr>
              <p:nvPr/>
            </p:nvCxnSpPr>
            <p:spPr>
              <a:xfrm>
                <a:off x="4584076" y="4076337"/>
                <a:ext cx="311871" cy="139443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A2990B1-D4A0-E748-8577-2CAC6849FE89}"/>
                  </a:ext>
                </a:extLst>
              </p:cNvPr>
              <p:cNvCxnSpPr>
                <a:cxnSpLocks/>
                <a:stCxn id="53" idx="5"/>
                <a:endCxn id="56" idx="2"/>
              </p:cNvCxnSpPr>
              <p:nvPr/>
            </p:nvCxnSpPr>
            <p:spPr>
              <a:xfrm>
                <a:off x="5052045" y="4280438"/>
                <a:ext cx="333025" cy="11822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575C041-32AA-2F4F-BFA9-1851FBA543EE}"/>
                  </a:ext>
                </a:extLst>
              </p:cNvPr>
              <p:cNvCxnSpPr>
                <a:cxnSpLocks/>
                <a:stCxn id="59" idx="6"/>
                <a:endCxn id="52" idx="3"/>
              </p:cNvCxnSpPr>
              <p:nvPr/>
            </p:nvCxnSpPr>
            <p:spPr>
              <a:xfrm flipV="1">
                <a:off x="6096000" y="3787029"/>
                <a:ext cx="502366" cy="33731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CE6D5601-C9EA-B741-A95A-C4CF2432BB5C}"/>
                  </a:ext>
                </a:extLst>
              </p:cNvPr>
              <p:cNvCxnSpPr>
                <a:cxnSpLocks/>
                <a:stCxn id="57" idx="6"/>
                <a:endCxn id="58" idx="2"/>
              </p:cNvCxnSpPr>
              <p:nvPr/>
            </p:nvCxnSpPr>
            <p:spPr>
              <a:xfrm>
                <a:off x="5078827" y="3845448"/>
                <a:ext cx="302976" cy="19384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73C2AA1B-AE97-B241-AEFA-E97CD5CA1912}"/>
                  </a:ext>
                </a:extLst>
              </p:cNvPr>
              <p:cNvCxnSpPr>
                <a:cxnSpLocks/>
                <a:stCxn id="58" idx="6"/>
                <a:endCxn id="54" idx="3"/>
              </p:cNvCxnSpPr>
              <p:nvPr/>
            </p:nvCxnSpPr>
            <p:spPr>
              <a:xfrm flipV="1">
                <a:off x="5564683" y="3822619"/>
                <a:ext cx="384554" cy="216675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2BDA2E10-3047-D04A-A57E-17FFCA9A3E15}"/>
                  </a:ext>
                </a:extLst>
              </p:cNvPr>
              <p:cNvCxnSpPr>
                <a:cxnSpLocks/>
                <a:stCxn id="48" idx="6"/>
                <a:endCxn id="54" idx="2"/>
              </p:cNvCxnSpPr>
              <p:nvPr/>
            </p:nvCxnSpPr>
            <p:spPr>
              <a:xfrm flipV="1">
                <a:off x="5564683" y="3757961"/>
                <a:ext cx="357772" cy="6979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95923D23-51DA-4547-B15F-53B66B8F694D}"/>
                  </a:ext>
                </a:extLst>
              </p:cNvPr>
              <p:cNvCxnSpPr>
                <a:cxnSpLocks/>
                <a:stCxn id="54" idx="6"/>
                <a:endCxn id="52" idx="2"/>
              </p:cNvCxnSpPr>
              <p:nvPr/>
            </p:nvCxnSpPr>
            <p:spPr>
              <a:xfrm flipV="1">
                <a:off x="6105335" y="3722371"/>
                <a:ext cx="466249" cy="3559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4938A0DF-AEB3-D74A-B92B-E7CFBA41AB63}"/>
                  </a:ext>
                </a:extLst>
              </p:cNvPr>
              <p:cNvCxnSpPr>
                <a:cxnSpLocks/>
                <a:stCxn id="59" idx="3"/>
                <a:endCxn id="56" idx="6"/>
              </p:cNvCxnSpPr>
              <p:nvPr/>
            </p:nvCxnSpPr>
            <p:spPr>
              <a:xfrm flipH="1">
                <a:off x="5567950" y="4188998"/>
                <a:ext cx="371952" cy="20966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79BBEB90-BF6E-9C43-A120-DF47FD440C30}"/>
                  </a:ext>
                </a:extLst>
              </p:cNvPr>
              <p:cNvCxnSpPr>
                <a:cxnSpLocks/>
                <a:stCxn id="48" idx="2"/>
                <a:endCxn id="57" idx="6"/>
              </p:cNvCxnSpPr>
              <p:nvPr/>
            </p:nvCxnSpPr>
            <p:spPr>
              <a:xfrm flipH="1">
                <a:off x="5078827" y="3764940"/>
                <a:ext cx="302976" cy="8050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3700C1F-0DB5-C443-984E-82BE8F71934B}"/>
                  </a:ext>
                </a:extLst>
              </p:cNvPr>
              <p:cNvCxnSpPr>
                <a:cxnSpLocks/>
                <a:stCxn id="58" idx="6"/>
                <a:endCxn id="59" idx="2"/>
              </p:cNvCxnSpPr>
              <p:nvPr/>
            </p:nvCxnSpPr>
            <p:spPr>
              <a:xfrm>
                <a:off x="5564683" y="4039294"/>
                <a:ext cx="348437" cy="8504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B684DF-AFCC-B741-B8FD-8F78D707B21E}"/>
              </a:ext>
            </a:extLst>
          </p:cNvPr>
          <p:cNvCxnSpPr>
            <a:cxnSpLocks/>
            <a:stCxn id="42" idx="4"/>
            <a:endCxn id="50" idx="0"/>
          </p:cNvCxnSpPr>
          <p:nvPr/>
        </p:nvCxnSpPr>
        <p:spPr>
          <a:xfrm>
            <a:off x="5028592" y="3867613"/>
            <a:ext cx="4802" cy="24858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0621E5-0BFE-364D-BCF4-A57D229DC160}"/>
              </a:ext>
            </a:extLst>
          </p:cNvPr>
          <p:cNvCxnSpPr>
            <a:cxnSpLocks/>
            <a:stCxn id="44" idx="4"/>
            <a:endCxn id="52" idx="0"/>
          </p:cNvCxnSpPr>
          <p:nvPr/>
        </p:nvCxnSpPr>
        <p:spPr>
          <a:xfrm>
            <a:off x="7280288" y="3952584"/>
            <a:ext cx="0" cy="26231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CAC8EC9-837C-E04F-B8CF-04FBD9B346AA}"/>
              </a:ext>
            </a:extLst>
          </p:cNvPr>
          <p:cNvSpPr txBox="1"/>
          <p:nvPr/>
        </p:nvSpPr>
        <p:spPr>
          <a:xfrm>
            <a:off x="2965055" y="2843669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Language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Encoder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(e.g.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BERT)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3E6EF5-28CA-EB40-B8A5-C3AFFE9934F1}"/>
              </a:ext>
            </a:extLst>
          </p:cNvPr>
          <p:cNvSpPr/>
          <p:nvPr/>
        </p:nvSpPr>
        <p:spPr>
          <a:xfrm>
            <a:off x="2834055" y="3604173"/>
            <a:ext cx="191692" cy="186525"/>
          </a:xfrm>
          <a:prstGeom prst="ellipse">
            <a:avLst/>
          </a:prstGeom>
          <a:solidFill>
            <a:schemeClr val="accent4">
              <a:alpha val="9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FAAE648A-EAA1-5D4F-9432-A2C2C8842FB6}"/>
              </a:ext>
            </a:extLst>
          </p:cNvPr>
          <p:cNvSpPr/>
          <p:nvPr/>
        </p:nvSpPr>
        <p:spPr>
          <a:xfrm rot="5400000">
            <a:off x="3866339" y="3615273"/>
            <a:ext cx="202580" cy="1739037"/>
          </a:xfrm>
          <a:prstGeom prst="downArrow">
            <a:avLst>
              <a:gd name="adj1" fmla="val 50000"/>
              <a:gd name="adj2" fmla="val 67421"/>
            </a:avLst>
          </a:prstGeom>
          <a:solidFill>
            <a:schemeClr val="accent1">
              <a:lumMod val="75000"/>
              <a:alpha val="76000"/>
            </a:schemeClr>
          </a:solidFill>
          <a:ln w="952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C00000"/>
              </a:solidFill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EE199773-15B6-7D42-8C0D-E1DDEEB0752B}"/>
              </a:ext>
            </a:extLst>
          </p:cNvPr>
          <p:cNvSpPr/>
          <p:nvPr/>
        </p:nvSpPr>
        <p:spPr>
          <a:xfrm>
            <a:off x="2859567" y="2726724"/>
            <a:ext cx="142222" cy="840361"/>
          </a:xfrm>
          <a:prstGeom prst="downArrow">
            <a:avLst>
              <a:gd name="adj1" fmla="val 40596"/>
              <a:gd name="adj2" fmla="val 50000"/>
            </a:avLst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C85595-48DE-5A41-883D-0CFA0B7A3399}"/>
              </a:ext>
            </a:extLst>
          </p:cNvPr>
          <p:cNvSpPr txBox="1"/>
          <p:nvPr/>
        </p:nvSpPr>
        <p:spPr>
          <a:xfrm>
            <a:off x="4654552" y="2843254"/>
            <a:ext cx="203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latin typeface="Nyala" panose="02000504070300020003" pitchFamily="2" charset="0"/>
              </a:rPr>
              <a:t>Graph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Construction</a:t>
            </a:r>
          </a:p>
          <a:p>
            <a:pPr algn="r"/>
            <a:r>
              <a:rPr lang="en-US" altLang="zh-CN" dirty="0">
                <a:latin typeface="Nyala" panose="02000504070300020003" pitchFamily="2" charset="0"/>
              </a:rPr>
              <a:t>via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Path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Finding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endParaRPr lang="en-US" b="1" dirty="0">
              <a:latin typeface="Nyala" panose="020005040703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ECFAC2-BE81-4647-B61C-2A6C70BAECB7}"/>
              </a:ext>
            </a:extLst>
          </p:cNvPr>
          <p:cNvSpPr txBox="1"/>
          <p:nvPr/>
        </p:nvSpPr>
        <p:spPr>
          <a:xfrm>
            <a:off x="2183705" y="3728987"/>
            <a:ext cx="14237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Nyala" panose="02000504070300020003" pitchFamily="2" charset="0"/>
              </a:rPr>
              <a:t>Statement</a:t>
            </a:r>
            <a:r>
              <a:rPr lang="zh-CN" altLang="en-US" sz="1500" dirty="0">
                <a:latin typeface="Nyala" panose="02000504070300020003" pitchFamily="2" charset="0"/>
              </a:rPr>
              <a:t> </a:t>
            </a:r>
            <a:r>
              <a:rPr lang="en-US" altLang="zh-CN" sz="1500" dirty="0">
                <a:latin typeface="Nyala" panose="02000504070300020003" pitchFamily="2" charset="0"/>
              </a:rPr>
              <a:t>Vector</a:t>
            </a:r>
            <a:endParaRPr lang="en-US" sz="1500" dirty="0">
              <a:latin typeface="Nyala" panose="02000504070300020003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B76B42-A67E-184D-A70D-BE2508307EA4}"/>
              </a:ext>
            </a:extLst>
          </p:cNvPr>
          <p:cNvSpPr txBox="1"/>
          <p:nvPr/>
        </p:nvSpPr>
        <p:spPr>
          <a:xfrm>
            <a:off x="2180445" y="4190693"/>
            <a:ext cx="6495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Graph</a:t>
            </a:r>
          </a:p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Vector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C4F294-1D49-4D46-9BD3-624CC48C0D24}"/>
              </a:ext>
            </a:extLst>
          </p:cNvPr>
          <p:cNvSpPr/>
          <p:nvPr/>
        </p:nvSpPr>
        <p:spPr>
          <a:xfrm rot="5400000">
            <a:off x="2827678" y="4378898"/>
            <a:ext cx="183295" cy="19169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3107127-3C5A-CA49-9A5F-19E60C1090A5}"/>
              </a:ext>
            </a:extLst>
          </p:cNvPr>
          <p:cNvCxnSpPr>
            <a:cxnSpLocks/>
            <a:stCxn id="26" idx="6"/>
          </p:cNvCxnSpPr>
          <p:nvPr/>
        </p:nvCxnSpPr>
        <p:spPr>
          <a:xfrm flipH="1">
            <a:off x="2918918" y="4566391"/>
            <a:ext cx="408" cy="588893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52434A-A2E1-5544-A47B-5531177E44AE}"/>
              </a:ext>
            </a:extLst>
          </p:cNvPr>
          <p:cNvSpPr txBox="1"/>
          <p:nvPr/>
        </p:nvSpPr>
        <p:spPr>
          <a:xfrm>
            <a:off x="2932210" y="4770378"/>
            <a:ext cx="505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MLP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84CE8A-AECC-7E41-89AE-BEF6FEAB43F7}"/>
              </a:ext>
            </a:extLst>
          </p:cNvPr>
          <p:cNvSpPr txBox="1"/>
          <p:nvPr/>
        </p:nvSpPr>
        <p:spPr>
          <a:xfrm>
            <a:off x="1985959" y="5093682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Nyala" panose="02000504070300020003" pitchFamily="2" charset="0"/>
              </a:rPr>
              <a:t>Plausibility</a:t>
            </a:r>
            <a:r>
              <a:rPr lang="zh-CN" altLang="en-US" sz="24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Nyala" panose="02000504070300020003" pitchFamily="2" charset="0"/>
              </a:rPr>
              <a:t>score</a:t>
            </a:r>
          </a:p>
        </p:txBody>
      </p:sp>
      <p:sp>
        <p:nvSpPr>
          <p:cNvPr id="30" name="Bent Arrow 29">
            <a:extLst>
              <a:ext uri="{FF2B5EF4-FFF2-40B4-BE49-F238E27FC236}">
                <a16:creationId xmlns:a16="http://schemas.microsoft.com/office/drawing/2014/main" id="{41731FF7-559F-AF47-9F8E-DE08BE13E11E}"/>
              </a:ext>
            </a:extLst>
          </p:cNvPr>
          <p:cNvSpPr/>
          <p:nvPr/>
        </p:nvSpPr>
        <p:spPr>
          <a:xfrm rot="5400000">
            <a:off x="3113562" y="3651423"/>
            <a:ext cx="713873" cy="734695"/>
          </a:xfrm>
          <a:prstGeom prst="bentArrow">
            <a:avLst>
              <a:gd name="adj1" fmla="val 12650"/>
              <a:gd name="adj2" fmla="val 13075"/>
              <a:gd name="adj3" fmla="val 14334"/>
              <a:gd name="adj4" fmla="val 15735"/>
            </a:avLst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A66CDF-39B6-E646-9580-52A2979A2E54}"/>
              </a:ext>
            </a:extLst>
          </p:cNvPr>
          <p:cNvCxnSpPr>
            <a:cxnSpLocks/>
          </p:cNvCxnSpPr>
          <p:nvPr/>
        </p:nvCxnSpPr>
        <p:spPr>
          <a:xfrm>
            <a:off x="5668721" y="2817654"/>
            <a:ext cx="1789946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1314DFF-9303-3E44-AD92-D84D0E5AF89C}"/>
              </a:ext>
            </a:extLst>
          </p:cNvPr>
          <p:cNvCxnSpPr/>
          <p:nvPr/>
        </p:nvCxnSpPr>
        <p:spPr>
          <a:xfrm>
            <a:off x="6694942" y="2817655"/>
            <a:ext cx="0" cy="60105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AD1F3FB-1C46-544C-90EF-FB387AD7CBF2}"/>
              </a:ext>
            </a:extLst>
          </p:cNvPr>
          <p:cNvSpPr txBox="1"/>
          <p:nvPr/>
        </p:nvSpPr>
        <p:spPr>
          <a:xfrm>
            <a:off x="3263840" y="4479792"/>
            <a:ext cx="171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Graph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Encoder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*</a:t>
            </a:r>
            <a:endParaRPr lang="en-US" dirty="0">
              <a:solidFill>
                <a:srgbClr val="FF0000"/>
              </a:solidFill>
              <a:latin typeface="Nyala" panose="02000504070300020003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384E53-E7A8-C94C-A339-7F140A1CCCE5}"/>
              </a:ext>
            </a:extLst>
          </p:cNvPr>
          <p:cNvSpPr/>
          <p:nvPr/>
        </p:nvSpPr>
        <p:spPr>
          <a:xfrm>
            <a:off x="656761" y="2981753"/>
            <a:ext cx="14012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lonna MT" pitchFamily="82" charset="77"/>
              </a:rPr>
              <a:t>KagNet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D348ED-E701-8542-8C9E-289C0F2B16C6}"/>
              </a:ext>
            </a:extLst>
          </p:cNvPr>
          <p:cNvSpPr/>
          <p:nvPr/>
        </p:nvSpPr>
        <p:spPr>
          <a:xfrm>
            <a:off x="2402414" y="1643435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Statement</a:t>
            </a:r>
            <a:r>
              <a:rPr lang="en-US" sz="1350" dirty="0">
                <a:latin typeface="NimbusRomNo9L"/>
              </a:rPr>
              <a:t> </a:t>
            </a:r>
            <a:endParaRPr lang="en-US" sz="1350" dirty="0"/>
          </a:p>
        </p:txBody>
      </p:sp>
      <p:sp>
        <p:nvSpPr>
          <p:cNvPr id="85" name="Footer Placeholder 3">
            <a:extLst>
              <a:ext uri="{FF2B5EF4-FFF2-40B4-BE49-F238E27FC236}">
                <a16:creationId xmlns:a16="http://schemas.microsoft.com/office/drawing/2014/main" id="{D73DFBC6-D903-BA47-AB94-73C5E336047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14920" y="6356351"/>
            <a:ext cx="340013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88" name="Slide Number Placeholder 4">
            <a:extLst>
              <a:ext uri="{FF2B5EF4-FFF2-40B4-BE49-F238E27FC236}">
                <a16:creationId xmlns:a16="http://schemas.microsoft.com/office/drawing/2014/main" id="{483849D9-8966-3043-A242-4422AF97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12</a:t>
            </a:fld>
            <a:endParaRPr lang="en-US" dirty="0"/>
          </a:p>
        </p:txBody>
      </p:sp>
      <p:sp>
        <p:nvSpPr>
          <p:cNvPr id="89" name="Footer Placeholder 3">
            <a:extLst>
              <a:ext uri="{FF2B5EF4-FFF2-40B4-BE49-F238E27FC236}">
                <a16:creationId xmlns:a16="http://schemas.microsoft.com/office/drawing/2014/main" id="{84C18BC4-541E-3046-9D95-4C00BA872869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108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5" grpId="0"/>
      <p:bldP spid="26" grpId="0" animBg="1"/>
      <p:bldP spid="28" grpId="0"/>
      <p:bldP spid="29" grpId="0"/>
      <p:bldP spid="30" grpId="0" animBg="1"/>
      <p:bldP spid="34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08C6-B4CF-A841-BBAF-0A05FDDE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(1)</a:t>
            </a:r>
            <a:r>
              <a:rPr lang="zh-CN" altLang="en-US" dirty="0"/>
              <a:t> </a:t>
            </a:r>
            <a:r>
              <a:rPr lang="en-US" altLang="zh-CN" dirty="0"/>
              <a:t>Schema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Construction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2AC5D-B83C-F448-9D28-0799B8B82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91" y="1554480"/>
            <a:ext cx="8754306" cy="433033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Nyala" panose="02000504070300020003" pitchFamily="2" charset="0"/>
              </a:rPr>
              <a:t>Concept</a:t>
            </a:r>
            <a:r>
              <a:rPr lang="zh-CN" altLang="en-US" b="1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Nyala" panose="02000504070300020003" pitchFamily="2" charset="0"/>
              </a:rPr>
              <a:t>Recognition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Tokenization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/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Lemmatization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Match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ConceptNet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vocabulary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Merge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multiple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smaller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concepts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into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longer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one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lvl="2"/>
            <a:r>
              <a:rPr lang="en-US" altLang="zh-CN" dirty="0">
                <a:latin typeface="Nyala" panose="02000504070300020003" pitchFamily="2" charset="0"/>
              </a:rPr>
              <a:t>e.g.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`` fountain’’,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``pen’’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--&gt;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``fountain pen’’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  <a:sym typeface="Wingdings" pitchFamily="2" charset="2"/>
              </a:rPr>
              <a:t>Question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Nyala" panose="02000504070300020003" pitchFamily="2" charset="0"/>
                <a:sym typeface="Wingdings" pitchFamily="2" charset="2"/>
              </a:rPr>
              <a:t>Concepts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b="1" i="1" dirty="0">
                <a:solidFill>
                  <a:srgbClr val="C00000"/>
                </a:solidFill>
                <a:latin typeface="BatangChe" panose="02030609000101010101" pitchFamily="49" charset="-127"/>
                <a:ea typeface="BatangChe" panose="02030609000101010101" pitchFamily="49" charset="-127"/>
                <a:sym typeface="Wingdings" pitchFamily="2" charset="2"/>
              </a:rPr>
              <a:t>C</a:t>
            </a:r>
            <a:r>
              <a:rPr lang="en-US" altLang="zh-CN" b="1" i="1" baseline="-25000" dirty="0">
                <a:solidFill>
                  <a:srgbClr val="C00000"/>
                </a:solidFill>
                <a:latin typeface="BatangChe" panose="02030609000101010101" pitchFamily="49" charset="-127"/>
                <a:ea typeface="BatangChe" panose="02030609000101010101" pitchFamily="49" charset="-127"/>
                <a:sym typeface="Wingdings" pitchFamily="2" charset="2"/>
              </a:rPr>
              <a:t>q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and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6"/>
                </a:solidFill>
                <a:latin typeface="Nyala" panose="02000504070300020003" pitchFamily="2" charset="0"/>
                <a:sym typeface="Wingdings" pitchFamily="2" charset="2"/>
              </a:rPr>
              <a:t>Answer</a:t>
            </a:r>
            <a:r>
              <a:rPr lang="zh-CN" altLang="en-US" dirty="0">
                <a:solidFill>
                  <a:schemeClr val="accent6"/>
                </a:solidFill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chemeClr val="accent6"/>
                </a:solidFill>
                <a:latin typeface="Nyala" panose="02000504070300020003" pitchFamily="2" charset="0"/>
                <a:sym typeface="Wingdings" pitchFamily="2" charset="2"/>
              </a:rPr>
              <a:t>Concepts</a:t>
            </a:r>
            <a:r>
              <a:rPr lang="zh-CN" altLang="en-US" dirty="0">
                <a:solidFill>
                  <a:schemeClr val="accent6"/>
                </a:solidFill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b="1" i="1" dirty="0">
                <a:solidFill>
                  <a:schemeClr val="accent6"/>
                </a:solidFill>
                <a:latin typeface="BatangChe" panose="02030609000101010101" pitchFamily="49" charset="-127"/>
                <a:ea typeface="BatangChe" panose="02030609000101010101" pitchFamily="49" charset="-127"/>
                <a:cs typeface="Blackadder ITC" panose="020F0502020204030204" pitchFamily="34" charset="0"/>
                <a:sym typeface="Wingdings" pitchFamily="2" charset="2"/>
              </a:rPr>
              <a:t>C</a:t>
            </a:r>
            <a:r>
              <a:rPr lang="en-US" altLang="zh-CN" b="1" i="1" baseline="-25000" dirty="0">
                <a:solidFill>
                  <a:schemeClr val="accent6"/>
                </a:solidFill>
                <a:latin typeface="BatangChe" panose="02030609000101010101" pitchFamily="49" charset="-127"/>
                <a:ea typeface="BatangChe" panose="02030609000101010101" pitchFamily="49" charset="-127"/>
                <a:cs typeface="Blackadder ITC" panose="020F0502020204030204" pitchFamily="34" charset="0"/>
                <a:sym typeface="Wingdings" pitchFamily="2" charset="2"/>
              </a:rPr>
              <a:t>a</a:t>
            </a:r>
            <a:endParaRPr lang="en-US" altLang="zh-CN" b="1" dirty="0">
              <a:solidFill>
                <a:schemeClr val="accent6"/>
              </a:solidFill>
              <a:latin typeface="Nyala" panose="02000504070300020003" pitchFamily="2" charset="0"/>
              <a:sym typeface="Wingdings" pitchFamily="2" charset="2"/>
            </a:endParaRPr>
          </a:p>
          <a:p>
            <a:r>
              <a:rPr lang="en-US" altLang="zh-CN" b="1" dirty="0">
                <a:solidFill>
                  <a:schemeClr val="accent2"/>
                </a:solidFill>
                <a:latin typeface="Nyala" panose="02000504070300020003" pitchFamily="2" charset="0"/>
              </a:rPr>
              <a:t>Path</a:t>
            </a:r>
            <a:r>
              <a:rPr lang="zh-CN" altLang="en-US" b="1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Nyala" panose="02000504070300020003" pitchFamily="2" charset="0"/>
              </a:rPr>
              <a:t>Finding</a:t>
            </a:r>
            <a:r>
              <a:rPr lang="zh-CN" altLang="en-US" b="1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endParaRPr lang="en-US" altLang="zh-CN" b="1" dirty="0">
              <a:solidFill>
                <a:schemeClr val="accent2"/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Find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paths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between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each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QA-concept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pair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(one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from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i="1" dirty="0">
                <a:solidFill>
                  <a:srgbClr val="C00000"/>
                </a:solidFill>
                <a:latin typeface="BatangChe" panose="02030609000101010101" pitchFamily="49" charset="-127"/>
                <a:ea typeface="BatangChe" panose="02030609000101010101" pitchFamily="49" charset="-127"/>
                <a:sym typeface="Wingdings" pitchFamily="2" charset="2"/>
              </a:rPr>
              <a:t>C</a:t>
            </a:r>
            <a:r>
              <a:rPr lang="en-US" altLang="zh-CN" b="1" i="1" baseline="-25000" dirty="0">
                <a:solidFill>
                  <a:srgbClr val="C00000"/>
                </a:solidFill>
                <a:latin typeface="BatangChe" panose="02030609000101010101" pitchFamily="49" charset="-127"/>
                <a:ea typeface="BatangChe" panose="02030609000101010101" pitchFamily="49" charset="-127"/>
                <a:sym typeface="Wingdings" pitchFamily="2" charset="2"/>
              </a:rPr>
              <a:t>q</a:t>
            </a:r>
            <a:r>
              <a:rPr lang="zh-CN" altLang="en-US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and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one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from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i="1" dirty="0">
                <a:solidFill>
                  <a:schemeClr val="accent6"/>
                </a:solidFill>
                <a:latin typeface="BatangChe" panose="02030609000101010101" pitchFamily="49" charset="-127"/>
                <a:ea typeface="BatangChe" panose="02030609000101010101" pitchFamily="49" charset="-127"/>
                <a:cs typeface="Blackadder ITC" panose="020F0502020204030204" pitchFamily="34" charset="0"/>
                <a:sym typeface="Wingdings" pitchFamily="2" charset="2"/>
              </a:rPr>
              <a:t>C</a:t>
            </a:r>
            <a:r>
              <a:rPr lang="en-US" altLang="zh-CN" b="1" i="1" baseline="-25000" dirty="0">
                <a:solidFill>
                  <a:schemeClr val="accent6"/>
                </a:solidFill>
                <a:latin typeface="BatangChe" panose="02030609000101010101" pitchFamily="49" charset="-127"/>
                <a:ea typeface="BatangChe" panose="02030609000101010101" pitchFamily="49" charset="-127"/>
                <a:cs typeface="Blackadder ITC" panose="020F0502020204030204" pitchFamily="34" charset="0"/>
                <a:sym typeface="Wingdings" pitchFamily="2" charset="2"/>
              </a:rPr>
              <a:t>a</a:t>
            </a:r>
            <a:r>
              <a:rPr lang="en-US" altLang="zh-CN" dirty="0">
                <a:latin typeface="Nyala" panose="02000504070300020003" pitchFamily="2" charset="0"/>
              </a:rPr>
              <a:t>)</a:t>
            </a:r>
          </a:p>
          <a:p>
            <a:pPr lvl="2"/>
            <a:r>
              <a:rPr lang="zh-CN" altLang="en-US" sz="1800" i="1" dirty="0">
                <a:latin typeface="Nyala" panose="02000504070300020003" pitchFamily="2" charset="0"/>
                <a:ea typeface="BatangChe" panose="02030609000101010101" pitchFamily="49" charset="-127"/>
              </a:rPr>
              <a:t>     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denotes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the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set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of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paths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between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rgbClr val="C00000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i-th</a:t>
            </a:r>
            <a:r>
              <a:rPr lang="zh-CN" altLang="en-US" sz="1800" dirty="0">
                <a:solidFill>
                  <a:srgbClr val="C00000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rgbClr val="C00000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question</a:t>
            </a:r>
            <a:r>
              <a:rPr lang="zh-CN" altLang="en-US" sz="1800" dirty="0">
                <a:solidFill>
                  <a:srgbClr val="C00000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rgbClr val="C00000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concept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and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j-</a:t>
            </a:r>
            <a:r>
              <a:rPr lang="en-US" altLang="zh-CN" sz="1800" dirty="0" err="1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th</a:t>
            </a:r>
            <a:r>
              <a:rPr lang="zh-CN" altLang="en-US" sz="1800" dirty="0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answer</a:t>
            </a:r>
            <a:r>
              <a:rPr lang="zh-CN" altLang="en-US" sz="1800" dirty="0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solidFill>
                  <a:schemeClr val="accent6"/>
                </a:solidFill>
                <a:latin typeface="Nyala" panose="02000504070300020003" pitchFamily="2" charset="0"/>
                <a:ea typeface="BatangChe" panose="02030609000101010101" pitchFamily="49" charset="-127"/>
              </a:rPr>
              <a:t>concept</a:t>
            </a:r>
          </a:p>
          <a:p>
            <a:pPr lvl="2"/>
            <a:endParaRPr lang="en-US" altLang="zh-CN" sz="1800" dirty="0">
              <a:solidFill>
                <a:schemeClr val="accent6"/>
              </a:solidFill>
              <a:latin typeface="Nyala" panose="02000504070300020003" pitchFamily="2" charset="0"/>
              <a:ea typeface="BatangChe" panose="02030609000101010101" pitchFamily="49" charset="-127"/>
            </a:endParaRPr>
          </a:p>
          <a:p>
            <a:pPr lvl="1"/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Path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b="1" dirty="0">
                <a:latin typeface="Nyala" panose="02000504070300020003" pitchFamily="2" charset="0"/>
                <a:ea typeface="BatangChe" panose="02030609000101010101" pitchFamily="49" charset="-127"/>
              </a:rPr>
              <a:t>pruning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by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length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(&lt;=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5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nodes)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and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embedding-based</a:t>
            </a:r>
            <a:r>
              <a:rPr lang="zh-CN" altLang="en-US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dirty="0">
                <a:latin typeface="Nyala" panose="02000504070300020003" pitchFamily="2" charset="0"/>
                <a:ea typeface="BatangChe" panose="02030609000101010101" pitchFamily="49" charset="-127"/>
              </a:rPr>
              <a:t>metric.</a:t>
            </a:r>
          </a:p>
          <a:p>
            <a:pPr lvl="2"/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Train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knowledge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graph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embeddings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(e.g.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 err="1">
                <a:latin typeface="Nyala" panose="02000504070300020003" pitchFamily="2" charset="0"/>
                <a:ea typeface="BatangChe" panose="02030609000101010101" pitchFamily="49" charset="-127"/>
              </a:rPr>
              <a:t>TransE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)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for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scoring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paths</a:t>
            </a:r>
          </a:p>
          <a:p>
            <a:pPr lvl="2"/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Choose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the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highest-score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relation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by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the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KGE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when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there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are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multiple</a:t>
            </a:r>
            <a:r>
              <a:rPr lang="zh-CN" altLang="en-US" sz="1800" dirty="0">
                <a:latin typeface="Nyala" panose="02000504070300020003" pitchFamily="2" charset="0"/>
                <a:ea typeface="BatangChe" panose="02030609000101010101" pitchFamily="49" charset="-127"/>
              </a:rPr>
              <a:t> </a:t>
            </a:r>
            <a:r>
              <a:rPr lang="en-US" altLang="zh-CN" sz="1800" dirty="0">
                <a:latin typeface="Nyala" panose="02000504070300020003" pitchFamily="2" charset="0"/>
                <a:ea typeface="BatangChe" panose="02030609000101010101" pitchFamily="49" charset="-127"/>
              </a:rPr>
              <a:t>ones</a:t>
            </a:r>
          </a:p>
          <a:p>
            <a:pPr lvl="1"/>
            <a:endParaRPr lang="en-US" dirty="0">
              <a:latin typeface="Nyala" panose="020005040703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66BBEF-1E2F-EA45-8E56-11C1005D2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81" y="4374654"/>
            <a:ext cx="280323" cy="2055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4DB9C29-62B8-724A-A4C6-1F4928750836}"/>
              </a:ext>
            </a:extLst>
          </p:cNvPr>
          <p:cNvGrpSpPr/>
          <p:nvPr/>
        </p:nvGrpSpPr>
        <p:grpSpPr>
          <a:xfrm>
            <a:off x="5745752" y="4580194"/>
            <a:ext cx="1172761" cy="323165"/>
            <a:chOff x="8245525" y="8419478"/>
            <a:chExt cx="1379242" cy="3588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494527-BB53-724D-AFCF-7179F3F7F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110" y="8459305"/>
              <a:ext cx="292100" cy="304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2A5215-B24A-6D4B-81A4-3CBB8E2E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5525" y="8454110"/>
              <a:ext cx="292100" cy="2794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63DDFF-8058-3C49-8D3E-5FCD362ED1CB}"/>
                </a:ext>
              </a:extLst>
            </p:cNvPr>
            <p:cNvSpPr/>
            <p:nvPr/>
          </p:nvSpPr>
          <p:spPr>
            <a:xfrm>
              <a:off x="8574455" y="8553200"/>
              <a:ext cx="137160" cy="137160"/>
            </a:xfrm>
            <a:prstGeom prst="ellipse">
              <a:avLst/>
            </a:prstGeom>
            <a:pattFill prst="dkHorz">
              <a:fgClr>
                <a:srgbClr val="C00000"/>
              </a:fgClr>
              <a:bgClr>
                <a:schemeClr val="bg1"/>
              </a:bgClr>
            </a:patt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36B169-AF86-2848-9F79-20F1ABA6B5E1}"/>
                </a:ext>
              </a:extLst>
            </p:cNvPr>
            <p:cNvSpPr/>
            <p:nvPr/>
          </p:nvSpPr>
          <p:spPr>
            <a:xfrm>
              <a:off x="9487607" y="8555912"/>
              <a:ext cx="137160" cy="137160"/>
            </a:xfrm>
            <a:prstGeom prst="ellipse">
              <a:avLst/>
            </a:prstGeom>
            <a:pattFill prst="dkVert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67635C-ADF5-9C4D-B846-E039261AF471}"/>
                </a:ext>
              </a:extLst>
            </p:cNvPr>
            <p:cNvSpPr/>
            <p:nvPr/>
          </p:nvSpPr>
          <p:spPr>
            <a:xfrm>
              <a:off x="8711614" y="8419478"/>
              <a:ext cx="443407" cy="358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500" dirty="0">
                  <a:latin typeface="Nyala" panose="02000504070300020003" pitchFamily="2" charset="0"/>
                </a:rPr>
                <a:t>，</a:t>
              </a:r>
              <a:endParaRPr lang="en-US" sz="1500" dirty="0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8CEC1F7-D498-B84B-953E-E1B99EDEF05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39778" y="6356351"/>
            <a:ext cx="3475272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E15E6E4-D630-1842-887B-3A792363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13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8F52EA-0321-6344-B607-6CBF89009544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798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A7C7314-C79E-2C43-8BFE-64C6E095703E}"/>
              </a:ext>
            </a:extLst>
          </p:cNvPr>
          <p:cNvGrpSpPr/>
          <p:nvPr/>
        </p:nvGrpSpPr>
        <p:grpSpPr>
          <a:xfrm>
            <a:off x="771528" y="2593415"/>
            <a:ext cx="2727439" cy="2094862"/>
            <a:chOff x="1028703" y="2314886"/>
            <a:chExt cx="3636585" cy="279314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3DB5B38-984A-1F4D-B333-1704E37F1DF0}"/>
                </a:ext>
              </a:extLst>
            </p:cNvPr>
            <p:cNvSpPr/>
            <p:nvPr/>
          </p:nvSpPr>
          <p:spPr>
            <a:xfrm>
              <a:off x="1028703" y="3022773"/>
              <a:ext cx="3636585" cy="2085262"/>
            </a:xfrm>
            <a:prstGeom prst="roundRect">
              <a:avLst>
                <a:gd name="adj" fmla="val 7685"/>
              </a:avLst>
            </a:prstGeom>
            <a:solidFill>
              <a:srgbClr val="73FEFF">
                <a:alpha val="10000"/>
              </a:srgb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573690B-142A-9642-8A50-8F810CB9F4FB}"/>
                </a:ext>
              </a:extLst>
            </p:cNvPr>
            <p:cNvGrpSpPr/>
            <p:nvPr/>
          </p:nvGrpSpPr>
          <p:grpSpPr>
            <a:xfrm>
              <a:off x="1440604" y="3120656"/>
              <a:ext cx="2844544" cy="1963882"/>
              <a:chOff x="4532268" y="1691342"/>
              <a:chExt cx="2509024" cy="163557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8F76D2-D926-8248-822F-D7F391D251E8}"/>
                  </a:ext>
                </a:extLst>
              </p:cNvPr>
              <p:cNvSpPr txBox="1"/>
              <p:nvPr/>
            </p:nvSpPr>
            <p:spPr>
              <a:xfrm>
                <a:off x="4532268" y="1691342"/>
                <a:ext cx="2509024" cy="358854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endParaRPr lang="en-US" sz="1500" dirty="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6DAAC64-6047-1C4A-B3AE-D2FF4EF20951}"/>
                  </a:ext>
                </a:extLst>
              </p:cNvPr>
              <p:cNvGrpSpPr/>
              <p:nvPr/>
            </p:nvGrpSpPr>
            <p:grpSpPr>
              <a:xfrm>
                <a:off x="4631487" y="1755490"/>
                <a:ext cx="2331067" cy="1571428"/>
                <a:chOff x="4423397" y="2918672"/>
                <a:chExt cx="2331067" cy="1571428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3411402-0D49-544E-B7CB-61A202FB3C3E}"/>
                    </a:ext>
                  </a:extLst>
                </p:cNvPr>
                <p:cNvSpPr/>
                <p:nvPr/>
              </p:nvSpPr>
              <p:spPr>
                <a:xfrm>
                  <a:off x="4423397" y="3101552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A960B70F-0849-5648-B97D-A11B9D8C4EBB}"/>
                    </a:ext>
                  </a:extLst>
                </p:cNvPr>
                <p:cNvSpPr/>
                <p:nvPr/>
              </p:nvSpPr>
              <p:spPr>
                <a:xfrm>
                  <a:off x="4895947" y="296183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B3F819F-18EB-034E-A364-980CB9E1DF78}"/>
                    </a:ext>
                  </a:extLst>
                </p:cNvPr>
                <p:cNvSpPr/>
                <p:nvPr/>
              </p:nvSpPr>
              <p:spPr>
                <a:xfrm>
                  <a:off x="6571584" y="3186330"/>
                  <a:ext cx="182880" cy="18288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2B844FE5-61F6-4943-ABE9-C493D92E07FB}"/>
                    </a:ext>
                  </a:extLst>
                </p:cNvPr>
                <p:cNvSpPr/>
                <p:nvPr/>
              </p:nvSpPr>
              <p:spPr>
                <a:xfrm>
                  <a:off x="5389111" y="2918672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E82F2C0-E3A8-9B47-9C18-B9DE991C704C}"/>
                    </a:ext>
                  </a:extLst>
                </p:cNvPr>
                <p:cNvSpPr/>
                <p:nvPr/>
              </p:nvSpPr>
              <p:spPr>
                <a:xfrm>
                  <a:off x="5922455" y="2961794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B718FC1-0896-7142-8804-444201A6FFFC}"/>
                    </a:ext>
                  </a:extLst>
                </p:cNvPr>
                <p:cNvSpPr/>
                <p:nvPr/>
              </p:nvSpPr>
              <p:spPr>
                <a:xfrm>
                  <a:off x="4898680" y="3448051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4B52B12-9EC8-6546-8FA2-DE0AD4E9D240}"/>
                    </a:ext>
                  </a:extLst>
                </p:cNvPr>
                <p:cNvSpPr/>
                <p:nvPr/>
              </p:nvSpPr>
              <p:spPr>
                <a:xfrm>
                  <a:off x="5381803" y="367350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891D8BA-D445-704D-ADCB-452234A4B08B}"/>
                    </a:ext>
                  </a:extLst>
                </p:cNvPr>
                <p:cNvSpPr/>
                <p:nvPr/>
              </p:nvSpPr>
              <p:spPr>
                <a:xfrm>
                  <a:off x="5907655" y="3247721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C972CCD4-9973-C140-9B4B-A125E57679F0}"/>
                    </a:ext>
                  </a:extLst>
                </p:cNvPr>
                <p:cNvSpPr/>
                <p:nvPr/>
              </p:nvSpPr>
              <p:spPr>
                <a:xfrm>
                  <a:off x="4427978" y="3532452"/>
                  <a:ext cx="182880" cy="182880"/>
                </a:xfrm>
                <a:prstGeom prst="ellipse">
                  <a:avLst/>
                </a:prstGeom>
                <a:pattFill prst="dkHorz">
                  <a:fgClr>
                    <a:srgbClr val="C00000"/>
                  </a:fgClr>
                  <a:bgClr>
                    <a:schemeClr val="bg1"/>
                  </a:bgClr>
                </a:pattFill>
                <a:ln w="31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5B8A8C2-3073-5B47-9503-0FC913885FB7}"/>
                    </a:ext>
                  </a:extLst>
                </p:cNvPr>
                <p:cNvSpPr/>
                <p:nvPr/>
              </p:nvSpPr>
              <p:spPr>
                <a:xfrm>
                  <a:off x="4427978" y="3920239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BF9DAD4-29C9-BD47-8947-5FFC6987C8DA}"/>
                    </a:ext>
                  </a:extLst>
                </p:cNvPr>
                <p:cNvSpPr/>
                <p:nvPr/>
              </p:nvSpPr>
              <p:spPr>
                <a:xfrm>
                  <a:off x="6571584" y="3630931"/>
                  <a:ext cx="182880" cy="182880"/>
                </a:xfrm>
                <a:prstGeom prst="ellipse">
                  <a:avLst/>
                </a:prstGeom>
                <a:pattFill prst="dkVert">
                  <a:fgClr>
                    <a:schemeClr val="accent6">
                      <a:lumMod val="75000"/>
                    </a:schemeClr>
                  </a:fgClr>
                  <a:bgClr>
                    <a:schemeClr val="bg1"/>
                  </a:bgClr>
                </a:pattFill>
                <a:ln w="31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CD7CB61-6DF6-B540-8827-42117FE1E855}"/>
                    </a:ext>
                  </a:extLst>
                </p:cNvPr>
                <p:cNvSpPr/>
                <p:nvPr/>
              </p:nvSpPr>
              <p:spPr>
                <a:xfrm>
                  <a:off x="4895947" y="412434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025CBC3F-69F4-2D45-9F0E-0A6644409FBA}"/>
                    </a:ext>
                  </a:extLst>
                </p:cNvPr>
                <p:cNvSpPr/>
                <p:nvPr/>
              </p:nvSpPr>
              <p:spPr>
                <a:xfrm>
                  <a:off x="5922455" y="3666521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69BB64BD-372A-1B45-A23E-0B0457478D2F}"/>
                    </a:ext>
                  </a:extLst>
                </p:cNvPr>
                <p:cNvSpPr/>
                <p:nvPr/>
              </p:nvSpPr>
              <p:spPr>
                <a:xfrm>
                  <a:off x="5395810" y="325600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6BE7FE1-8027-414A-AA42-69A143EEC426}"/>
                    </a:ext>
                  </a:extLst>
                </p:cNvPr>
                <p:cNvSpPr/>
                <p:nvPr/>
              </p:nvSpPr>
              <p:spPr>
                <a:xfrm>
                  <a:off x="5385070" y="430722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F0D53B-9339-DE46-A03C-2C3FE19C1D69}"/>
                    </a:ext>
                  </a:extLst>
                </p:cNvPr>
                <p:cNvSpPr/>
                <p:nvPr/>
              </p:nvSpPr>
              <p:spPr>
                <a:xfrm>
                  <a:off x="4895947" y="3754008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F71459FE-45D1-8842-B7E9-688B36231F2D}"/>
                    </a:ext>
                  </a:extLst>
                </p:cNvPr>
                <p:cNvSpPr/>
                <p:nvPr/>
              </p:nvSpPr>
              <p:spPr>
                <a:xfrm>
                  <a:off x="5381803" y="3947854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923D07E-1A8B-FB43-9642-B687F9DFA7AE}"/>
                    </a:ext>
                  </a:extLst>
                </p:cNvPr>
                <p:cNvSpPr/>
                <p:nvPr/>
              </p:nvSpPr>
              <p:spPr>
                <a:xfrm>
                  <a:off x="5913120" y="4032900"/>
                  <a:ext cx="182880" cy="18288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CB40C9E1-2135-D641-9291-C560A86582A8}"/>
                    </a:ext>
                  </a:extLst>
                </p:cNvPr>
                <p:cNvCxnSpPr>
                  <a:cxnSpLocks/>
                  <a:stCxn id="10" idx="7"/>
                  <a:endCxn id="11" idx="2"/>
                </p:cNvCxnSpPr>
                <p:nvPr/>
              </p:nvCxnSpPr>
              <p:spPr>
                <a:xfrm flipV="1">
                  <a:off x="4579495" y="3053270"/>
                  <a:ext cx="316452" cy="75064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7AE4786-9843-D24C-B4E1-FB4C55B4BD09}"/>
                    </a:ext>
                  </a:extLst>
                </p:cNvPr>
                <p:cNvCxnSpPr>
                  <a:cxnSpLocks/>
                  <a:stCxn id="11" idx="6"/>
                  <a:endCxn id="13" idx="2"/>
                </p:cNvCxnSpPr>
                <p:nvPr/>
              </p:nvCxnSpPr>
              <p:spPr>
                <a:xfrm flipV="1">
                  <a:off x="5078827" y="3010112"/>
                  <a:ext cx="310284" cy="43158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AAA39C6D-A485-0C4C-AB90-8198E3F79D54}"/>
                    </a:ext>
                  </a:extLst>
                </p:cNvPr>
                <p:cNvCxnSpPr>
                  <a:cxnSpLocks/>
                  <a:stCxn id="13" idx="6"/>
                  <a:endCxn id="14" idx="2"/>
                </p:cNvCxnSpPr>
                <p:nvPr/>
              </p:nvCxnSpPr>
              <p:spPr>
                <a:xfrm>
                  <a:off x="5571991" y="3010112"/>
                  <a:ext cx="350464" cy="43122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F8223CB1-4637-3D41-B9CE-2ADDACDEAA68}"/>
                    </a:ext>
                  </a:extLst>
                </p:cNvPr>
                <p:cNvCxnSpPr>
                  <a:cxnSpLocks/>
                  <a:stCxn id="14" idx="6"/>
                  <a:endCxn id="12" idx="2"/>
                </p:cNvCxnSpPr>
                <p:nvPr/>
              </p:nvCxnSpPr>
              <p:spPr>
                <a:xfrm>
                  <a:off x="6105335" y="3053234"/>
                  <a:ext cx="466249" cy="224536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3F48BC55-B753-4445-BDBE-729D95B666EC}"/>
                    </a:ext>
                  </a:extLst>
                </p:cNvPr>
                <p:cNvCxnSpPr>
                  <a:cxnSpLocks/>
                  <a:stCxn id="10" idx="6"/>
                  <a:endCxn id="23" idx="2"/>
                </p:cNvCxnSpPr>
                <p:nvPr/>
              </p:nvCxnSpPr>
              <p:spPr>
                <a:xfrm>
                  <a:off x="4606277" y="3192992"/>
                  <a:ext cx="789533" cy="154448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5E8C71B4-2A71-8941-967A-3A112129B8DB}"/>
                    </a:ext>
                  </a:extLst>
                </p:cNvPr>
                <p:cNvCxnSpPr>
                  <a:cxnSpLocks/>
                  <a:stCxn id="23" idx="6"/>
                  <a:endCxn id="17" idx="2"/>
                </p:cNvCxnSpPr>
                <p:nvPr/>
              </p:nvCxnSpPr>
              <p:spPr>
                <a:xfrm flipV="1">
                  <a:off x="5578690" y="3339161"/>
                  <a:ext cx="328965" cy="8279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B425BDC7-D973-E945-84E8-8F17BD09EB45}"/>
                    </a:ext>
                  </a:extLst>
                </p:cNvPr>
                <p:cNvCxnSpPr>
                  <a:cxnSpLocks/>
                  <a:stCxn id="17" idx="6"/>
                  <a:endCxn id="12" idx="3"/>
                </p:cNvCxnSpPr>
                <p:nvPr/>
              </p:nvCxnSpPr>
              <p:spPr>
                <a:xfrm>
                  <a:off x="6090535" y="3339161"/>
                  <a:ext cx="507831" cy="3267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797AD7D5-593B-FE47-9D65-DA946A565FB0}"/>
                    </a:ext>
                  </a:extLst>
                </p:cNvPr>
                <p:cNvCxnSpPr>
                  <a:cxnSpLocks/>
                  <a:stCxn id="18" idx="6"/>
                  <a:endCxn id="15" idx="2"/>
                </p:cNvCxnSpPr>
                <p:nvPr/>
              </p:nvCxnSpPr>
              <p:spPr>
                <a:xfrm flipV="1">
                  <a:off x="4610858" y="3539491"/>
                  <a:ext cx="287822" cy="84401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0B1CBE77-F919-CB46-98F8-AEF0F9A93431}"/>
                    </a:ext>
                  </a:extLst>
                </p:cNvPr>
                <p:cNvCxnSpPr>
                  <a:cxnSpLocks/>
                  <a:stCxn id="18" idx="6"/>
                  <a:endCxn id="25" idx="1"/>
                </p:cNvCxnSpPr>
                <p:nvPr/>
              </p:nvCxnSpPr>
              <p:spPr>
                <a:xfrm>
                  <a:off x="4610858" y="3623892"/>
                  <a:ext cx="311871" cy="156898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E6242690-8DCF-884F-AA70-E3A6232849CD}"/>
                    </a:ext>
                  </a:extLst>
                </p:cNvPr>
                <p:cNvCxnSpPr>
                  <a:cxnSpLocks/>
                  <a:stCxn id="23" idx="2"/>
                  <a:endCxn id="15" idx="6"/>
                </p:cNvCxnSpPr>
                <p:nvPr/>
              </p:nvCxnSpPr>
              <p:spPr>
                <a:xfrm flipH="1">
                  <a:off x="5081560" y="3347440"/>
                  <a:ext cx="314250" cy="192051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A149F39F-3E0D-E940-A488-5F7488DFFA32}"/>
                    </a:ext>
                  </a:extLst>
                </p:cNvPr>
                <p:cNvCxnSpPr>
                  <a:cxnSpLocks/>
                  <a:stCxn id="23" idx="5"/>
                  <a:endCxn id="22" idx="1"/>
                </p:cNvCxnSpPr>
                <p:nvPr/>
              </p:nvCxnSpPr>
              <p:spPr>
                <a:xfrm>
                  <a:off x="5551908" y="3412098"/>
                  <a:ext cx="397329" cy="28120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61E7DA65-24C0-684F-AD06-D95A6594F2E8}"/>
                    </a:ext>
                  </a:extLst>
                </p:cNvPr>
                <p:cNvCxnSpPr>
                  <a:cxnSpLocks/>
                  <a:stCxn id="19" idx="5"/>
                  <a:endCxn id="21" idx="2"/>
                </p:cNvCxnSpPr>
                <p:nvPr/>
              </p:nvCxnSpPr>
              <p:spPr>
                <a:xfrm>
                  <a:off x="4584076" y="4076337"/>
                  <a:ext cx="311871" cy="139443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B3D58940-39EA-B54C-B7DE-6011571AC463}"/>
                    </a:ext>
                  </a:extLst>
                </p:cNvPr>
                <p:cNvCxnSpPr>
                  <a:cxnSpLocks/>
                  <a:stCxn id="21" idx="5"/>
                  <a:endCxn id="24" idx="2"/>
                </p:cNvCxnSpPr>
                <p:nvPr/>
              </p:nvCxnSpPr>
              <p:spPr>
                <a:xfrm>
                  <a:off x="5052045" y="4280438"/>
                  <a:ext cx="333025" cy="118222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63F71762-05AC-614A-8E24-8A3A6D2087F3}"/>
                    </a:ext>
                  </a:extLst>
                </p:cNvPr>
                <p:cNvCxnSpPr>
                  <a:cxnSpLocks/>
                  <a:stCxn id="27" idx="6"/>
                  <a:endCxn id="20" idx="3"/>
                </p:cNvCxnSpPr>
                <p:nvPr/>
              </p:nvCxnSpPr>
              <p:spPr>
                <a:xfrm flipV="1">
                  <a:off x="6096000" y="3787029"/>
                  <a:ext cx="502366" cy="337311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B99A0D39-9ABE-1141-989B-7C7E7F12DC50}"/>
                    </a:ext>
                  </a:extLst>
                </p:cNvPr>
                <p:cNvCxnSpPr>
                  <a:cxnSpLocks/>
                  <a:stCxn id="25" idx="6"/>
                  <a:endCxn id="26" idx="2"/>
                </p:cNvCxnSpPr>
                <p:nvPr/>
              </p:nvCxnSpPr>
              <p:spPr>
                <a:xfrm>
                  <a:off x="5078827" y="3845448"/>
                  <a:ext cx="302976" cy="193846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1060E3C8-068C-0F48-A717-FDEB227861D8}"/>
                    </a:ext>
                  </a:extLst>
                </p:cNvPr>
                <p:cNvCxnSpPr>
                  <a:cxnSpLocks/>
                  <a:stCxn id="26" idx="6"/>
                  <a:endCxn id="22" idx="3"/>
                </p:cNvCxnSpPr>
                <p:nvPr/>
              </p:nvCxnSpPr>
              <p:spPr>
                <a:xfrm flipV="1">
                  <a:off x="5564683" y="3822619"/>
                  <a:ext cx="384554" cy="216675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3EC874E2-7CCE-3F4F-BCEE-A009AE04CACC}"/>
                    </a:ext>
                  </a:extLst>
                </p:cNvPr>
                <p:cNvCxnSpPr>
                  <a:cxnSpLocks/>
                  <a:stCxn id="16" idx="6"/>
                  <a:endCxn id="22" idx="2"/>
                </p:cNvCxnSpPr>
                <p:nvPr/>
              </p:nvCxnSpPr>
              <p:spPr>
                <a:xfrm flipV="1">
                  <a:off x="5564683" y="3757961"/>
                  <a:ext cx="357772" cy="6979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BEC05E8B-8776-3142-A4E3-646BD8FF76AD}"/>
                    </a:ext>
                  </a:extLst>
                </p:cNvPr>
                <p:cNvCxnSpPr>
                  <a:cxnSpLocks/>
                  <a:stCxn id="22" idx="6"/>
                  <a:endCxn id="20" idx="2"/>
                </p:cNvCxnSpPr>
                <p:nvPr/>
              </p:nvCxnSpPr>
              <p:spPr>
                <a:xfrm flipV="1">
                  <a:off x="6105335" y="3722371"/>
                  <a:ext cx="466249" cy="35590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DDEFAB8F-CF3A-0948-8AF2-D57ADEA80175}"/>
                    </a:ext>
                  </a:extLst>
                </p:cNvPr>
                <p:cNvCxnSpPr>
                  <a:cxnSpLocks/>
                  <a:stCxn id="27" idx="3"/>
                  <a:endCxn id="24" idx="6"/>
                </p:cNvCxnSpPr>
                <p:nvPr/>
              </p:nvCxnSpPr>
              <p:spPr>
                <a:xfrm flipH="1">
                  <a:off x="5567950" y="4188998"/>
                  <a:ext cx="371952" cy="209662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7926AF43-FB8C-DE41-87AF-329955681BF6}"/>
                    </a:ext>
                  </a:extLst>
                </p:cNvPr>
                <p:cNvCxnSpPr>
                  <a:cxnSpLocks/>
                  <a:stCxn id="16" idx="2"/>
                  <a:endCxn id="25" idx="6"/>
                </p:cNvCxnSpPr>
                <p:nvPr/>
              </p:nvCxnSpPr>
              <p:spPr>
                <a:xfrm flipH="1">
                  <a:off x="5078827" y="3764940"/>
                  <a:ext cx="302976" cy="80508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09E37B15-FB17-5441-9CF9-8F89BFDB9961}"/>
                    </a:ext>
                  </a:extLst>
                </p:cNvPr>
                <p:cNvCxnSpPr>
                  <a:cxnSpLocks/>
                  <a:stCxn id="26" idx="6"/>
                  <a:endCxn id="27" idx="2"/>
                </p:cNvCxnSpPr>
                <p:nvPr/>
              </p:nvCxnSpPr>
              <p:spPr>
                <a:xfrm>
                  <a:off x="5564683" y="4039294"/>
                  <a:ext cx="348437" cy="85046"/>
                </a:xfrm>
                <a:prstGeom prst="straightConnector1">
                  <a:avLst/>
                </a:prstGeom>
                <a:ln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FA04EC-E2E9-CA43-9AF8-22AF6C6E55E4}"/>
                </a:ext>
              </a:extLst>
            </p:cNvPr>
            <p:cNvSpPr txBox="1"/>
            <p:nvPr/>
          </p:nvSpPr>
          <p:spPr>
            <a:xfrm>
              <a:off x="1746314" y="2314886"/>
              <a:ext cx="211852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 dirty="0">
                  <a:latin typeface="Nyala" panose="02000504070300020003" pitchFamily="2" charset="0"/>
                </a:rPr>
                <a:t>Encoding</a:t>
              </a:r>
              <a:r>
                <a:rPr lang="zh-CN" altLang="en-US" sz="1500" dirty="0"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latin typeface="Nyala" panose="02000504070300020003" pitchFamily="2" charset="0"/>
                </a:rPr>
                <a:t>Unlabeled</a:t>
              </a:r>
            </a:p>
            <a:p>
              <a:pPr algn="ctr"/>
              <a:r>
                <a:rPr lang="en-US" altLang="zh-CN" sz="1500" dirty="0">
                  <a:latin typeface="Nyala" panose="02000504070300020003" pitchFamily="2" charset="0"/>
                </a:rPr>
                <a:t>Schema</a:t>
              </a:r>
              <a:r>
                <a:rPr lang="zh-CN" altLang="en-US" sz="1500" dirty="0"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latin typeface="Nyala" panose="02000504070300020003" pitchFamily="2" charset="0"/>
                </a:rPr>
                <a:t>Graphs</a:t>
              </a:r>
              <a:endParaRPr lang="en-US" sz="1500" dirty="0">
                <a:latin typeface="Nyala" panose="02000504070300020003" pitchFamily="2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1A371D0-93A6-7345-BA24-327D0575C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7739" y="3145267"/>
              <a:ext cx="256939" cy="30613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7F508BC-4B61-9241-9EDC-E98E7BB5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6977" y="3148786"/>
              <a:ext cx="305090" cy="304113"/>
            </a:xfrm>
            <a:prstGeom prst="rect">
              <a:avLst/>
            </a:prstGeom>
            <a:noFill/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7B2C9FF-8FAA-4845-A28C-D623B7C99787}"/>
              </a:ext>
            </a:extLst>
          </p:cNvPr>
          <p:cNvGrpSpPr/>
          <p:nvPr/>
        </p:nvGrpSpPr>
        <p:grpSpPr>
          <a:xfrm>
            <a:off x="4081264" y="4371719"/>
            <a:ext cx="2542484" cy="194745"/>
            <a:chOff x="7308155" y="8237363"/>
            <a:chExt cx="2990123" cy="21625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0CBAC76-2549-1342-B283-62074AB738D1}"/>
                </a:ext>
              </a:extLst>
            </p:cNvPr>
            <p:cNvGrpSpPr/>
            <p:nvPr/>
          </p:nvGrpSpPr>
          <p:grpSpPr>
            <a:xfrm>
              <a:off x="7308155" y="8237363"/>
              <a:ext cx="704586" cy="216252"/>
              <a:chOff x="7365658" y="8241948"/>
              <a:chExt cx="704586" cy="216252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366C493-A0C9-A446-85FF-BE1A82ED6FCB}"/>
                  </a:ext>
                </a:extLst>
              </p:cNvPr>
              <p:cNvSpPr/>
              <p:nvPr/>
            </p:nvSpPr>
            <p:spPr>
              <a:xfrm>
                <a:off x="7365658" y="8241948"/>
                <a:ext cx="704586" cy="216252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C4002126-FA06-F143-B99E-33B485C03F20}"/>
                  </a:ext>
                </a:extLst>
              </p:cNvPr>
              <p:cNvGrpSpPr/>
              <p:nvPr/>
            </p:nvGrpSpPr>
            <p:grpSpPr>
              <a:xfrm>
                <a:off x="7397273" y="8272025"/>
                <a:ext cx="603376" cy="155448"/>
                <a:chOff x="8309380" y="8717938"/>
                <a:chExt cx="603376" cy="155448"/>
              </a:xfrm>
            </p:grpSpPr>
            <p:sp>
              <p:nvSpPr>
                <p:cNvPr id="94" name="Rounded Rectangle 93">
                  <a:extLst>
                    <a:ext uri="{FF2B5EF4-FFF2-40B4-BE49-F238E27FC236}">
                      <a16:creationId xmlns:a16="http://schemas.microsoft.com/office/drawing/2014/main" id="{1BBB285B-30F8-0A4D-B342-FCE9C61A05BD}"/>
                    </a:ext>
                  </a:extLst>
                </p:cNvPr>
                <p:cNvSpPr/>
                <p:nvPr/>
              </p:nvSpPr>
              <p:spPr>
                <a:xfrm>
                  <a:off x="8309380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pattFill prst="dkHorz">
                  <a:fgClr>
                    <a:srgbClr val="C00000"/>
                  </a:fgClr>
                  <a:bgClr>
                    <a:schemeClr val="bg1"/>
                  </a:bgClr>
                </a:pattFill>
                <a:ln w="31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239EAD03-FA67-5D4F-B49D-A7FF5168EA35}"/>
                    </a:ext>
                  </a:extLst>
                </p:cNvPr>
                <p:cNvSpPr/>
                <p:nvPr/>
              </p:nvSpPr>
              <p:spPr>
                <a:xfrm>
                  <a:off x="8533344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96" name="Rounded Rectangle 95">
                  <a:extLst>
                    <a:ext uri="{FF2B5EF4-FFF2-40B4-BE49-F238E27FC236}">
                      <a16:creationId xmlns:a16="http://schemas.microsoft.com/office/drawing/2014/main" id="{5E1FE7E1-9D3C-8348-A622-84CA8CDACD1F}"/>
                    </a:ext>
                  </a:extLst>
                </p:cNvPr>
                <p:cNvSpPr/>
                <p:nvPr/>
              </p:nvSpPr>
              <p:spPr>
                <a:xfrm>
                  <a:off x="8757308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2EB37E1-C845-334E-B4B2-F6E8C458E0ED}"/>
                </a:ext>
              </a:extLst>
            </p:cNvPr>
            <p:cNvGrpSpPr/>
            <p:nvPr/>
          </p:nvGrpSpPr>
          <p:grpSpPr>
            <a:xfrm>
              <a:off x="8067534" y="8237363"/>
              <a:ext cx="704586" cy="216252"/>
              <a:chOff x="7365658" y="8241948"/>
              <a:chExt cx="704586" cy="216252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4530B7B-A21D-2640-AF09-C75421FCB5E6}"/>
                  </a:ext>
                </a:extLst>
              </p:cNvPr>
              <p:cNvSpPr/>
              <p:nvPr/>
            </p:nvSpPr>
            <p:spPr>
              <a:xfrm>
                <a:off x="7365658" y="8241948"/>
                <a:ext cx="704586" cy="216252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D3ECBBB-3A67-9740-968D-538A15B84FF2}"/>
                  </a:ext>
                </a:extLst>
              </p:cNvPr>
              <p:cNvGrpSpPr/>
              <p:nvPr/>
            </p:nvGrpSpPr>
            <p:grpSpPr>
              <a:xfrm>
                <a:off x="7397273" y="8272025"/>
                <a:ext cx="603376" cy="155448"/>
                <a:chOff x="8309380" y="8717938"/>
                <a:chExt cx="603376" cy="155448"/>
              </a:xfrm>
            </p:grpSpPr>
            <p:sp>
              <p:nvSpPr>
                <p:cNvPr id="89" name="Rounded Rectangle 88">
                  <a:extLst>
                    <a:ext uri="{FF2B5EF4-FFF2-40B4-BE49-F238E27FC236}">
                      <a16:creationId xmlns:a16="http://schemas.microsoft.com/office/drawing/2014/main" id="{FEBEB287-E96F-1A40-BEB7-346CE3A764C4}"/>
                    </a:ext>
                  </a:extLst>
                </p:cNvPr>
                <p:cNvSpPr/>
                <p:nvPr/>
              </p:nvSpPr>
              <p:spPr>
                <a:xfrm>
                  <a:off x="8309380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90" name="Rounded Rectangle 89">
                  <a:extLst>
                    <a:ext uri="{FF2B5EF4-FFF2-40B4-BE49-F238E27FC236}">
                      <a16:creationId xmlns:a16="http://schemas.microsoft.com/office/drawing/2014/main" id="{BA6C90B9-1343-0349-A4B9-AA667959C8DA}"/>
                    </a:ext>
                  </a:extLst>
                </p:cNvPr>
                <p:cNvSpPr/>
                <p:nvPr/>
              </p:nvSpPr>
              <p:spPr>
                <a:xfrm>
                  <a:off x="8533344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6C6FF655-0918-084F-90AF-77CE51ED35D7}"/>
                    </a:ext>
                  </a:extLst>
                </p:cNvPr>
                <p:cNvSpPr/>
                <p:nvPr/>
              </p:nvSpPr>
              <p:spPr>
                <a:xfrm>
                  <a:off x="8757308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BB63C06-325F-7A40-9BD9-97384B1B9624}"/>
                </a:ext>
              </a:extLst>
            </p:cNvPr>
            <p:cNvGrpSpPr/>
            <p:nvPr/>
          </p:nvGrpSpPr>
          <p:grpSpPr>
            <a:xfrm>
              <a:off x="8830216" y="8237363"/>
              <a:ext cx="704586" cy="216252"/>
              <a:chOff x="7365658" y="8241948"/>
              <a:chExt cx="704586" cy="216252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83C0B9D-214C-9340-895B-FD6ED8FC8593}"/>
                  </a:ext>
                </a:extLst>
              </p:cNvPr>
              <p:cNvSpPr/>
              <p:nvPr/>
            </p:nvSpPr>
            <p:spPr>
              <a:xfrm>
                <a:off x="7365658" y="8241948"/>
                <a:ext cx="704586" cy="216252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C283FF1-36ED-064A-A1D0-F14016344183}"/>
                  </a:ext>
                </a:extLst>
              </p:cNvPr>
              <p:cNvGrpSpPr/>
              <p:nvPr/>
            </p:nvGrpSpPr>
            <p:grpSpPr>
              <a:xfrm>
                <a:off x="7397273" y="8272025"/>
                <a:ext cx="603376" cy="155448"/>
                <a:chOff x="8309380" y="8717938"/>
                <a:chExt cx="603376" cy="155448"/>
              </a:xfrm>
            </p:grpSpPr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BD94CB2A-492B-3043-8CA5-EE7CB390A0E4}"/>
                    </a:ext>
                  </a:extLst>
                </p:cNvPr>
                <p:cNvSpPr/>
                <p:nvPr/>
              </p:nvSpPr>
              <p:spPr>
                <a:xfrm>
                  <a:off x="8309380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8080D211-3CFD-E54B-BFE0-A4AF5A9940E7}"/>
                    </a:ext>
                  </a:extLst>
                </p:cNvPr>
                <p:cNvSpPr/>
                <p:nvPr/>
              </p:nvSpPr>
              <p:spPr>
                <a:xfrm>
                  <a:off x="8533344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86" name="Rounded Rectangle 85">
                  <a:extLst>
                    <a:ext uri="{FF2B5EF4-FFF2-40B4-BE49-F238E27FC236}">
                      <a16:creationId xmlns:a16="http://schemas.microsoft.com/office/drawing/2014/main" id="{65081753-0D1E-0A49-B6D0-8A7D103371C2}"/>
                    </a:ext>
                  </a:extLst>
                </p:cNvPr>
                <p:cNvSpPr/>
                <p:nvPr/>
              </p:nvSpPr>
              <p:spPr>
                <a:xfrm>
                  <a:off x="8757308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BB376AD-BA4C-BC4C-8B2F-553EDC561681}"/>
                </a:ext>
              </a:extLst>
            </p:cNvPr>
            <p:cNvGrpSpPr/>
            <p:nvPr/>
          </p:nvGrpSpPr>
          <p:grpSpPr>
            <a:xfrm>
              <a:off x="9593692" y="8237363"/>
              <a:ext cx="704586" cy="216252"/>
              <a:chOff x="7365658" y="8241948"/>
              <a:chExt cx="704586" cy="216252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8D08C76-8DA1-7147-81A2-8C1DBDB801C1}"/>
                  </a:ext>
                </a:extLst>
              </p:cNvPr>
              <p:cNvSpPr/>
              <p:nvPr/>
            </p:nvSpPr>
            <p:spPr>
              <a:xfrm>
                <a:off x="7365658" y="8241948"/>
                <a:ext cx="704586" cy="216252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CCB99D7-2639-554A-B7F3-9F2C221C6BB8}"/>
                  </a:ext>
                </a:extLst>
              </p:cNvPr>
              <p:cNvGrpSpPr/>
              <p:nvPr/>
            </p:nvGrpSpPr>
            <p:grpSpPr>
              <a:xfrm>
                <a:off x="7397273" y="8272025"/>
                <a:ext cx="603376" cy="155448"/>
                <a:chOff x="8309380" y="8717938"/>
                <a:chExt cx="603376" cy="155448"/>
              </a:xfrm>
            </p:grpSpPr>
            <p:sp>
              <p:nvSpPr>
                <p:cNvPr id="79" name="Rounded Rectangle 78">
                  <a:extLst>
                    <a:ext uri="{FF2B5EF4-FFF2-40B4-BE49-F238E27FC236}">
                      <a16:creationId xmlns:a16="http://schemas.microsoft.com/office/drawing/2014/main" id="{6C19B761-4128-F34A-AB88-88C8C623DA31}"/>
                    </a:ext>
                  </a:extLst>
                </p:cNvPr>
                <p:cNvSpPr/>
                <p:nvPr/>
              </p:nvSpPr>
              <p:spPr>
                <a:xfrm>
                  <a:off x="8309380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500"/>
                </a:p>
              </p:txBody>
            </p:sp>
            <p:sp>
              <p:nvSpPr>
                <p:cNvPr id="80" name="Rounded Rectangle 79">
                  <a:extLst>
                    <a:ext uri="{FF2B5EF4-FFF2-40B4-BE49-F238E27FC236}">
                      <a16:creationId xmlns:a16="http://schemas.microsoft.com/office/drawing/2014/main" id="{32E6F2C9-4F7B-9746-8B19-574DB46F16A6}"/>
                    </a:ext>
                  </a:extLst>
                </p:cNvPr>
                <p:cNvSpPr/>
                <p:nvPr/>
              </p:nvSpPr>
              <p:spPr>
                <a:xfrm>
                  <a:off x="8533344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B7AAB09C-DB15-0F43-B49F-44764245031F}"/>
                    </a:ext>
                  </a:extLst>
                </p:cNvPr>
                <p:cNvSpPr/>
                <p:nvPr/>
              </p:nvSpPr>
              <p:spPr>
                <a:xfrm>
                  <a:off x="8757308" y="8717938"/>
                  <a:ext cx="155448" cy="155448"/>
                </a:xfrm>
                <a:prstGeom prst="roundRect">
                  <a:avLst>
                    <a:gd name="adj" fmla="val 50000"/>
                  </a:avLst>
                </a:prstGeom>
                <a:pattFill prst="dkVert">
                  <a:fgClr>
                    <a:schemeClr val="accent6">
                      <a:lumMod val="75000"/>
                    </a:schemeClr>
                  </a:fgClr>
                  <a:bgClr>
                    <a:schemeClr val="bg1"/>
                  </a:bgClr>
                </a:pattFill>
                <a:ln w="31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dirty="0"/>
                </a:p>
              </p:txBody>
            </p:sp>
          </p:grp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062A21D4-CF25-474A-B2B9-F0E2ADA42CF3}"/>
              </a:ext>
            </a:extLst>
          </p:cNvPr>
          <p:cNvGrpSpPr/>
          <p:nvPr/>
        </p:nvGrpSpPr>
        <p:grpSpPr>
          <a:xfrm>
            <a:off x="4195241" y="3906933"/>
            <a:ext cx="2235338" cy="464785"/>
            <a:chOff x="5593655" y="4066244"/>
            <a:chExt cx="2980450" cy="619713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3CC7BF4-8B33-D545-ACC6-EDA2E1A9CA6B}"/>
                </a:ext>
              </a:extLst>
            </p:cNvPr>
            <p:cNvCxnSpPr>
              <a:stCxn id="92" idx="0"/>
            </p:cNvCxnSpPr>
            <p:nvPr/>
          </p:nvCxnSpPr>
          <p:spPr>
            <a:xfrm flipH="1" flipV="1">
              <a:off x="5833628" y="4331093"/>
              <a:ext cx="0" cy="3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FF512FD-9DDF-5D4C-92AA-EDFFE1CDD2B0}"/>
                </a:ext>
              </a:extLst>
            </p:cNvPr>
            <p:cNvCxnSpPr/>
            <p:nvPr/>
          </p:nvCxnSpPr>
          <p:spPr>
            <a:xfrm flipH="1" flipV="1">
              <a:off x="6703857" y="4331093"/>
              <a:ext cx="0" cy="3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8AEDC319-0AA5-2E4E-B93E-B3F7CE69D74B}"/>
                </a:ext>
              </a:extLst>
            </p:cNvPr>
            <p:cNvCxnSpPr/>
            <p:nvPr/>
          </p:nvCxnSpPr>
          <p:spPr>
            <a:xfrm flipH="1" flipV="1">
              <a:off x="7559820" y="4331093"/>
              <a:ext cx="0" cy="3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ED368DA-AF82-A44E-BA87-976AF9F9796D}"/>
                </a:ext>
              </a:extLst>
            </p:cNvPr>
            <p:cNvCxnSpPr/>
            <p:nvPr/>
          </p:nvCxnSpPr>
          <p:spPr>
            <a:xfrm flipH="1" flipV="1">
              <a:off x="8420761" y="4331093"/>
              <a:ext cx="0" cy="354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BB80318-E2A9-604C-9131-A0CD31F2BFFD}"/>
                </a:ext>
              </a:extLst>
            </p:cNvPr>
            <p:cNvSpPr/>
            <p:nvPr/>
          </p:nvSpPr>
          <p:spPr>
            <a:xfrm>
              <a:off x="5593655" y="4066244"/>
              <a:ext cx="2980450" cy="26484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2EFC05A4-A899-334B-AD35-BC968BE6176A}"/>
              </a:ext>
            </a:extLst>
          </p:cNvPr>
          <p:cNvSpPr txBox="1"/>
          <p:nvPr/>
        </p:nvSpPr>
        <p:spPr>
          <a:xfrm>
            <a:off x="4548874" y="3851413"/>
            <a:ext cx="1465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L</a:t>
            </a:r>
            <a:r>
              <a:rPr lang="en-US" altLang="zh-CN" sz="1350" dirty="0">
                <a:solidFill>
                  <a:srgbClr val="FF0000"/>
                </a:solidFill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STM</a:t>
            </a:r>
            <a:r>
              <a:rPr lang="zh-CN" altLang="en-US" sz="1350" dirty="0">
                <a:latin typeface="Nyala" panose="02000504070300020003" pitchFamily="2" charset="0"/>
                <a:cs typeface="Menlo" panose="020B0609030804020204" pitchFamily="49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Path</a:t>
            </a:r>
            <a:r>
              <a:rPr lang="zh-CN" altLang="en-US" sz="1350" dirty="0">
                <a:latin typeface="Nyala" panose="02000504070300020003" pitchFamily="2" charset="0"/>
                <a:cs typeface="Menlo" panose="020B0609030804020204" pitchFamily="49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Encoder</a:t>
            </a:r>
            <a:endParaRPr lang="en-US" sz="1350" dirty="0">
              <a:latin typeface="Nyala" panose="02000504070300020003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949F4E9-D7C0-454C-BD6A-ED948FF499C1}"/>
              </a:ext>
            </a:extLst>
          </p:cNvPr>
          <p:cNvGrpSpPr/>
          <p:nvPr/>
        </p:nvGrpSpPr>
        <p:grpSpPr>
          <a:xfrm>
            <a:off x="6553033" y="2442388"/>
            <a:ext cx="661220" cy="531430"/>
            <a:chOff x="7973309" y="6496216"/>
            <a:chExt cx="777637" cy="590120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0BCB622-72CC-C643-9108-ABBE75E29557}"/>
                </a:ext>
              </a:extLst>
            </p:cNvPr>
            <p:cNvGrpSpPr/>
            <p:nvPr/>
          </p:nvGrpSpPr>
          <p:grpSpPr>
            <a:xfrm>
              <a:off x="8157882" y="6496216"/>
              <a:ext cx="593064" cy="179427"/>
              <a:chOff x="6456052" y="596252"/>
              <a:chExt cx="817170" cy="248294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05206E2-3BC8-AE47-997C-BBF85945A0C4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817170" cy="248294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500"/>
                </a:lvl1pPr>
              </a:lstStyle>
              <a:p>
                <a:endParaRPr lang="en-US" sz="450" dirty="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7D6F8973-2907-9649-B7C3-4CC65F647A41}"/>
                  </a:ext>
                </a:extLst>
              </p:cNvPr>
              <p:cNvSpPr/>
              <p:nvPr/>
            </p:nvSpPr>
            <p:spPr>
              <a:xfrm>
                <a:off x="6492364" y="626821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0455424-8080-7148-A20E-398CE873C81A}"/>
                  </a:ext>
                </a:extLst>
              </p:cNvPr>
              <p:cNvSpPr/>
              <p:nvPr/>
            </p:nvSpPr>
            <p:spPr>
              <a:xfrm>
                <a:off x="6776679" y="621684"/>
                <a:ext cx="190502" cy="186103"/>
              </a:xfrm>
              <a:prstGeom prst="ellipse">
                <a:avLst/>
              </a:prstGeom>
              <a:pattFill prst="dkHorz">
                <a:fgClr>
                  <a:srgbClr val="C00000"/>
                </a:fgClr>
                <a:bgClr>
                  <a:schemeClr val="bg1"/>
                </a:bgClr>
              </a:patt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513952A-E4C3-9D4A-90A3-D141F33AF7DE}"/>
                  </a:ext>
                </a:extLst>
              </p:cNvPr>
              <p:cNvSpPr/>
              <p:nvPr/>
            </p:nvSpPr>
            <p:spPr>
              <a:xfrm>
                <a:off x="7055857" y="621684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1E9222F-90E3-1D45-811F-DEF02ACDCDF1}"/>
                </a:ext>
              </a:extLst>
            </p:cNvPr>
            <p:cNvGrpSpPr/>
            <p:nvPr/>
          </p:nvGrpSpPr>
          <p:grpSpPr>
            <a:xfrm rot="5400000">
              <a:off x="7861271" y="6784264"/>
              <a:ext cx="414110" cy="190033"/>
              <a:chOff x="6456051" y="581892"/>
              <a:chExt cx="570593" cy="262970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BEE675FB-319C-F849-9F38-1ECB6C0FEBC4}"/>
                  </a:ext>
                </a:extLst>
              </p:cNvPr>
              <p:cNvSpPr txBox="1"/>
              <p:nvPr/>
            </p:nvSpPr>
            <p:spPr>
              <a:xfrm>
                <a:off x="6456051" y="581892"/>
                <a:ext cx="570593" cy="26297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500"/>
                </a:lvl1pPr>
              </a:lstStyle>
              <a:p>
                <a:endParaRPr lang="en-US" sz="450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8B2E35E-B20A-0046-B792-1646454DC7AF}"/>
                  </a:ext>
                </a:extLst>
              </p:cNvPr>
              <p:cNvSpPr/>
              <p:nvPr/>
            </p:nvSpPr>
            <p:spPr>
              <a:xfrm>
                <a:off x="6492364" y="626821"/>
                <a:ext cx="190502" cy="186103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AB4BF070-4D11-6144-A555-FA5179E73DC5}"/>
                  </a:ext>
                </a:extLst>
              </p:cNvPr>
              <p:cNvSpPr/>
              <p:nvPr/>
            </p:nvSpPr>
            <p:spPr>
              <a:xfrm>
                <a:off x="6794295" y="626820"/>
                <a:ext cx="190501" cy="186102"/>
              </a:xfrm>
              <a:prstGeom prst="ellipse">
                <a:avLst/>
              </a:prstGeom>
              <a:pattFill prst="dkVert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</p:grp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6FB81B-AF6F-0D46-8CF0-47BBF04B8BDA}"/>
                </a:ext>
              </a:extLst>
            </p:cNvPr>
            <p:cNvSpPr/>
            <p:nvPr/>
          </p:nvSpPr>
          <p:spPr>
            <a:xfrm>
              <a:off x="8184797" y="6716214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598E233-32C5-EB4A-BF86-FF7BBD8293BB}"/>
                </a:ext>
              </a:extLst>
            </p:cNvPr>
            <p:cNvSpPr/>
            <p:nvPr/>
          </p:nvSpPr>
          <p:spPr>
            <a:xfrm>
              <a:off x="8389504" y="6709977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417C004-0F4F-D74C-B3EF-82FDF0465BBC}"/>
                </a:ext>
              </a:extLst>
            </p:cNvPr>
            <p:cNvSpPr/>
            <p:nvPr/>
          </p:nvSpPr>
          <p:spPr>
            <a:xfrm>
              <a:off x="8595900" y="6709977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9D30579-4705-754C-9DB8-B830A3F96770}"/>
                </a:ext>
              </a:extLst>
            </p:cNvPr>
            <p:cNvSpPr/>
            <p:nvPr/>
          </p:nvSpPr>
          <p:spPr>
            <a:xfrm>
              <a:off x="8184797" y="6925176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E371B4A-B3BA-E24E-B3CB-AB4E0ED675C9}"/>
                </a:ext>
              </a:extLst>
            </p:cNvPr>
            <p:cNvSpPr/>
            <p:nvPr/>
          </p:nvSpPr>
          <p:spPr>
            <a:xfrm>
              <a:off x="8389504" y="6918939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2368097-170A-6D45-8A27-6E5E5D8ABC9B}"/>
                </a:ext>
              </a:extLst>
            </p:cNvPr>
            <p:cNvSpPr/>
            <p:nvPr/>
          </p:nvSpPr>
          <p:spPr>
            <a:xfrm>
              <a:off x="8595900" y="6918939"/>
              <a:ext cx="137160" cy="137160"/>
            </a:xfrm>
            <a:prstGeom prst="ellipse">
              <a:avLst/>
            </a:prstGeom>
            <a:solidFill>
              <a:schemeClr val="accent4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EC42EEA-7CC3-924B-A5F3-479077A28849}"/>
              </a:ext>
            </a:extLst>
          </p:cNvPr>
          <p:cNvGrpSpPr/>
          <p:nvPr/>
        </p:nvGrpSpPr>
        <p:grpSpPr>
          <a:xfrm>
            <a:off x="6765147" y="4072328"/>
            <a:ext cx="1178528" cy="323165"/>
            <a:chOff x="6633474" y="9042547"/>
            <a:chExt cx="1386023" cy="358855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99AE590-F198-F649-9456-5DE9269022D2}"/>
                </a:ext>
              </a:extLst>
            </p:cNvPr>
            <p:cNvSpPr txBox="1"/>
            <p:nvPr/>
          </p:nvSpPr>
          <p:spPr>
            <a:xfrm>
              <a:off x="6633474" y="9042547"/>
              <a:ext cx="1386023" cy="358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>
                  <a:latin typeface="Courier" pitchFamily="2" charset="0"/>
                </a:rPr>
                <a:t>LSTM</a:t>
              </a:r>
              <a:r>
                <a:rPr lang="en-US" altLang="zh-CN" sz="1500" dirty="0">
                  <a:latin typeface="Courier" pitchFamily="2" charset="0"/>
                </a:rPr>
                <a:t>(</a:t>
              </a:r>
              <a:r>
                <a:rPr lang="zh-CN" altLang="en-US" sz="1500" dirty="0">
                  <a:latin typeface="Courier" pitchFamily="2" charset="0"/>
                </a:rPr>
                <a:t>   </a:t>
              </a:r>
              <a:r>
                <a:rPr lang="en-US" altLang="zh-CN" sz="1500" dirty="0">
                  <a:latin typeface="Courier" pitchFamily="2" charset="0"/>
                </a:rPr>
                <a:t>)</a:t>
              </a:r>
              <a:endParaRPr lang="en-US" sz="1500" dirty="0">
                <a:latin typeface="Courier" pitchFamily="2" charset="0"/>
              </a:endParaRP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6F03D1A3-AA31-9A42-AE65-8D8B11ABD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9053" y="9148076"/>
              <a:ext cx="413619" cy="172720"/>
            </a:xfrm>
            <a:prstGeom prst="rect">
              <a:avLst/>
            </a:prstGeom>
          </p:spPr>
        </p:pic>
      </p:grp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56D4DDCA-8B60-AB45-8A47-C4AD4D3FA3D1}"/>
              </a:ext>
            </a:extLst>
          </p:cNvPr>
          <p:cNvSpPr/>
          <p:nvPr/>
        </p:nvSpPr>
        <p:spPr>
          <a:xfrm>
            <a:off x="6767084" y="3916642"/>
            <a:ext cx="1064647" cy="465231"/>
          </a:xfrm>
          <a:prstGeom prst="roundRect">
            <a:avLst>
              <a:gd name="adj" fmla="val 7685"/>
            </a:avLst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/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63B9C7CA-83C0-6C46-99D8-303C97194865}"/>
              </a:ext>
            </a:extLst>
          </p:cNvPr>
          <p:cNvCxnSpPr>
            <a:cxnSpLocks/>
            <a:stCxn id="101" idx="3"/>
            <a:endCxn id="127" idx="1"/>
          </p:cNvCxnSpPr>
          <p:nvPr/>
        </p:nvCxnSpPr>
        <p:spPr>
          <a:xfrm>
            <a:off x="6430579" y="4006252"/>
            <a:ext cx="334568" cy="227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8C67CD7-38D2-C546-93FE-DB9A585B13DC}"/>
              </a:ext>
            </a:extLst>
          </p:cNvPr>
          <p:cNvSpPr/>
          <p:nvPr/>
        </p:nvSpPr>
        <p:spPr>
          <a:xfrm>
            <a:off x="5642840" y="4341289"/>
            <a:ext cx="49244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dirty="0">
                <a:latin typeface="Nyala" panose="02000504070300020003" pitchFamily="2" charset="0"/>
              </a:rPr>
              <a:t>…..</a:t>
            </a:r>
            <a:endParaRPr lang="en-US" sz="2700" dirty="0">
              <a:latin typeface="Nyala" panose="02000504070300020003" pitchFamily="2" charset="0"/>
            </a:endParaRP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E6C8B237-0021-D848-97D4-949FAA584B0B}"/>
              </a:ext>
            </a:extLst>
          </p:cNvPr>
          <p:cNvSpPr/>
          <p:nvPr/>
        </p:nvSpPr>
        <p:spPr>
          <a:xfrm>
            <a:off x="4036716" y="3718482"/>
            <a:ext cx="3860932" cy="1068014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6" name="Down Arrow 135">
            <a:extLst>
              <a:ext uri="{FF2B5EF4-FFF2-40B4-BE49-F238E27FC236}">
                <a16:creationId xmlns:a16="http://schemas.microsoft.com/office/drawing/2014/main" id="{AAE8405A-C908-B340-B5F3-63DC1571B4AB}"/>
              </a:ext>
            </a:extLst>
          </p:cNvPr>
          <p:cNvSpPr/>
          <p:nvPr/>
        </p:nvSpPr>
        <p:spPr>
          <a:xfrm rot="10800000">
            <a:off x="4760468" y="3516813"/>
            <a:ext cx="132051" cy="173411"/>
          </a:xfrm>
          <a:prstGeom prst="downArrow">
            <a:avLst>
              <a:gd name="adj1" fmla="val 50000"/>
              <a:gd name="adj2" fmla="val 67421"/>
            </a:avLst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5436933-2EB6-C341-8043-859D66EEE60D}"/>
              </a:ext>
            </a:extLst>
          </p:cNvPr>
          <p:cNvGrpSpPr/>
          <p:nvPr/>
        </p:nvGrpSpPr>
        <p:grpSpPr>
          <a:xfrm>
            <a:off x="1274935" y="4665790"/>
            <a:ext cx="1716710" cy="358874"/>
            <a:chOff x="1699913" y="5078054"/>
            <a:chExt cx="2288947" cy="47849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C3DE318-A2CD-6C4B-BD7C-10B34BBACC07}"/>
                </a:ext>
              </a:extLst>
            </p:cNvPr>
            <p:cNvSpPr txBox="1"/>
            <p:nvPr/>
          </p:nvSpPr>
          <p:spPr>
            <a:xfrm>
              <a:off x="1699913" y="5125666"/>
              <a:ext cx="1936856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rgbClr val="FF0000"/>
                  </a:solidFill>
                  <a:latin typeface="Nyala" panose="02000504070300020003" pitchFamily="2" charset="0"/>
                </a:rPr>
                <a:t>Graph</a:t>
              </a:r>
              <a:r>
                <a:rPr lang="zh-CN" altLang="en-US" sz="1500" dirty="0">
                  <a:solidFill>
                    <a:srgbClr val="FF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solidFill>
                    <a:srgbClr val="FF0000"/>
                  </a:solidFill>
                  <a:latin typeface="Nyala" panose="02000504070300020003" pitchFamily="2" charset="0"/>
                </a:rPr>
                <a:t>Conv.</a:t>
              </a:r>
              <a:r>
                <a:rPr lang="zh-CN" altLang="en-US" sz="1500" dirty="0">
                  <a:solidFill>
                    <a:srgbClr val="FF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solidFill>
                    <a:srgbClr val="FF0000"/>
                  </a:solidFill>
                  <a:latin typeface="Nyala" panose="02000504070300020003" pitchFamily="2" charset="0"/>
                </a:rPr>
                <a:t>Nets</a:t>
              </a:r>
              <a:endParaRPr lang="en-US" sz="1500" dirty="0">
                <a:solidFill>
                  <a:srgbClr val="FF0000"/>
                </a:solidFill>
                <a:latin typeface="Nyala" panose="02000504070300020003" pitchFamily="2" charset="0"/>
              </a:endParaRPr>
            </a:p>
          </p:txBody>
        </p:sp>
        <p:pic>
          <p:nvPicPr>
            <p:cNvPr id="140" name="Graphic 139" descr="Repeat">
              <a:extLst>
                <a:ext uri="{FF2B5EF4-FFF2-40B4-BE49-F238E27FC236}">
                  <a16:creationId xmlns:a16="http://schemas.microsoft.com/office/drawing/2014/main" id="{E3F89EC7-9B23-B541-AC39-3AB864D75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69993" y="5078054"/>
              <a:ext cx="418867" cy="443622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C858D3C7-46B6-D946-A1A8-9408DB789B57}"/>
              </a:ext>
            </a:extLst>
          </p:cNvPr>
          <p:cNvGrpSpPr/>
          <p:nvPr/>
        </p:nvGrpSpPr>
        <p:grpSpPr>
          <a:xfrm>
            <a:off x="4290928" y="2442386"/>
            <a:ext cx="872062" cy="531429"/>
            <a:chOff x="5541276" y="2830752"/>
            <a:chExt cx="1162749" cy="70857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302C0FC-4DB6-5649-B776-FA9906654FA0}"/>
                </a:ext>
              </a:extLst>
            </p:cNvPr>
            <p:cNvGrpSpPr/>
            <p:nvPr/>
          </p:nvGrpSpPr>
          <p:grpSpPr>
            <a:xfrm>
              <a:off x="6031653" y="2830752"/>
              <a:ext cx="672372" cy="215443"/>
              <a:chOff x="6456052" y="596252"/>
              <a:chExt cx="817170" cy="248294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2900C97-ED0E-4F45-8F44-A20DA121C4DB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817170" cy="248294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FA68F1A-2C14-644F-A05C-9600BF14F9CF}"/>
                  </a:ext>
                </a:extLst>
              </p:cNvPr>
              <p:cNvSpPr/>
              <p:nvPr/>
            </p:nvSpPr>
            <p:spPr>
              <a:xfrm>
                <a:off x="6492364" y="626821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8B06227-9D7C-154A-897E-97A46E7AE4C7}"/>
                  </a:ext>
                </a:extLst>
              </p:cNvPr>
              <p:cNvSpPr/>
              <p:nvPr/>
            </p:nvSpPr>
            <p:spPr>
              <a:xfrm>
                <a:off x="6776679" y="621684"/>
                <a:ext cx="190502" cy="186103"/>
              </a:xfrm>
              <a:prstGeom prst="ellipse">
                <a:avLst/>
              </a:prstGeom>
              <a:pattFill prst="dkHorz">
                <a:fgClr>
                  <a:srgbClr val="C00000"/>
                </a:fgClr>
                <a:bgClr>
                  <a:schemeClr val="bg1"/>
                </a:bgClr>
              </a:patt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151E81F-DF47-C249-8DD8-F656DE2FC978}"/>
                  </a:ext>
                </a:extLst>
              </p:cNvPr>
              <p:cNvSpPr/>
              <p:nvPr/>
            </p:nvSpPr>
            <p:spPr>
              <a:xfrm>
                <a:off x="7055857" y="621684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B9A664F-BE4E-1A4D-9C91-82EA3BF7DF57}"/>
                </a:ext>
              </a:extLst>
            </p:cNvPr>
            <p:cNvGrpSpPr/>
            <p:nvPr/>
          </p:nvGrpSpPr>
          <p:grpSpPr>
            <a:xfrm rot="5400000">
              <a:off x="5681505" y="3182986"/>
              <a:ext cx="497233" cy="215444"/>
              <a:chOff x="6456050" y="581893"/>
              <a:chExt cx="570593" cy="262968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8C35547-9461-5041-9478-68D61AD3DD93}"/>
                  </a:ext>
                </a:extLst>
              </p:cNvPr>
              <p:cNvSpPr txBox="1"/>
              <p:nvPr/>
            </p:nvSpPr>
            <p:spPr>
              <a:xfrm>
                <a:off x="6456050" y="581893"/>
                <a:ext cx="570593" cy="262968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9B0F16D-23BA-0941-861B-A9C9D96AFBDA}"/>
                  </a:ext>
                </a:extLst>
              </p:cNvPr>
              <p:cNvSpPr/>
              <p:nvPr/>
            </p:nvSpPr>
            <p:spPr>
              <a:xfrm>
                <a:off x="6492364" y="626821"/>
                <a:ext cx="190502" cy="186103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625060A-5FC5-2C49-BF5C-526BE91D61A3}"/>
                  </a:ext>
                </a:extLst>
              </p:cNvPr>
              <p:cNvSpPr/>
              <p:nvPr/>
            </p:nvSpPr>
            <p:spPr>
              <a:xfrm>
                <a:off x="6794295" y="626820"/>
                <a:ext cx="190501" cy="186102"/>
              </a:xfrm>
              <a:prstGeom prst="ellipse">
                <a:avLst/>
              </a:prstGeom>
              <a:pattFill prst="dkVert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FA23715-C597-874E-9BA7-0AC6C271BD8D}"/>
                </a:ext>
              </a:extLst>
            </p:cNvPr>
            <p:cNvSpPr/>
            <p:nvPr/>
          </p:nvSpPr>
          <p:spPr>
            <a:xfrm>
              <a:off x="6062168" y="3094910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5FF8EB6-B755-504D-8362-E47B3A2482F6}"/>
                </a:ext>
              </a:extLst>
            </p:cNvPr>
            <p:cNvSpPr/>
            <p:nvPr/>
          </p:nvSpPr>
          <p:spPr>
            <a:xfrm>
              <a:off x="6294249" y="3087421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6C542F-7617-6340-B125-ECB01A71AD90}"/>
                </a:ext>
              </a:extLst>
            </p:cNvPr>
            <p:cNvSpPr/>
            <p:nvPr/>
          </p:nvSpPr>
          <p:spPr>
            <a:xfrm>
              <a:off x="6528245" y="3087421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FDD507-4948-104B-ACA1-D6D5950E8976}"/>
                </a:ext>
              </a:extLst>
            </p:cNvPr>
            <p:cNvSpPr/>
            <p:nvPr/>
          </p:nvSpPr>
          <p:spPr>
            <a:xfrm>
              <a:off x="6062168" y="3345816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6643798-F966-294B-ACDA-3E5D8850ACD1}"/>
                </a:ext>
              </a:extLst>
            </p:cNvPr>
            <p:cNvSpPr/>
            <p:nvPr/>
          </p:nvSpPr>
          <p:spPr>
            <a:xfrm>
              <a:off x="6294249" y="3338327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B76F469-B494-6047-B0C8-A002543987D3}"/>
                </a:ext>
              </a:extLst>
            </p:cNvPr>
            <p:cNvSpPr/>
            <p:nvPr/>
          </p:nvSpPr>
          <p:spPr>
            <a:xfrm>
              <a:off x="6528245" y="3338327"/>
              <a:ext cx="155502" cy="164692"/>
            </a:xfrm>
            <a:prstGeom prst="ellipse">
              <a:avLst/>
            </a:prstGeom>
            <a:solidFill>
              <a:srgbClr val="73FEFF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C22C6739-62C1-A542-B032-3AFEBFC5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41276" y="3158377"/>
              <a:ext cx="172780" cy="198240"/>
            </a:xfrm>
            <a:prstGeom prst="rect">
              <a:avLst/>
            </a:prstGeom>
          </p:spPr>
        </p:pic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F41423E9-A496-4D43-9E0E-0DCB5C87C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3240" y="2696648"/>
            <a:ext cx="129585" cy="137243"/>
          </a:xfrm>
          <a:prstGeom prst="rect">
            <a:avLst/>
          </a:prstGeom>
        </p:spPr>
      </p:pic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DFDEC7C-574F-F84C-940F-D9E3BC99ADCB}"/>
              </a:ext>
            </a:extLst>
          </p:cNvPr>
          <p:cNvGrpSpPr/>
          <p:nvPr/>
        </p:nvGrpSpPr>
        <p:grpSpPr>
          <a:xfrm>
            <a:off x="7796097" y="2566325"/>
            <a:ext cx="1263751" cy="276999"/>
            <a:chOff x="4744190" y="2005954"/>
            <a:chExt cx="1685001" cy="36933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EAFEDE2-D115-7E4C-9785-D18D4102ECE0}"/>
                </a:ext>
              </a:extLst>
            </p:cNvPr>
            <p:cNvSpPr txBox="1"/>
            <p:nvPr/>
          </p:nvSpPr>
          <p:spPr>
            <a:xfrm>
              <a:off x="4744190" y="2005954"/>
              <a:ext cx="157350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Nyala" panose="02000504070300020003" pitchFamily="2" charset="0"/>
                </a:rPr>
                <a:t>Statement</a:t>
              </a:r>
              <a:r>
                <a:rPr lang="zh-CN" altLang="en-US" sz="1200" dirty="0">
                  <a:latin typeface="Nyala" panose="02000504070300020003" pitchFamily="2" charset="0"/>
                </a:rPr>
                <a:t> </a:t>
              </a:r>
              <a:r>
                <a:rPr lang="en-US" altLang="zh-CN" sz="1200" dirty="0">
                  <a:latin typeface="Nyala" panose="02000504070300020003" pitchFamily="2" charset="0"/>
                </a:rPr>
                <a:t>Vector</a:t>
              </a:r>
              <a:endParaRPr lang="en-US" sz="1200" dirty="0">
                <a:latin typeface="Nyala" panose="02000504070300020003" pitchFamily="2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5DA0F3A-6A79-DA49-93B8-E3CF14304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07303" y="2125713"/>
              <a:ext cx="117861" cy="141470"/>
            </a:xfrm>
            <a:prstGeom prst="rect">
              <a:avLst/>
            </a:prstGeom>
          </p:spPr>
        </p:pic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04872969-7238-1B49-AF18-8D8F98FF5986}"/>
                </a:ext>
              </a:extLst>
            </p:cNvPr>
            <p:cNvSpPr/>
            <p:nvPr/>
          </p:nvSpPr>
          <p:spPr>
            <a:xfrm>
              <a:off x="4755021" y="2027605"/>
              <a:ext cx="1674170" cy="328163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pic>
        <p:nvPicPr>
          <p:cNvPr id="158" name="Picture 157">
            <a:extLst>
              <a:ext uri="{FF2B5EF4-FFF2-40B4-BE49-F238E27FC236}">
                <a16:creationId xmlns:a16="http://schemas.microsoft.com/office/drawing/2014/main" id="{EBD08FB7-D84A-724C-9672-777C98A908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1889" y="2930035"/>
            <a:ext cx="86390" cy="125807"/>
          </a:xfrm>
          <a:prstGeom prst="rect">
            <a:avLst/>
          </a:prstGeom>
        </p:spPr>
      </p:pic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D88F0E23-EF81-A04C-B05C-25AA27268298}"/>
              </a:ext>
            </a:extLst>
          </p:cNvPr>
          <p:cNvCxnSpPr>
            <a:cxnSpLocks/>
          </p:cNvCxnSpPr>
          <p:nvPr/>
        </p:nvCxnSpPr>
        <p:spPr>
          <a:xfrm>
            <a:off x="1242157" y="3584895"/>
            <a:ext cx="3896" cy="22335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1DF5E695-7269-2349-B1E2-5F63778FCC7C}"/>
              </a:ext>
            </a:extLst>
          </p:cNvPr>
          <p:cNvCxnSpPr>
            <a:cxnSpLocks/>
          </p:cNvCxnSpPr>
          <p:nvPr/>
        </p:nvCxnSpPr>
        <p:spPr>
          <a:xfrm>
            <a:off x="3073724" y="3667240"/>
            <a:ext cx="3896" cy="22335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9686BAA-841A-5445-8CB4-6A5AB86A29AC}"/>
              </a:ext>
            </a:extLst>
          </p:cNvPr>
          <p:cNvGrpSpPr/>
          <p:nvPr/>
        </p:nvGrpSpPr>
        <p:grpSpPr>
          <a:xfrm>
            <a:off x="1102368" y="3503209"/>
            <a:ext cx="2880253" cy="1051138"/>
            <a:chOff x="1469823" y="3527945"/>
            <a:chExt cx="3840337" cy="1401517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3B2B5256-58D5-2047-A493-89C0291E7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95451" y="4616294"/>
              <a:ext cx="373764" cy="274053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E6A54FC1-FD84-9140-B4F3-DE16DA7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1230" y="4722072"/>
              <a:ext cx="468930" cy="207390"/>
            </a:xfrm>
            <a:prstGeom prst="rect">
              <a:avLst/>
            </a:prstGeom>
          </p:spPr>
        </p:pic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958AE803-F8AA-DE41-A3EE-E87F202FBA46}"/>
                </a:ext>
              </a:extLst>
            </p:cNvPr>
            <p:cNvCxnSpPr>
              <a:endCxn id="121" idx="1"/>
            </p:cNvCxnSpPr>
            <p:nvPr/>
          </p:nvCxnSpPr>
          <p:spPr>
            <a:xfrm>
              <a:off x="4312604" y="4755154"/>
              <a:ext cx="528627" cy="70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0DE6EEF-F855-9B45-B0FE-A5711524EBA1}"/>
                </a:ext>
              </a:extLst>
            </p:cNvPr>
            <p:cNvSpPr/>
            <p:nvPr/>
          </p:nvSpPr>
          <p:spPr>
            <a:xfrm>
              <a:off x="1469823" y="3527945"/>
              <a:ext cx="2794095" cy="1240430"/>
            </a:xfrm>
            <a:custGeom>
              <a:avLst/>
              <a:gdLst>
                <a:gd name="connsiteX0" fmla="*/ 56606 w 2464526"/>
                <a:gd name="connsiteY0" fmla="*/ 269966 h 1033065"/>
                <a:gd name="connsiteX1" fmla="*/ 56606 w 2464526"/>
                <a:gd name="connsiteY1" fmla="*/ 269966 h 1033065"/>
                <a:gd name="connsiteX2" fmla="*/ 161109 w 2464526"/>
                <a:gd name="connsiteY2" fmla="*/ 243840 h 1033065"/>
                <a:gd name="connsiteX3" fmla="*/ 191589 w 2464526"/>
                <a:gd name="connsiteY3" fmla="*/ 239486 h 1033065"/>
                <a:gd name="connsiteX4" fmla="*/ 252549 w 2464526"/>
                <a:gd name="connsiteY4" fmla="*/ 226423 h 1033065"/>
                <a:gd name="connsiteX5" fmla="*/ 300446 w 2464526"/>
                <a:gd name="connsiteY5" fmla="*/ 217714 h 1033065"/>
                <a:gd name="connsiteX6" fmla="*/ 387531 w 2464526"/>
                <a:gd name="connsiteY6" fmla="*/ 195943 h 1033065"/>
                <a:gd name="connsiteX7" fmla="*/ 422366 w 2464526"/>
                <a:gd name="connsiteY7" fmla="*/ 182880 h 1033065"/>
                <a:gd name="connsiteX8" fmla="*/ 474617 w 2464526"/>
                <a:gd name="connsiteY8" fmla="*/ 174171 h 1033065"/>
                <a:gd name="connsiteX9" fmla="*/ 522514 w 2464526"/>
                <a:gd name="connsiteY9" fmla="*/ 161108 h 1033065"/>
                <a:gd name="connsiteX10" fmla="*/ 548640 w 2464526"/>
                <a:gd name="connsiteY10" fmla="*/ 148046 h 1033065"/>
                <a:gd name="connsiteX11" fmla="*/ 566057 w 2464526"/>
                <a:gd name="connsiteY11" fmla="*/ 143691 h 1033065"/>
                <a:gd name="connsiteX12" fmla="*/ 592183 w 2464526"/>
                <a:gd name="connsiteY12" fmla="*/ 134983 h 1033065"/>
                <a:gd name="connsiteX13" fmla="*/ 609600 w 2464526"/>
                <a:gd name="connsiteY13" fmla="*/ 130628 h 1033065"/>
                <a:gd name="connsiteX14" fmla="*/ 640080 w 2464526"/>
                <a:gd name="connsiteY14" fmla="*/ 121920 h 1033065"/>
                <a:gd name="connsiteX15" fmla="*/ 666206 w 2464526"/>
                <a:gd name="connsiteY15" fmla="*/ 117566 h 1033065"/>
                <a:gd name="connsiteX16" fmla="*/ 722811 w 2464526"/>
                <a:gd name="connsiteY16" fmla="*/ 108857 h 1033065"/>
                <a:gd name="connsiteX17" fmla="*/ 735874 w 2464526"/>
                <a:gd name="connsiteY17" fmla="*/ 104503 h 1033065"/>
                <a:gd name="connsiteX18" fmla="*/ 779417 w 2464526"/>
                <a:gd name="connsiteY18" fmla="*/ 95794 h 1033065"/>
                <a:gd name="connsiteX19" fmla="*/ 809897 w 2464526"/>
                <a:gd name="connsiteY19" fmla="*/ 87086 h 1033065"/>
                <a:gd name="connsiteX20" fmla="*/ 853440 w 2464526"/>
                <a:gd name="connsiteY20" fmla="*/ 74023 h 1033065"/>
                <a:gd name="connsiteX21" fmla="*/ 914400 w 2464526"/>
                <a:gd name="connsiteY21" fmla="*/ 60960 h 1033065"/>
                <a:gd name="connsiteX22" fmla="*/ 949234 w 2464526"/>
                <a:gd name="connsiteY22" fmla="*/ 52251 h 1033065"/>
                <a:gd name="connsiteX23" fmla="*/ 971006 w 2464526"/>
                <a:gd name="connsiteY23" fmla="*/ 43543 h 1033065"/>
                <a:gd name="connsiteX24" fmla="*/ 992777 w 2464526"/>
                <a:gd name="connsiteY24" fmla="*/ 39188 h 1033065"/>
                <a:gd name="connsiteX25" fmla="*/ 1010194 w 2464526"/>
                <a:gd name="connsiteY25" fmla="*/ 34834 h 1033065"/>
                <a:gd name="connsiteX26" fmla="*/ 1053737 w 2464526"/>
                <a:gd name="connsiteY26" fmla="*/ 17417 h 1033065"/>
                <a:gd name="connsiteX27" fmla="*/ 1079863 w 2464526"/>
                <a:gd name="connsiteY27" fmla="*/ 8708 h 1033065"/>
                <a:gd name="connsiteX28" fmla="*/ 1119051 w 2464526"/>
                <a:gd name="connsiteY28" fmla="*/ 0 h 1033065"/>
                <a:gd name="connsiteX29" fmla="*/ 1145177 w 2464526"/>
                <a:gd name="connsiteY29" fmla="*/ 4354 h 1033065"/>
                <a:gd name="connsiteX30" fmla="*/ 1158240 w 2464526"/>
                <a:gd name="connsiteY30" fmla="*/ 8708 h 1033065"/>
                <a:gd name="connsiteX31" fmla="*/ 1175657 w 2464526"/>
                <a:gd name="connsiteY31" fmla="*/ 13063 h 1033065"/>
                <a:gd name="connsiteX32" fmla="*/ 1201783 w 2464526"/>
                <a:gd name="connsiteY32" fmla="*/ 21771 h 1033065"/>
                <a:gd name="connsiteX33" fmla="*/ 1254034 w 2464526"/>
                <a:gd name="connsiteY33" fmla="*/ 47897 h 1033065"/>
                <a:gd name="connsiteX34" fmla="*/ 1267097 w 2464526"/>
                <a:gd name="connsiteY34" fmla="*/ 52251 h 1033065"/>
                <a:gd name="connsiteX35" fmla="*/ 1306286 w 2464526"/>
                <a:gd name="connsiteY35" fmla="*/ 82731 h 1033065"/>
                <a:gd name="connsiteX36" fmla="*/ 1314994 w 2464526"/>
                <a:gd name="connsiteY36" fmla="*/ 95794 h 1033065"/>
                <a:gd name="connsiteX37" fmla="*/ 1341120 w 2464526"/>
                <a:gd name="connsiteY37" fmla="*/ 113211 h 1033065"/>
                <a:gd name="connsiteX38" fmla="*/ 1349829 w 2464526"/>
                <a:gd name="connsiteY38" fmla="*/ 126274 h 1033065"/>
                <a:gd name="connsiteX39" fmla="*/ 1375954 w 2464526"/>
                <a:gd name="connsiteY39" fmla="*/ 148046 h 1033065"/>
                <a:gd name="connsiteX40" fmla="*/ 1393371 w 2464526"/>
                <a:gd name="connsiteY40" fmla="*/ 174171 h 1033065"/>
                <a:gd name="connsiteX41" fmla="*/ 1406434 w 2464526"/>
                <a:gd name="connsiteY41" fmla="*/ 187234 h 1033065"/>
                <a:gd name="connsiteX42" fmla="*/ 1432560 w 2464526"/>
                <a:gd name="connsiteY42" fmla="*/ 230777 h 1033065"/>
                <a:gd name="connsiteX43" fmla="*/ 1445623 w 2464526"/>
                <a:gd name="connsiteY43" fmla="*/ 243840 h 1033065"/>
                <a:gd name="connsiteX44" fmla="*/ 1467394 w 2464526"/>
                <a:gd name="connsiteY44" fmla="*/ 269966 h 1033065"/>
                <a:gd name="connsiteX45" fmla="*/ 1493520 w 2464526"/>
                <a:gd name="connsiteY45" fmla="*/ 287383 h 1033065"/>
                <a:gd name="connsiteX46" fmla="*/ 1506583 w 2464526"/>
                <a:gd name="connsiteY46" fmla="*/ 296091 h 1033065"/>
                <a:gd name="connsiteX47" fmla="*/ 1519646 w 2464526"/>
                <a:gd name="connsiteY47" fmla="*/ 304800 h 1033065"/>
                <a:gd name="connsiteX48" fmla="*/ 1532709 w 2464526"/>
                <a:gd name="connsiteY48" fmla="*/ 309154 h 1033065"/>
                <a:gd name="connsiteX49" fmla="*/ 1545771 w 2464526"/>
                <a:gd name="connsiteY49" fmla="*/ 317863 h 1033065"/>
                <a:gd name="connsiteX50" fmla="*/ 1593669 w 2464526"/>
                <a:gd name="connsiteY50" fmla="*/ 326571 h 1033065"/>
                <a:gd name="connsiteX51" fmla="*/ 1615440 w 2464526"/>
                <a:gd name="connsiteY51" fmla="*/ 330926 h 1033065"/>
                <a:gd name="connsiteX52" fmla="*/ 1728651 w 2464526"/>
                <a:gd name="connsiteY52" fmla="*/ 343988 h 1033065"/>
                <a:gd name="connsiteX53" fmla="*/ 1789611 w 2464526"/>
                <a:gd name="connsiteY53" fmla="*/ 348343 h 1033065"/>
                <a:gd name="connsiteX54" fmla="*/ 1933303 w 2464526"/>
                <a:gd name="connsiteY54" fmla="*/ 352697 h 1033065"/>
                <a:gd name="connsiteX55" fmla="*/ 1963783 w 2464526"/>
                <a:gd name="connsiteY55" fmla="*/ 357051 h 1033065"/>
                <a:gd name="connsiteX56" fmla="*/ 1976846 w 2464526"/>
                <a:gd name="connsiteY56" fmla="*/ 361406 h 1033065"/>
                <a:gd name="connsiteX57" fmla="*/ 2002971 w 2464526"/>
                <a:gd name="connsiteY57" fmla="*/ 365760 h 1033065"/>
                <a:gd name="connsiteX58" fmla="*/ 2020389 w 2464526"/>
                <a:gd name="connsiteY58" fmla="*/ 370114 h 1033065"/>
                <a:gd name="connsiteX59" fmla="*/ 2059577 w 2464526"/>
                <a:gd name="connsiteY59" fmla="*/ 374468 h 1033065"/>
                <a:gd name="connsiteX60" fmla="*/ 2168434 w 2464526"/>
                <a:gd name="connsiteY60" fmla="*/ 387531 h 1033065"/>
                <a:gd name="connsiteX61" fmla="*/ 2290354 w 2464526"/>
                <a:gd name="connsiteY61" fmla="*/ 396240 h 1033065"/>
                <a:gd name="connsiteX62" fmla="*/ 2373086 w 2464526"/>
                <a:gd name="connsiteY62" fmla="*/ 404948 h 1033065"/>
                <a:gd name="connsiteX63" fmla="*/ 2412274 w 2464526"/>
                <a:gd name="connsiteY63" fmla="*/ 413657 h 1033065"/>
                <a:gd name="connsiteX64" fmla="*/ 2425337 w 2464526"/>
                <a:gd name="connsiteY64" fmla="*/ 422366 h 1033065"/>
                <a:gd name="connsiteX65" fmla="*/ 2442754 w 2464526"/>
                <a:gd name="connsiteY65" fmla="*/ 448491 h 1033065"/>
                <a:gd name="connsiteX66" fmla="*/ 2451463 w 2464526"/>
                <a:gd name="connsiteY66" fmla="*/ 461554 h 1033065"/>
                <a:gd name="connsiteX67" fmla="*/ 2455817 w 2464526"/>
                <a:gd name="connsiteY67" fmla="*/ 478971 h 1033065"/>
                <a:gd name="connsiteX68" fmla="*/ 2464526 w 2464526"/>
                <a:gd name="connsiteY68" fmla="*/ 505097 h 1033065"/>
                <a:gd name="connsiteX69" fmla="*/ 2451463 w 2464526"/>
                <a:gd name="connsiteY69" fmla="*/ 574766 h 1033065"/>
                <a:gd name="connsiteX70" fmla="*/ 2434046 w 2464526"/>
                <a:gd name="connsiteY70" fmla="*/ 600891 h 1033065"/>
                <a:gd name="connsiteX71" fmla="*/ 2425337 w 2464526"/>
                <a:gd name="connsiteY71" fmla="*/ 613954 h 1033065"/>
                <a:gd name="connsiteX72" fmla="*/ 2407920 w 2464526"/>
                <a:gd name="connsiteY72" fmla="*/ 640080 h 1033065"/>
                <a:gd name="connsiteX73" fmla="*/ 2390503 w 2464526"/>
                <a:gd name="connsiteY73" fmla="*/ 666206 h 1033065"/>
                <a:gd name="connsiteX74" fmla="*/ 2377440 w 2464526"/>
                <a:gd name="connsiteY74" fmla="*/ 683623 h 1033065"/>
                <a:gd name="connsiteX75" fmla="*/ 2368731 w 2464526"/>
                <a:gd name="connsiteY75" fmla="*/ 696686 h 1033065"/>
                <a:gd name="connsiteX76" fmla="*/ 2355669 w 2464526"/>
                <a:gd name="connsiteY76" fmla="*/ 709748 h 1033065"/>
                <a:gd name="connsiteX77" fmla="*/ 2333897 w 2464526"/>
                <a:gd name="connsiteY77" fmla="*/ 740228 h 1033065"/>
                <a:gd name="connsiteX78" fmla="*/ 2307771 w 2464526"/>
                <a:gd name="connsiteY78" fmla="*/ 766354 h 1033065"/>
                <a:gd name="connsiteX79" fmla="*/ 2294709 w 2464526"/>
                <a:gd name="connsiteY79" fmla="*/ 779417 h 1033065"/>
                <a:gd name="connsiteX80" fmla="*/ 2281646 w 2464526"/>
                <a:gd name="connsiteY80" fmla="*/ 792480 h 1033065"/>
                <a:gd name="connsiteX81" fmla="*/ 2268583 w 2464526"/>
                <a:gd name="connsiteY81" fmla="*/ 805543 h 1033065"/>
                <a:gd name="connsiteX82" fmla="*/ 2255520 w 2464526"/>
                <a:gd name="connsiteY82" fmla="*/ 814251 h 1033065"/>
                <a:gd name="connsiteX83" fmla="*/ 2238103 w 2464526"/>
                <a:gd name="connsiteY83" fmla="*/ 831668 h 1033065"/>
                <a:gd name="connsiteX84" fmla="*/ 2216331 w 2464526"/>
                <a:gd name="connsiteY84" fmla="*/ 844731 h 1033065"/>
                <a:gd name="connsiteX85" fmla="*/ 2168434 w 2464526"/>
                <a:gd name="connsiteY85" fmla="*/ 866503 h 1033065"/>
                <a:gd name="connsiteX86" fmla="*/ 2124891 w 2464526"/>
                <a:gd name="connsiteY86" fmla="*/ 896983 h 1033065"/>
                <a:gd name="connsiteX87" fmla="*/ 2111829 w 2464526"/>
                <a:gd name="connsiteY87" fmla="*/ 901337 h 1033065"/>
                <a:gd name="connsiteX88" fmla="*/ 2081349 w 2464526"/>
                <a:gd name="connsiteY88" fmla="*/ 923108 h 1033065"/>
                <a:gd name="connsiteX89" fmla="*/ 2068286 w 2464526"/>
                <a:gd name="connsiteY89" fmla="*/ 931817 h 1033065"/>
                <a:gd name="connsiteX90" fmla="*/ 2029097 w 2464526"/>
                <a:gd name="connsiteY90" fmla="*/ 949234 h 1033065"/>
                <a:gd name="connsiteX91" fmla="*/ 2016034 w 2464526"/>
                <a:gd name="connsiteY91" fmla="*/ 957943 h 1033065"/>
                <a:gd name="connsiteX92" fmla="*/ 1994263 w 2464526"/>
                <a:gd name="connsiteY92" fmla="*/ 966651 h 1033065"/>
                <a:gd name="connsiteX93" fmla="*/ 1950720 w 2464526"/>
                <a:gd name="connsiteY93" fmla="*/ 984068 h 1033065"/>
                <a:gd name="connsiteX94" fmla="*/ 1937657 w 2464526"/>
                <a:gd name="connsiteY94" fmla="*/ 988423 h 1033065"/>
                <a:gd name="connsiteX95" fmla="*/ 1889760 w 2464526"/>
                <a:gd name="connsiteY95" fmla="*/ 997131 h 1033065"/>
                <a:gd name="connsiteX96" fmla="*/ 1854926 w 2464526"/>
                <a:gd name="connsiteY96" fmla="*/ 1001486 h 1033065"/>
                <a:gd name="connsiteX97" fmla="*/ 1833154 w 2464526"/>
                <a:gd name="connsiteY97" fmla="*/ 1005840 h 1033065"/>
                <a:gd name="connsiteX98" fmla="*/ 1802674 w 2464526"/>
                <a:gd name="connsiteY98" fmla="*/ 1014548 h 1033065"/>
                <a:gd name="connsiteX99" fmla="*/ 1767840 w 2464526"/>
                <a:gd name="connsiteY99" fmla="*/ 1018903 h 1033065"/>
                <a:gd name="connsiteX100" fmla="*/ 1563189 w 2464526"/>
                <a:gd name="connsiteY100" fmla="*/ 1027611 h 1033065"/>
                <a:gd name="connsiteX101" fmla="*/ 1441269 w 2464526"/>
                <a:gd name="connsiteY101" fmla="*/ 1027611 h 1033065"/>
                <a:gd name="connsiteX102" fmla="*/ 1406434 w 2464526"/>
                <a:gd name="connsiteY102" fmla="*/ 1023257 h 1033065"/>
                <a:gd name="connsiteX103" fmla="*/ 1384663 w 2464526"/>
                <a:gd name="connsiteY103" fmla="*/ 1018903 h 1033065"/>
                <a:gd name="connsiteX104" fmla="*/ 1210491 w 2464526"/>
                <a:gd name="connsiteY104" fmla="*/ 1014548 h 1033065"/>
                <a:gd name="connsiteX105" fmla="*/ 1092926 w 2464526"/>
                <a:gd name="connsiteY105" fmla="*/ 1005840 h 1033065"/>
                <a:gd name="connsiteX106" fmla="*/ 1018903 w 2464526"/>
                <a:gd name="connsiteY106" fmla="*/ 997131 h 1033065"/>
                <a:gd name="connsiteX107" fmla="*/ 1001486 w 2464526"/>
                <a:gd name="connsiteY107" fmla="*/ 992777 h 1033065"/>
                <a:gd name="connsiteX108" fmla="*/ 971006 w 2464526"/>
                <a:gd name="connsiteY108" fmla="*/ 979714 h 1033065"/>
                <a:gd name="connsiteX109" fmla="*/ 927463 w 2464526"/>
                <a:gd name="connsiteY109" fmla="*/ 971006 h 1033065"/>
                <a:gd name="connsiteX110" fmla="*/ 914400 w 2464526"/>
                <a:gd name="connsiteY110" fmla="*/ 966651 h 1033065"/>
                <a:gd name="connsiteX111" fmla="*/ 892629 w 2464526"/>
                <a:gd name="connsiteY111" fmla="*/ 962297 h 1033065"/>
                <a:gd name="connsiteX112" fmla="*/ 857794 w 2464526"/>
                <a:gd name="connsiteY112" fmla="*/ 944880 h 1033065"/>
                <a:gd name="connsiteX113" fmla="*/ 840377 w 2464526"/>
                <a:gd name="connsiteY113" fmla="*/ 936171 h 1033065"/>
                <a:gd name="connsiteX114" fmla="*/ 827314 w 2464526"/>
                <a:gd name="connsiteY114" fmla="*/ 931817 h 1033065"/>
                <a:gd name="connsiteX115" fmla="*/ 801189 w 2464526"/>
                <a:gd name="connsiteY115" fmla="*/ 914400 h 1033065"/>
                <a:gd name="connsiteX116" fmla="*/ 788126 w 2464526"/>
                <a:gd name="connsiteY116" fmla="*/ 905691 h 1033065"/>
                <a:gd name="connsiteX117" fmla="*/ 770709 w 2464526"/>
                <a:gd name="connsiteY117" fmla="*/ 896983 h 1033065"/>
                <a:gd name="connsiteX118" fmla="*/ 757646 w 2464526"/>
                <a:gd name="connsiteY118" fmla="*/ 892628 h 1033065"/>
                <a:gd name="connsiteX119" fmla="*/ 727166 w 2464526"/>
                <a:gd name="connsiteY119" fmla="*/ 870857 h 1033065"/>
                <a:gd name="connsiteX120" fmla="*/ 714103 w 2464526"/>
                <a:gd name="connsiteY120" fmla="*/ 862148 h 1033065"/>
                <a:gd name="connsiteX121" fmla="*/ 696686 w 2464526"/>
                <a:gd name="connsiteY121" fmla="*/ 857794 h 1033065"/>
                <a:gd name="connsiteX122" fmla="*/ 657497 w 2464526"/>
                <a:gd name="connsiteY122" fmla="*/ 836023 h 1033065"/>
                <a:gd name="connsiteX123" fmla="*/ 640080 w 2464526"/>
                <a:gd name="connsiteY123" fmla="*/ 827314 h 1033065"/>
                <a:gd name="connsiteX124" fmla="*/ 622663 w 2464526"/>
                <a:gd name="connsiteY124" fmla="*/ 822960 h 1033065"/>
                <a:gd name="connsiteX125" fmla="*/ 609600 w 2464526"/>
                <a:gd name="connsiteY125" fmla="*/ 818606 h 1033065"/>
                <a:gd name="connsiteX126" fmla="*/ 570411 w 2464526"/>
                <a:gd name="connsiteY126" fmla="*/ 801188 h 1033065"/>
                <a:gd name="connsiteX127" fmla="*/ 557349 w 2464526"/>
                <a:gd name="connsiteY127" fmla="*/ 792480 h 1033065"/>
                <a:gd name="connsiteX128" fmla="*/ 526869 w 2464526"/>
                <a:gd name="connsiteY128" fmla="*/ 783771 h 1033065"/>
                <a:gd name="connsiteX129" fmla="*/ 492034 w 2464526"/>
                <a:gd name="connsiteY129" fmla="*/ 770708 h 1033065"/>
                <a:gd name="connsiteX130" fmla="*/ 474617 w 2464526"/>
                <a:gd name="connsiteY130" fmla="*/ 762000 h 1033065"/>
                <a:gd name="connsiteX131" fmla="*/ 448491 w 2464526"/>
                <a:gd name="connsiteY131" fmla="*/ 753291 h 1033065"/>
                <a:gd name="connsiteX132" fmla="*/ 435429 w 2464526"/>
                <a:gd name="connsiteY132" fmla="*/ 748937 h 1033065"/>
                <a:gd name="connsiteX133" fmla="*/ 413657 w 2464526"/>
                <a:gd name="connsiteY133" fmla="*/ 740228 h 1033065"/>
                <a:gd name="connsiteX134" fmla="*/ 400594 w 2464526"/>
                <a:gd name="connsiteY134" fmla="*/ 735874 h 1033065"/>
                <a:gd name="connsiteX135" fmla="*/ 365760 w 2464526"/>
                <a:gd name="connsiteY135" fmla="*/ 722811 h 1033065"/>
                <a:gd name="connsiteX136" fmla="*/ 335280 w 2464526"/>
                <a:gd name="connsiteY136" fmla="*/ 709748 h 1033065"/>
                <a:gd name="connsiteX137" fmla="*/ 309154 w 2464526"/>
                <a:gd name="connsiteY137" fmla="*/ 701040 h 1033065"/>
                <a:gd name="connsiteX138" fmla="*/ 296091 w 2464526"/>
                <a:gd name="connsiteY138" fmla="*/ 692331 h 1033065"/>
                <a:gd name="connsiteX139" fmla="*/ 252549 w 2464526"/>
                <a:gd name="connsiteY139" fmla="*/ 679268 h 1033065"/>
                <a:gd name="connsiteX140" fmla="*/ 222069 w 2464526"/>
                <a:gd name="connsiteY140" fmla="*/ 666206 h 1033065"/>
                <a:gd name="connsiteX141" fmla="*/ 191589 w 2464526"/>
                <a:gd name="connsiteY141" fmla="*/ 648788 h 1033065"/>
                <a:gd name="connsiteX142" fmla="*/ 169817 w 2464526"/>
                <a:gd name="connsiteY142" fmla="*/ 640080 h 1033065"/>
                <a:gd name="connsiteX143" fmla="*/ 152400 w 2464526"/>
                <a:gd name="connsiteY143" fmla="*/ 631371 h 1033065"/>
                <a:gd name="connsiteX144" fmla="*/ 126274 w 2464526"/>
                <a:gd name="connsiteY144" fmla="*/ 622663 h 1033065"/>
                <a:gd name="connsiteX145" fmla="*/ 74023 w 2464526"/>
                <a:gd name="connsiteY145" fmla="*/ 592183 h 1033065"/>
                <a:gd name="connsiteX146" fmla="*/ 60960 w 2464526"/>
                <a:gd name="connsiteY146" fmla="*/ 583474 h 1033065"/>
                <a:gd name="connsiteX147" fmla="*/ 56606 w 2464526"/>
                <a:gd name="connsiteY147" fmla="*/ 570411 h 1033065"/>
                <a:gd name="connsiteX148" fmla="*/ 39189 w 2464526"/>
                <a:gd name="connsiteY148" fmla="*/ 544286 h 1033065"/>
                <a:gd name="connsiteX149" fmla="*/ 26126 w 2464526"/>
                <a:gd name="connsiteY149" fmla="*/ 518160 h 1033065"/>
                <a:gd name="connsiteX150" fmla="*/ 8709 w 2464526"/>
                <a:gd name="connsiteY150" fmla="*/ 487680 h 1033065"/>
                <a:gd name="connsiteX151" fmla="*/ 0 w 2464526"/>
                <a:gd name="connsiteY151" fmla="*/ 461554 h 1033065"/>
                <a:gd name="connsiteX152" fmla="*/ 4354 w 2464526"/>
                <a:gd name="connsiteY152" fmla="*/ 378823 h 1033065"/>
                <a:gd name="connsiteX153" fmla="*/ 13063 w 2464526"/>
                <a:gd name="connsiteY153" fmla="*/ 330926 h 1033065"/>
                <a:gd name="connsiteX154" fmla="*/ 17417 w 2464526"/>
                <a:gd name="connsiteY154" fmla="*/ 317863 h 1033065"/>
                <a:gd name="connsiteX155" fmla="*/ 34834 w 2464526"/>
                <a:gd name="connsiteY155" fmla="*/ 291737 h 1033065"/>
                <a:gd name="connsiteX156" fmla="*/ 56606 w 2464526"/>
                <a:gd name="connsiteY156" fmla="*/ 269966 h 103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2464526" h="1033065">
                  <a:moveTo>
                    <a:pt x="56606" y="269966"/>
                  </a:moveTo>
                  <a:lnTo>
                    <a:pt x="56606" y="269966"/>
                  </a:lnTo>
                  <a:cubicBezTo>
                    <a:pt x="89684" y="261145"/>
                    <a:pt x="126748" y="250282"/>
                    <a:pt x="161109" y="243840"/>
                  </a:cubicBezTo>
                  <a:cubicBezTo>
                    <a:pt x="171196" y="241949"/>
                    <a:pt x="181507" y="241406"/>
                    <a:pt x="191589" y="239486"/>
                  </a:cubicBezTo>
                  <a:cubicBezTo>
                    <a:pt x="212003" y="235598"/>
                    <a:pt x="232171" y="230499"/>
                    <a:pt x="252549" y="226423"/>
                  </a:cubicBezTo>
                  <a:cubicBezTo>
                    <a:pt x="268461" y="223240"/>
                    <a:pt x="284703" y="221650"/>
                    <a:pt x="300446" y="217714"/>
                  </a:cubicBezTo>
                  <a:cubicBezTo>
                    <a:pt x="421721" y="187394"/>
                    <a:pt x="247488" y="221404"/>
                    <a:pt x="387531" y="195943"/>
                  </a:cubicBezTo>
                  <a:cubicBezTo>
                    <a:pt x="399143" y="191589"/>
                    <a:pt x="410383" y="186075"/>
                    <a:pt x="422366" y="182880"/>
                  </a:cubicBezTo>
                  <a:cubicBezTo>
                    <a:pt x="468203" y="170657"/>
                    <a:pt x="436992" y="185459"/>
                    <a:pt x="474617" y="174171"/>
                  </a:cubicBezTo>
                  <a:cubicBezTo>
                    <a:pt x="527059" y="158438"/>
                    <a:pt x="463296" y="170980"/>
                    <a:pt x="522514" y="161108"/>
                  </a:cubicBezTo>
                  <a:cubicBezTo>
                    <a:pt x="531223" y="156754"/>
                    <a:pt x="539600" y="151662"/>
                    <a:pt x="548640" y="148046"/>
                  </a:cubicBezTo>
                  <a:cubicBezTo>
                    <a:pt x="554196" y="145823"/>
                    <a:pt x="560325" y="145411"/>
                    <a:pt x="566057" y="143691"/>
                  </a:cubicBezTo>
                  <a:cubicBezTo>
                    <a:pt x="574850" y="141053"/>
                    <a:pt x="583278" y="137210"/>
                    <a:pt x="592183" y="134983"/>
                  </a:cubicBezTo>
                  <a:cubicBezTo>
                    <a:pt x="597989" y="133531"/>
                    <a:pt x="603846" y="132272"/>
                    <a:pt x="609600" y="130628"/>
                  </a:cubicBezTo>
                  <a:cubicBezTo>
                    <a:pt x="628958" y="125097"/>
                    <a:pt x="617405" y="126455"/>
                    <a:pt x="640080" y="121920"/>
                  </a:cubicBezTo>
                  <a:cubicBezTo>
                    <a:pt x="648737" y="120189"/>
                    <a:pt x="657520" y="119145"/>
                    <a:pt x="666206" y="117566"/>
                  </a:cubicBezTo>
                  <a:cubicBezTo>
                    <a:pt x="710103" y="109584"/>
                    <a:pt x="663792" y="116234"/>
                    <a:pt x="722811" y="108857"/>
                  </a:cubicBezTo>
                  <a:cubicBezTo>
                    <a:pt x="727165" y="107406"/>
                    <a:pt x="731402" y="105535"/>
                    <a:pt x="735874" y="104503"/>
                  </a:cubicBezTo>
                  <a:cubicBezTo>
                    <a:pt x="750297" y="101175"/>
                    <a:pt x="765375" y="100474"/>
                    <a:pt x="779417" y="95794"/>
                  </a:cubicBezTo>
                  <a:cubicBezTo>
                    <a:pt x="823347" y="81152"/>
                    <a:pt x="755184" y="103500"/>
                    <a:pt x="809897" y="87086"/>
                  </a:cubicBezTo>
                  <a:cubicBezTo>
                    <a:pt x="832124" y="80418"/>
                    <a:pt x="833360" y="78039"/>
                    <a:pt x="853440" y="74023"/>
                  </a:cubicBezTo>
                  <a:cubicBezTo>
                    <a:pt x="916659" y="61379"/>
                    <a:pt x="836720" y="80379"/>
                    <a:pt x="914400" y="60960"/>
                  </a:cubicBezTo>
                  <a:cubicBezTo>
                    <a:pt x="914409" y="60958"/>
                    <a:pt x="949225" y="52255"/>
                    <a:pt x="949234" y="52251"/>
                  </a:cubicBezTo>
                  <a:cubicBezTo>
                    <a:pt x="956491" y="49348"/>
                    <a:pt x="963519" y="45789"/>
                    <a:pt x="971006" y="43543"/>
                  </a:cubicBezTo>
                  <a:cubicBezTo>
                    <a:pt x="978095" y="41416"/>
                    <a:pt x="985552" y="40794"/>
                    <a:pt x="992777" y="39188"/>
                  </a:cubicBezTo>
                  <a:cubicBezTo>
                    <a:pt x="998619" y="37890"/>
                    <a:pt x="1004462" y="36553"/>
                    <a:pt x="1010194" y="34834"/>
                  </a:cubicBezTo>
                  <a:cubicBezTo>
                    <a:pt x="1067955" y="17507"/>
                    <a:pt x="1010095" y="34875"/>
                    <a:pt x="1053737" y="17417"/>
                  </a:cubicBezTo>
                  <a:cubicBezTo>
                    <a:pt x="1062260" y="14008"/>
                    <a:pt x="1070861" y="10508"/>
                    <a:pt x="1079863" y="8708"/>
                  </a:cubicBezTo>
                  <a:cubicBezTo>
                    <a:pt x="1107502" y="3180"/>
                    <a:pt x="1094454" y="6149"/>
                    <a:pt x="1119051" y="0"/>
                  </a:cubicBezTo>
                  <a:cubicBezTo>
                    <a:pt x="1127760" y="1451"/>
                    <a:pt x="1136558" y="2439"/>
                    <a:pt x="1145177" y="4354"/>
                  </a:cubicBezTo>
                  <a:cubicBezTo>
                    <a:pt x="1149658" y="5350"/>
                    <a:pt x="1153827" y="7447"/>
                    <a:pt x="1158240" y="8708"/>
                  </a:cubicBezTo>
                  <a:cubicBezTo>
                    <a:pt x="1163994" y="10352"/>
                    <a:pt x="1169925" y="11343"/>
                    <a:pt x="1175657" y="13063"/>
                  </a:cubicBezTo>
                  <a:cubicBezTo>
                    <a:pt x="1184450" y="15701"/>
                    <a:pt x="1201783" y="21771"/>
                    <a:pt x="1201783" y="21771"/>
                  </a:cubicBezTo>
                  <a:cubicBezTo>
                    <a:pt x="1235545" y="44278"/>
                    <a:pt x="1217982" y="35879"/>
                    <a:pt x="1254034" y="47897"/>
                  </a:cubicBezTo>
                  <a:lnTo>
                    <a:pt x="1267097" y="52251"/>
                  </a:lnTo>
                  <a:cubicBezTo>
                    <a:pt x="1285302" y="64388"/>
                    <a:pt x="1293497" y="67383"/>
                    <a:pt x="1306286" y="82731"/>
                  </a:cubicBezTo>
                  <a:cubicBezTo>
                    <a:pt x="1309636" y="86751"/>
                    <a:pt x="1311056" y="92348"/>
                    <a:pt x="1314994" y="95794"/>
                  </a:cubicBezTo>
                  <a:cubicBezTo>
                    <a:pt x="1322871" y="102686"/>
                    <a:pt x="1341120" y="113211"/>
                    <a:pt x="1341120" y="113211"/>
                  </a:cubicBezTo>
                  <a:cubicBezTo>
                    <a:pt x="1344023" y="117565"/>
                    <a:pt x="1346129" y="122573"/>
                    <a:pt x="1349829" y="126274"/>
                  </a:cubicBezTo>
                  <a:cubicBezTo>
                    <a:pt x="1374986" y="151432"/>
                    <a:pt x="1350987" y="115946"/>
                    <a:pt x="1375954" y="148046"/>
                  </a:cubicBezTo>
                  <a:cubicBezTo>
                    <a:pt x="1382380" y="156307"/>
                    <a:pt x="1385970" y="166770"/>
                    <a:pt x="1393371" y="174171"/>
                  </a:cubicBezTo>
                  <a:cubicBezTo>
                    <a:pt x="1397725" y="178525"/>
                    <a:pt x="1402855" y="182223"/>
                    <a:pt x="1406434" y="187234"/>
                  </a:cubicBezTo>
                  <a:cubicBezTo>
                    <a:pt x="1423613" y="211283"/>
                    <a:pt x="1405434" y="203651"/>
                    <a:pt x="1432560" y="230777"/>
                  </a:cubicBezTo>
                  <a:cubicBezTo>
                    <a:pt x="1436914" y="235131"/>
                    <a:pt x="1441681" y="239109"/>
                    <a:pt x="1445623" y="243840"/>
                  </a:cubicBezTo>
                  <a:cubicBezTo>
                    <a:pt x="1458865" y="259731"/>
                    <a:pt x="1449315" y="255905"/>
                    <a:pt x="1467394" y="269966"/>
                  </a:cubicBezTo>
                  <a:cubicBezTo>
                    <a:pt x="1475656" y="276392"/>
                    <a:pt x="1484811" y="281577"/>
                    <a:pt x="1493520" y="287383"/>
                  </a:cubicBezTo>
                  <a:lnTo>
                    <a:pt x="1506583" y="296091"/>
                  </a:lnTo>
                  <a:cubicBezTo>
                    <a:pt x="1510937" y="298994"/>
                    <a:pt x="1514681" y="303145"/>
                    <a:pt x="1519646" y="304800"/>
                  </a:cubicBezTo>
                  <a:lnTo>
                    <a:pt x="1532709" y="309154"/>
                  </a:lnTo>
                  <a:cubicBezTo>
                    <a:pt x="1537063" y="312057"/>
                    <a:pt x="1540961" y="315802"/>
                    <a:pt x="1545771" y="317863"/>
                  </a:cubicBezTo>
                  <a:cubicBezTo>
                    <a:pt x="1556409" y="322422"/>
                    <a:pt x="1585967" y="325287"/>
                    <a:pt x="1593669" y="326571"/>
                  </a:cubicBezTo>
                  <a:cubicBezTo>
                    <a:pt x="1600969" y="327788"/>
                    <a:pt x="1608130" y="329772"/>
                    <a:pt x="1615440" y="330926"/>
                  </a:cubicBezTo>
                  <a:cubicBezTo>
                    <a:pt x="1672405" y="339921"/>
                    <a:pt x="1674078" y="339790"/>
                    <a:pt x="1728651" y="343988"/>
                  </a:cubicBezTo>
                  <a:cubicBezTo>
                    <a:pt x="1748963" y="345551"/>
                    <a:pt x="1769258" y="347477"/>
                    <a:pt x="1789611" y="348343"/>
                  </a:cubicBezTo>
                  <a:cubicBezTo>
                    <a:pt x="1837487" y="350380"/>
                    <a:pt x="1885406" y="351246"/>
                    <a:pt x="1933303" y="352697"/>
                  </a:cubicBezTo>
                  <a:cubicBezTo>
                    <a:pt x="1943463" y="354148"/>
                    <a:pt x="1953719" y="355038"/>
                    <a:pt x="1963783" y="357051"/>
                  </a:cubicBezTo>
                  <a:cubicBezTo>
                    <a:pt x="1968284" y="357951"/>
                    <a:pt x="1972365" y="360410"/>
                    <a:pt x="1976846" y="361406"/>
                  </a:cubicBezTo>
                  <a:cubicBezTo>
                    <a:pt x="1985464" y="363321"/>
                    <a:pt x="1994314" y="364029"/>
                    <a:pt x="2002971" y="365760"/>
                  </a:cubicBezTo>
                  <a:cubicBezTo>
                    <a:pt x="2008839" y="366934"/>
                    <a:pt x="2014474" y="369204"/>
                    <a:pt x="2020389" y="370114"/>
                  </a:cubicBezTo>
                  <a:cubicBezTo>
                    <a:pt x="2033379" y="372112"/>
                    <a:pt x="2046535" y="372838"/>
                    <a:pt x="2059577" y="374468"/>
                  </a:cubicBezTo>
                  <a:cubicBezTo>
                    <a:pt x="2109320" y="380686"/>
                    <a:pt x="2097168" y="382440"/>
                    <a:pt x="2168434" y="387531"/>
                  </a:cubicBezTo>
                  <a:cubicBezTo>
                    <a:pt x="2209074" y="390434"/>
                    <a:pt x="2249834" y="391975"/>
                    <a:pt x="2290354" y="396240"/>
                  </a:cubicBezTo>
                  <a:lnTo>
                    <a:pt x="2373086" y="404948"/>
                  </a:lnTo>
                  <a:cubicBezTo>
                    <a:pt x="2376955" y="405722"/>
                    <a:pt x="2406898" y="411353"/>
                    <a:pt x="2412274" y="413657"/>
                  </a:cubicBezTo>
                  <a:cubicBezTo>
                    <a:pt x="2417084" y="415719"/>
                    <a:pt x="2420983" y="419463"/>
                    <a:pt x="2425337" y="422366"/>
                  </a:cubicBezTo>
                  <a:lnTo>
                    <a:pt x="2442754" y="448491"/>
                  </a:lnTo>
                  <a:lnTo>
                    <a:pt x="2451463" y="461554"/>
                  </a:lnTo>
                  <a:cubicBezTo>
                    <a:pt x="2452914" y="467360"/>
                    <a:pt x="2454097" y="473239"/>
                    <a:pt x="2455817" y="478971"/>
                  </a:cubicBezTo>
                  <a:cubicBezTo>
                    <a:pt x="2458455" y="487764"/>
                    <a:pt x="2464526" y="505097"/>
                    <a:pt x="2464526" y="505097"/>
                  </a:cubicBezTo>
                  <a:cubicBezTo>
                    <a:pt x="2461068" y="546585"/>
                    <a:pt x="2467453" y="548115"/>
                    <a:pt x="2451463" y="574766"/>
                  </a:cubicBezTo>
                  <a:cubicBezTo>
                    <a:pt x="2446078" y="583741"/>
                    <a:pt x="2439852" y="592183"/>
                    <a:pt x="2434046" y="600891"/>
                  </a:cubicBezTo>
                  <a:lnTo>
                    <a:pt x="2425337" y="613954"/>
                  </a:lnTo>
                  <a:cubicBezTo>
                    <a:pt x="2417010" y="638937"/>
                    <a:pt x="2426946" y="615617"/>
                    <a:pt x="2407920" y="640080"/>
                  </a:cubicBezTo>
                  <a:cubicBezTo>
                    <a:pt x="2401494" y="648342"/>
                    <a:pt x="2396783" y="657833"/>
                    <a:pt x="2390503" y="666206"/>
                  </a:cubicBezTo>
                  <a:cubicBezTo>
                    <a:pt x="2386149" y="672012"/>
                    <a:pt x="2381658" y="677718"/>
                    <a:pt x="2377440" y="683623"/>
                  </a:cubicBezTo>
                  <a:cubicBezTo>
                    <a:pt x="2374398" y="687881"/>
                    <a:pt x="2372081" y="692666"/>
                    <a:pt x="2368731" y="696686"/>
                  </a:cubicBezTo>
                  <a:cubicBezTo>
                    <a:pt x="2364789" y="701416"/>
                    <a:pt x="2359611" y="705018"/>
                    <a:pt x="2355669" y="709748"/>
                  </a:cubicBezTo>
                  <a:cubicBezTo>
                    <a:pt x="2329171" y="741546"/>
                    <a:pt x="2369186" y="701018"/>
                    <a:pt x="2333897" y="740228"/>
                  </a:cubicBezTo>
                  <a:cubicBezTo>
                    <a:pt x="2325658" y="749382"/>
                    <a:pt x="2316480" y="757645"/>
                    <a:pt x="2307771" y="766354"/>
                  </a:cubicBezTo>
                  <a:lnTo>
                    <a:pt x="2294709" y="779417"/>
                  </a:lnTo>
                  <a:lnTo>
                    <a:pt x="2281646" y="792480"/>
                  </a:lnTo>
                  <a:cubicBezTo>
                    <a:pt x="2277292" y="796834"/>
                    <a:pt x="2273707" y="802127"/>
                    <a:pt x="2268583" y="805543"/>
                  </a:cubicBezTo>
                  <a:cubicBezTo>
                    <a:pt x="2264229" y="808446"/>
                    <a:pt x="2259493" y="810845"/>
                    <a:pt x="2255520" y="814251"/>
                  </a:cubicBezTo>
                  <a:cubicBezTo>
                    <a:pt x="2249286" y="819594"/>
                    <a:pt x="2244584" y="826627"/>
                    <a:pt x="2238103" y="831668"/>
                  </a:cubicBezTo>
                  <a:cubicBezTo>
                    <a:pt x="2231422" y="836864"/>
                    <a:pt x="2223901" y="840946"/>
                    <a:pt x="2216331" y="844731"/>
                  </a:cubicBezTo>
                  <a:cubicBezTo>
                    <a:pt x="2187808" y="858993"/>
                    <a:pt x="2216272" y="830624"/>
                    <a:pt x="2168434" y="866503"/>
                  </a:cubicBezTo>
                  <a:cubicBezTo>
                    <a:pt x="2160484" y="872466"/>
                    <a:pt x="2131326" y="894838"/>
                    <a:pt x="2124891" y="896983"/>
                  </a:cubicBezTo>
                  <a:lnTo>
                    <a:pt x="2111829" y="901337"/>
                  </a:lnTo>
                  <a:cubicBezTo>
                    <a:pt x="2090550" y="922616"/>
                    <a:pt x="2108096" y="907824"/>
                    <a:pt x="2081349" y="923108"/>
                  </a:cubicBezTo>
                  <a:cubicBezTo>
                    <a:pt x="2076805" y="925704"/>
                    <a:pt x="2072967" y="929477"/>
                    <a:pt x="2068286" y="931817"/>
                  </a:cubicBezTo>
                  <a:cubicBezTo>
                    <a:pt x="2030968" y="950477"/>
                    <a:pt x="2061411" y="930769"/>
                    <a:pt x="2029097" y="949234"/>
                  </a:cubicBezTo>
                  <a:cubicBezTo>
                    <a:pt x="2024553" y="951830"/>
                    <a:pt x="2020715" y="955603"/>
                    <a:pt x="2016034" y="957943"/>
                  </a:cubicBezTo>
                  <a:cubicBezTo>
                    <a:pt x="2009043" y="961438"/>
                    <a:pt x="2001405" y="963477"/>
                    <a:pt x="1994263" y="966651"/>
                  </a:cubicBezTo>
                  <a:cubicBezTo>
                    <a:pt x="1955811" y="983741"/>
                    <a:pt x="2001141" y="967261"/>
                    <a:pt x="1950720" y="984068"/>
                  </a:cubicBezTo>
                  <a:cubicBezTo>
                    <a:pt x="1946366" y="985519"/>
                    <a:pt x="1942158" y="987523"/>
                    <a:pt x="1937657" y="988423"/>
                  </a:cubicBezTo>
                  <a:cubicBezTo>
                    <a:pt x="1918897" y="992175"/>
                    <a:pt x="1909266" y="994344"/>
                    <a:pt x="1889760" y="997131"/>
                  </a:cubicBezTo>
                  <a:cubicBezTo>
                    <a:pt x="1878176" y="998786"/>
                    <a:pt x="1866492" y="999707"/>
                    <a:pt x="1854926" y="1001486"/>
                  </a:cubicBezTo>
                  <a:cubicBezTo>
                    <a:pt x="1847611" y="1002611"/>
                    <a:pt x="1840334" y="1004045"/>
                    <a:pt x="1833154" y="1005840"/>
                  </a:cubicBezTo>
                  <a:cubicBezTo>
                    <a:pt x="1812442" y="1011017"/>
                    <a:pt x="1827114" y="1010474"/>
                    <a:pt x="1802674" y="1014548"/>
                  </a:cubicBezTo>
                  <a:cubicBezTo>
                    <a:pt x="1791132" y="1016472"/>
                    <a:pt x="1779507" y="1018005"/>
                    <a:pt x="1767840" y="1018903"/>
                  </a:cubicBezTo>
                  <a:cubicBezTo>
                    <a:pt x="1708057" y="1023502"/>
                    <a:pt x="1618000" y="1025721"/>
                    <a:pt x="1563189" y="1027611"/>
                  </a:cubicBezTo>
                  <a:cubicBezTo>
                    <a:pt x="1505947" y="1035790"/>
                    <a:pt x="1532716" y="1033918"/>
                    <a:pt x="1441269" y="1027611"/>
                  </a:cubicBezTo>
                  <a:cubicBezTo>
                    <a:pt x="1429595" y="1026806"/>
                    <a:pt x="1418000" y="1025036"/>
                    <a:pt x="1406434" y="1023257"/>
                  </a:cubicBezTo>
                  <a:cubicBezTo>
                    <a:pt x="1399119" y="1022132"/>
                    <a:pt x="1392056" y="1019232"/>
                    <a:pt x="1384663" y="1018903"/>
                  </a:cubicBezTo>
                  <a:cubicBezTo>
                    <a:pt x="1326645" y="1016324"/>
                    <a:pt x="1268548" y="1016000"/>
                    <a:pt x="1210491" y="1014548"/>
                  </a:cubicBezTo>
                  <a:cubicBezTo>
                    <a:pt x="1171303" y="1011645"/>
                    <a:pt x="1131827" y="1011397"/>
                    <a:pt x="1092926" y="1005840"/>
                  </a:cubicBezTo>
                  <a:cubicBezTo>
                    <a:pt x="1048006" y="999423"/>
                    <a:pt x="1072658" y="1002507"/>
                    <a:pt x="1018903" y="997131"/>
                  </a:cubicBezTo>
                  <a:cubicBezTo>
                    <a:pt x="1013097" y="995680"/>
                    <a:pt x="1007089" y="994878"/>
                    <a:pt x="1001486" y="992777"/>
                  </a:cubicBezTo>
                  <a:cubicBezTo>
                    <a:pt x="964327" y="978842"/>
                    <a:pt x="1001284" y="988364"/>
                    <a:pt x="971006" y="979714"/>
                  </a:cubicBezTo>
                  <a:cubicBezTo>
                    <a:pt x="952818" y="974518"/>
                    <a:pt x="947993" y="974427"/>
                    <a:pt x="927463" y="971006"/>
                  </a:cubicBezTo>
                  <a:cubicBezTo>
                    <a:pt x="923109" y="969554"/>
                    <a:pt x="918853" y="967764"/>
                    <a:pt x="914400" y="966651"/>
                  </a:cubicBezTo>
                  <a:cubicBezTo>
                    <a:pt x="907220" y="964856"/>
                    <a:pt x="899536" y="964954"/>
                    <a:pt x="892629" y="962297"/>
                  </a:cubicBezTo>
                  <a:cubicBezTo>
                    <a:pt x="880512" y="957637"/>
                    <a:pt x="869406" y="950686"/>
                    <a:pt x="857794" y="944880"/>
                  </a:cubicBezTo>
                  <a:cubicBezTo>
                    <a:pt x="851988" y="941977"/>
                    <a:pt x="846535" y="938223"/>
                    <a:pt x="840377" y="936171"/>
                  </a:cubicBezTo>
                  <a:lnTo>
                    <a:pt x="827314" y="931817"/>
                  </a:lnTo>
                  <a:lnTo>
                    <a:pt x="801189" y="914400"/>
                  </a:lnTo>
                  <a:cubicBezTo>
                    <a:pt x="796835" y="911497"/>
                    <a:pt x="792807" y="908031"/>
                    <a:pt x="788126" y="905691"/>
                  </a:cubicBezTo>
                  <a:cubicBezTo>
                    <a:pt x="782320" y="902788"/>
                    <a:pt x="776675" y="899540"/>
                    <a:pt x="770709" y="896983"/>
                  </a:cubicBezTo>
                  <a:cubicBezTo>
                    <a:pt x="766490" y="895175"/>
                    <a:pt x="761751" y="894681"/>
                    <a:pt x="757646" y="892628"/>
                  </a:cubicBezTo>
                  <a:cubicBezTo>
                    <a:pt x="750800" y="889205"/>
                    <a:pt x="731775" y="874149"/>
                    <a:pt x="727166" y="870857"/>
                  </a:cubicBezTo>
                  <a:cubicBezTo>
                    <a:pt x="722908" y="867815"/>
                    <a:pt x="718913" y="864210"/>
                    <a:pt x="714103" y="862148"/>
                  </a:cubicBezTo>
                  <a:cubicBezTo>
                    <a:pt x="708603" y="859791"/>
                    <a:pt x="702492" y="859245"/>
                    <a:pt x="696686" y="857794"/>
                  </a:cubicBezTo>
                  <a:cubicBezTo>
                    <a:pt x="669164" y="837152"/>
                    <a:pt x="690156" y="850538"/>
                    <a:pt x="657497" y="836023"/>
                  </a:cubicBezTo>
                  <a:cubicBezTo>
                    <a:pt x="651565" y="833387"/>
                    <a:pt x="646158" y="829593"/>
                    <a:pt x="640080" y="827314"/>
                  </a:cubicBezTo>
                  <a:cubicBezTo>
                    <a:pt x="634477" y="825213"/>
                    <a:pt x="628417" y="824604"/>
                    <a:pt x="622663" y="822960"/>
                  </a:cubicBezTo>
                  <a:cubicBezTo>
                    <a:pt x="618250" y="821699"/>
                    <a:pt x="613954" y="820057"/>
                    <a:pt x="609600" y="818606"/>
                  </a:cubicBezTo>
                  <a:cubicBezTo>
                    <a:pt x="580038" y="798898"/>
                    <a:pt x="617044" y="821914"/>
                    <a:pt x="570411" y="801188"/>
                  </a:cubicBezTo>
                  <a:cubicBezTo>
                    <a:pt x="565629" y="799063"/>
                    <a:pt x="562029" y="794820"/>
                    <a:pt x="557349" y="792480"/>
                  </a:cubicBezTo>
                  <a:cubicBezTo>
                    <a:pt x="551106" y="789359"/>
                    <a:pt x="532444" y="785165"/>
                    <a:pt x="526869" y="783771"/>
                  </a:cubicBezTo>
                  <a:cubicBezTo>
                    <a:pt x="500039" y="765886"/>
                    <a:pt x="529698" y="783263"/>
                    <a:pt x="492034" y="770708"/>
                  </a:cubicBezTo>
                  <a:cubicBezTo>
                    <a:pt x="485876" y="768655"/>
                    <a:pt x="480644" y="764411"/>
                    <a:pt x="474617" y="762000"/>
                  </a:cubicBezTo>
                  <a:cubicBezTo>
                    <a:pt x="466094" y="758591"/>
                    <a:pt x="457200" y="756194"/>
                    <a:pt x="448491" y="753291"/>
                  </a:cubicBezTo>
                  <a:cubicBezTo>
                    <a:pt x="444137" y="751840"/>
                    <a:pt x="439690" y="750642"/>
                    <a:pt x="435429" y="748937"/>
                  </a:cubicBezTo>
                  <a:cubicBezTo>
                    <a:pt x="428172" y="746034"/>
                    <a:pt x="420976" y="742973"/>
                    <a:pt x="413657" y="740228"/>
                  </a:cubicBezTo>
                  <a:cubicBezTo>
                    <a:pt x="409359" y="738616"/>
                    <a:pt x="404813" y="737682"/>
                    <a:pt x="400594" y="735874"/>
                  </a:cubicBezTo>
                  <a:cubicBezTo>
                    <a:pt x="368713" y="722212"/>
                    <a:pt x="397874" y="730841"/>
                    <a:pt x="365760" y="722811"/>
                  </a:cubicBezTo>
                  <a:cubicBezTo>
                    <a:pt x="345037" y="708997"/>
                    <a:pt x="360839" y="717416"/>
                    <a:pt x="335280" y="709748"/>
                  </a:cubicBezTo>
                  <a:cubicBezTo>
                    <a:pt x="326487" y="707110"/>
                    <a:pt x="309154" y="701040"/>
                    <a:pt x="309154" y="701040"/>
                  </a:cubicBezTo>
                  <a:cubicBezTo>
                    <a:pt x="304800" y="698137"/>
                    <a:pt x="300901" y="694393"/>
                    <a:pt x="296091" y="692331"/>
                  </a:cubicBezTo>
                  <a:cubicBezTo>
                    <a:pt x="279046" y="685026"/>
                    <a:pt x="270121" y="690981"/>
                    <a:pt x="252549" y="679268"/>
                  </a:cubicBezTo>
                  <a:cubicBezTo>
                    <a:pt x="234507" y="667241"/>
                    <a:pt x="244563" y="671829"/>
                    <a:pt x="222069" y="666206"/>
                  </a:cubicBezTo>
                  <a:cubicBezTo>
                    <a:pt x="208062" y="656867"/>
                    <a:pt x="208159" y="656153"/>
                    <a:pt x="191589" y="648788"/>
                  </a:cubicBezTo>
                  <a:cubicBezTo>
                    <a:pt x="184446" y="645614"/>
                    <a:pt x="176960" y="643254"/>
                    <a:pt x="169817" y="640080"/>
                  </a:cubicBezTo>
                  <a:cubicBezTo>
                    <a:pt x="163885" y="637444"/>
                    <a:pt x="158427" y="633782"/>
                    <a:pt x="152400" y="631371"/>
                  </a:cubicBezTo>
                  <a:cubicBezTo>
                    <a:pt x="143877" y="627962"/>
                    <a:pt x="134484" y="626768"/>
                    <a:pt x="126274" y="622663"/>
                  </a:cubicBezTo>
                  <a:cubicBezTo>
                    <a:pt x="90790" y="604920"/>
                    <a:pt x="108248" y="614999"/>
                    <a:pt x="74023" y="592183"/>
                  </a:cubicBezTo>
                  <a:lnTo>
                    <a:pt x="60960" y="583474"/>
                  </a:lnTo>
                  <a:cubicBezTo>
                    <a:pt x="59509" y="579120"/>
                    <a:pt x="58835" y="574423"/>
                    <a:pt x="56606" y="570411"/>
                  </a:cubicBezTo>
                  <a:cubicBezTo>
                    <a:pt x="51523" y="561262"/>
                    <a:pt x="42499" y="554215"/>
                    <a:pt x="39189" y="544286"/>
                  </a:cubicBezTo>
                  <a:cubicBezTo>
                    <a:pt x="33179" y="526258"/>
                    <a:pt x="37380" y="535042"/>
                    <a:pt x="26126" y="518160"/>
                  </a:cubicBezTo>
                  <a:cubicBezTo>
                    <a:pt x="14164" y="470320"/>
                    <a:pt x="32293" y="530132"/>
                    <a:pt x="8709" y="487680"/>
                  </a:cubicBezTo>
                  <a:cubicBezTo>
                    <a:pt x="4251" y="479655"/>
                    <a:pt x="0" y="461554"/>
                    <a:pt x="0" y="461554"/>
                  </a:cubicBezTo>
                  <a:cubicBezTo>
                    <a:pt x="1451" y="433977"/>
                    <a:pt x="2236" y="406357"/>
                    <a:pt x="4354" y="378823"/>
                  </a:cubicBezTo>
                  <a:cubicBezTo>
                    <a:pt x="5652" y="361950"/>
                    <a:pt x="8496" y="346912"/>
                    <a:pt x="13063" y="330926"/>
                  </a:cubicBezTo>
                  <a:cubicBezTo>
                    <a:pt x="14324" y="326513"/>
                    <a:pt x="15188" y="321875"/>
                    <a:pt x="17417" y="317863"/>
                  </a:cubicBezTo>
                  <a:cubicBezTo>
                    <a:pt x="22500" y="308714"/>
                    <a:pt x="25472" y="296417"/>
                    <a:pt x="34834" y="291737"/>
                  </a:cubicBezTo>
                  <a:lnTo>
                    <a:pt x="56606" y="269966"/>
                  </a:lnTo>
                  <a:close/>
                </a:path>
              </a:pathLst>
            </a:custGeom>
            <a:solidFill>
              <a:srgbClr val="FF0000">
                <a:alpha val="0"/>
              </a:srgbClr>
            </a:solidFill>
            <a:ln w="95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sp>
        <p:nvSpPr>
          <p:cNvPr id="162" name="Title 1">
            <a:extLst>
              <a:ext uri="{FF2B5EF4-FFF2-40B4-BE49-F238E27FC236}">
                <a16:creationId xmlns:a16="http://schemas.microsoft.com/office/drawing/2014/main" id="{AE36C6F5-43EC-9042-9470-A7B055C5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42" y="379421"/>
            <a:ext cx="8754306" cy="994172"/>
          </a:xfrm>
        </p:spPr>
        <p:txBody>
          <a:bodyPr/>
          <a:lstStyle/>
          <a:p>
            <a:r>
              <a:rPr lang="en-US" altLang="zh-CN" dirty="0"/>
              <a:t>(2)</a:t>
            </a:r>
            <a:r>
              <a:rPr lang="zh-CN" altLang="en-US" dirty="0"/>
              <a:t> </a:t>
            </a:r>
            <a:r>
              <a:rPr lang="en-US" altLang="zh-CN" dirty="0"/>
              <a:t>Path-based</a:t>
            </a:r>
            <a:r>
              <a:rPr lang="zh-CN" altLang="en-US" dirty="0"/>
              <a:t> </a:t>
            </a:r>
            <a:r>
              <a:rPr lang="en-US" altLang="zh-CN" dirty="0"/>
              <a:t>Relational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Encoder</a:t>
            </a:r>
            <a:endParaRPr lang="en-US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54EADC9-5C28-AA49-87DC-CCBC84427038}"/>
              </a:ext>
            </a:extLst>
          </p:cNvPr>
          <p:cNvSpPr txBox="1"/>
          <p:nvPr/>
        </p:nvSpPr>
        <p:spPr>
          <a:xfrm>
            <a:off x="1046389" y="4914609"/>
            <a:ext cx="19809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only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looking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altLang="zh-CN" sz="1350" dirty="0">
              <a:latin typeface="Nyala" panose="02000504070300020003" pitchFamily="2" charset="0"/>
            </a:endParaRPr>
          </a:p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the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plain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graph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structures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altLang="zh-CN" sz="1350" dirty="0">
              <a:latin typeface="Nyala" panose="02000504070300020003" pitchFamily="2" charset="0"/>
            </a:endParaRPr>
          </a:p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(i.e.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ignore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relations)</a:t>
            </a:r>
            <a:endParaRPr lang="en-US" sz="1350" dirty="0">
              <a:latin typeface="Nyala" panose="02000504070300020003" pitchFamily="2" charset="0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A5E0209F-EB6F-E949-9272-0537751CE161}"/>
              </a:ext>
            </a:extLst>
          </p:cNvPr>
          <p:cNvGrpSpPr/>
          <p:nvPr/>
        </p:nvGrpSpPr>
        <p:grpSpPr>
          <a:xfrm>
            <a:off x="3270199" y="5286174"/>
            <a:ext cx="2603603" cy="323165"/>
            <a:chOff x="4112309" y="5684218"/>
            <a:chExt cx="3471471" cy="430887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AD700FD-165A-E440-ADB0-CC0FB636DF09}"/>
                </a:ext>
              </a:extLst>
            </p:cNvPr>
            <p:cNvSpPr txBox="1"/>
            <p:nvPr/>
          </p:nvSpPr>
          <p:spPr>
            <a:xfrm>
              <a:off x="4112309" y="5695051"/>
              <a:ext cx="264125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50" dirty="0">
                  <a:latin typeface="Nyala" panose="02000504070300020003" pitchFamily="2" charset="0"/>
                </a:rPr>
                <a:t>the</a:t>
              </a:r>
              <a:r>
                <a:rPr lang="zh-CN" altLang="en-US" sz="1350" dirty="0">
                  <a:latin typeface="Nyala" panose="02000504070300020003" pitchFamily="2" charset="0"/>
                </a:rPr>
                <a:t> </a:t>
              </a:r>
              <a:r>
                <a:rPr lang="en-US" altLang="zh-CN" sz="1350" i="1" dirty="0">
                  <a:latin typeface="Nyala" panose="02000504070300020003" pitchFamily="2" charset="0"/>
                </a:rPr>
                <a:t>k</a:t>
              </a:r>
              <a:r>
                <a:rPr lang="en-US" altLang="zh-CN" sz="1350" dirty="0">
                  <a:latin typeface="Nyala" panose="02000504070300020003" pitchFamily="2" charset="0"/>
                </a:rPr>
                <a:t>-</a:t>
              </a:r>
              <a:r>
                <a:rPr lang="en-US" altLang="zh-CN" sz="1350" dirty="0" err="1">
                  <a:latin typeface="Nyala" panose="02000504070300020003" pitchFamily="2" charset="0"/>
                </a:rPr>
                <a:t>th</a:t>
              </a:r>
              <a:r>
                <a:rPr lang="zh-CN" altLang="en-US" sz="1350" dirty="0">
                  <a:latin typeface="Nyala" panose="02000504070300020003" pitchFamily="2" charset="0"/>
                </a:rPr>
                <a:t> </a:t>
              </a:r>
              <a:r>
                <a:rPr lang="en-US" altLang="zh-CN" sz="1350" dirty="0">
                  <a:latin typeface="Nyala" panose="02000504070300020003" pitchFamily="2" charset="0"/>
                </a:rPr>
                <a:t>path</a:t>
              </a:r>
              <a:r>
                <a:rPr lang="zh-CN" altLang="en-US" sz="1350" dirty="0">
                  <a:latin typeface="Nyala" panose="02000504070300020003" pitchFamily="2" charset="0"/>
                </a:rPr>
                <a:t> </a:t>
              </a:r>
              <a:r>
                <a:rPr lang="en-US" altLang="zh-CN" sz="1350" dirty="0">
                  <a:latin typeface="Nyala" panose="02000504070300020003" pitchFamily="2" charset="0"/>
                </a:rPr>
                <a:t>between</a:t>
              </a:r>
              <a:r>
                <a:rPr lang="zh-CN" altLang="en-US" sz="1350" dirty="0">
                  <a:latin typeface="Nyala" panose="02000504070300020003" pitchFamily="2" charset="0"/>
                </a:rPr>
                <a:t> </a:t>
              </a:r>
              <a:endParaRPr lang="en-US" sz="1350" dirty="0">
                <a:latin typeface="Nyala" panose="02000504070300020003" pitchFamily="2" charset="0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C64EAAB-E7F8-5041-9F90-CEE377CE2D59}"/>
                </a:ext>
              </a:extLst>
            </p:cNvPr>
            <p:cNvGrpSpPr/>
            <p:nvPr/>
          </p:nvGrpSpPr>
          <p:grpSpPr>
            <a:xfrm>
              <a:off x="6449751" y="5684218"/>
              <a:ext cx="1134029" cy="430887"/>
              <a:chOff x="8245525" y="8445093"/>
              <a:chExt cx="1000269" cy="358855"/>
            </a:xfrm>
          </p:grpSpPr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5BE536B9-3C2A-F54E-B3F6-CC12670AF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53694" y="8459304"/>
                <a:ext cx="292100" cy="304800"/>
              </a:xfrm>
              <a:prstGeom prst="rect">
                <a:avLst/>
              </a:prstGeom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9AE4AC1B-AD23-C44E-A6EE-EF41D5E28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45525" y="8454110"/>
                <a:ext cx="292100" cy="279400"/>
              </a:xfrm>
              <a:prstGeom prst="rect">
                <a:avLst/>
              </a:prstGeom>
            </p:spPr>
          </p:pic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F1CEE0B-5BF3-184A-91C1-BE90858C66F3}"/>
                  </a:ext>
                </a:extLst>
              </p:cNvPr>
              <p:cNvSpPr/>
              <p:nvPr/>
            </p:nvSpPr>
            <p:spPr>
              <a:xfrm>
                <a:off x="8518354" y="8445093"/>
                <a:ext cx="520703" cy="358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500" dirty="0">
                    <a:latin typeface="Nyala" panose="02000504070300020003" pitchFamily="2" charset="0"/>
                  </a:rPr>
                  <a:t>and</a:t>
                </a:r>
                <a:endParaRPr lang="en-US" sz="1500" dirty="0"/>
              </a:p>
            </p:txBody>
          </p:sp>
        </p:grpSp>
      </p:grp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3CD04AD1-A370-BD46-A940-4A03112AC8B6}"/>
              </a:ext>
            </a:extLst>
          </p:cNvPr>
          <p:cNvCxnSpPr>
            <a:cxnSpLocks/>
          </p:cNvCxnSpPr>
          <p:nvPr/>
        </p:nvCxnSpPr>
        <p:spPr>
          <a:xfrm flipV="1">
            <a:off x="3861841" y="4615026"/>
            <a:ext cx="0" cy="708497"/>
          </a:xfrm>
          <a:prstGeom prst="straightConnector1">
            <a:avLst/>
          </a:prstGeom>
          <a:ln>
            <a:headEnd type="oval" w="sm" len="sm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AF4D142-DFE6-2246-8634-62EFCFC5AD90}"/>
              </a:ext>
            </a:extLst>
          </p:cNvPr>
          <p:cNvGrpSpPr/>
          <p:nvPr/>
        </p:nvGrpSpPr>
        <p:grpSpPr>
          <a:xfrm>
            <a:off x="4083116" y="4803442"/>
            <a:ext cx="4176885" cy="333434"/>
            <a:chOff x="5444154" y="5261588"/>
            <a:chExt cx="5569180" cy="444579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8E90042-0216-8B48-A412-6527EEEC3EF9}"/>
                </a:ext>
              </a:extLst>
            </p:cNvPr>
            <p:cNvSpPr txBox="1"/>
            <p:nvPr/>
          </p:nvSpPr>
          <p:spPr>
            <a:xfrm>
              <a:off x="5444154" y="5275280"/>
              <a:ext cx="42581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>
                  <a:latin typeface="Nyala" panose="02000504070300020003" pitchFamily="2" charset="0"/>
                </a:rPr>
                <a:t>Modeling</a:t>
              </a:r>
              <a:r>
                <a:rPr lang="zh-CN" altLang="en-US" sz="1500" dirty="0"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latin typeface="Nyala" panose="02000504070300020003" pitchFamily="2" charset="0"/>
                </a:rPr>
                <a:t>Relational</a:t>
              </a:r>
              <a:r>
                <a:rPr lang="zh-CN" altLang="en-US" sz="1500" dirty="0">
                  <a:latin typeface="Nyala" panose="02000504070300020003" pitchFamily="2" charset="0"/>
                </a:rPr>
                <a:t> </a:t>
              </a:r>
              <a:r>
                <a:rPr lang="en-US" altLang="zh-CN" sz="1500" dirty="0">
                  <a:latin typeface="Nyala" panose="02000504070300020003" pitchFamily="2" charset="0"/>
                </a:rPr>
                <a:t>Paths</a:t>
              </a:r>
              <a:r>
                <a:rPr lang="zh-CN" altLang="en-US" sz="1500" dirty="0">
                  <a:latin typeface="Nyala" panose="02000504070300020003" pitchFamily="2" charset="0"/>
                </a:rPr>
                <a:t>        </a:t>
              </a:r>
              <a:r>
                <a:rPr lang="en-US" altLang="zh-CN" sz="1500" dirty="0">
                  <a:latin typeface="Nyala" panose="02000504070300020003" pitchFamily="2" charset="0"/>
                </a:rPr>
                <a:t>between</a:t>
              </a:r>
              <a:endParaRPr lang="en-US" sz="1500" dirty="0">
                <a:latin typeface="Nyala" panose="02000504070300020003" pitchFamily="2" charset="0"/>
              </a:endParaRP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EA453464-C5C9-0C40-9E34-3A79778F5DF5}"/>
                </a:ext>
              </a:extLst>
            </p:cNvPr>
            <p:cNvGrpSpPr/>
            <p:nvPr/>
          </p:nvGrpSpPr>
          <p:grpSpPr>
            <a:xfrm>
              <a:off x="9449653" y="5261588"/>
              <a:ext cx="1563681" cy="430887"/>
              <a:chOff x="8245525" y="8419478"/>
              <a:chExt cx="1379242" cy="358855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1BA38E10-5C88-6447-AEEB-0DE01A46F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54110" y="8459305"/>
                <a:ext cx="292100" cy="304800"/>
              </a:xfrm>
              <a:prstGeom prst="rect">
                <a:avLst/>
              </a:prstGeom>
            </p:spPr>
          </p:pic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5126BDDC-00D6-1247-AAB5-CB0B2A10F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45525" y="8454110"/>
                <a:ext cx="292100" cy="279400"/>
              </a:xfrm>
              <a:prstGeom prst="rect">
                <a:avLst/>
              </a:prstGeom>
            </p:spPr>
          </p:pic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339BC00A-5F46-FD40-9EA0-F6F0DD928DF6}"/>
                  </a:ext>
                </a:extLst>
              </p:cNvPr>
              <p:cNvSpPr/>
              <p:nvPr/>
            </p:nvSpPr>
            <p:spPr>
              <a:xfrm>
                <a:off x="8574455" y="8553200"/>
                <a:ext cx="137160" cy="137160"/>
              </a:xfrm>
              <a:prstGeom prst="ellipse">
                <a:avLst/>
              </a:prstGeom>
              <a:pattFill prst="dkHorz">
                <a:fgClr>
                  <a:srgbClr val="C00000"/>
                </a:fgClr>
                <a:bgClr>
                  <a:schemeClr val="bg1"/>
                </a:bgClr>
              </a:patt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F7741A9B-E7D2-FF46-B0A8-BCC1E6624BC7}"/>
                  </a:ext>
                </a:extLst>
              </p:cNvPr>
              <p:cNvSpPr/>
              <p:nvPr/>
            </p:nvSpPr>
            <p:spPr>
              <a:xfrm>
                <a:off x="9487607" y="8555912"/>
                <a:ext cx="137160" cy="137160"/>
              </a:xfrm>
              <a:prstGeom prst="ellipse">
                <a:avLst/>
              </a:prstGeom>
              <a:pattFill prst="dkVert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F078EC8-73CC-FE49-B874-874203AA7960}"/>
                  </a:ext>
                </a:extLst>
              </p:cNvPr>
              <p:cNvSpPr/>
              <p:nvPr/>
            </p:nvSpPr>
            <p:spPr>
              <a:xfrm>
                <a:off x="8711614" y="8419478"/>
                <a:ext cx="520702" cy="358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500" dirty="0">
                    <a:latin typeface="Nyala" panose="02000504070300020003" pitchFamily="2" charset="0"/>
                  </a:rPr>
                  <a:t>and</a:t>
                </a:r>
                <a:endParaRPr lang="en-US" sz="1500" dirty="0"/>
              </a:p>
            </p:txBody>
          </p:sp>
        </p:grpSp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B46BDBC4-AD6A-B840-8A3B-1DFA3D325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77827" y="5368139"/>
              <a:ext cx="373764" cy="274053"/>
            </a:xfrm>
            <a:prstGeom prst="rect">
              <a:avLst/>
            </a:prstGeom>
          </p:spPr>
        </p:pic>
      </p:grpSp>
      <p:sp>
        <p:nvSpPr>
          <p:cNvPr id="186" name="Down Arrow 185">
            <a:extLst>
              <a:ext uri="{FF2B5EF4-FFF2-40B4-BE49-F238E27FC236}">
                <a16:creationId xmlns:a16="http://schemas.microsoft.com/office/drawing/2014/main" id="{41FF3D47-5D59-1543-848F-9E15E6985FD1}"/>
              </a:ext>
            </a:extLst>
          </p:cNvPr>
          <p:cNvSpPr/>
          <p:nvPr/>
        </p:nvSpPr>
        <p:spPr>
          <a:xfrm rot="5400000">
            <a:off x="7511109" y="2561814"/>
            <a:ext cx="135960" cy="294220"/>
          </a:xfrm>
          <a:prstGeom prst="downArrow">
            <a:avLst>
              <a:gd name="adj1" fmla="val 50000"/>
              <a:gd name="adj2" fmla="val 67421"/>
            </a:avLst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87" name="Picture 186">
            <a:extLst>
              <a:ext uri="{FF2B5EF4-FFF2-40B4-BE49-F238E27FC236}">
                <a16:creationId xmlns:a16="http://schemas.microsoft.com/office/drawing/2014/main" id="{412B1051-F9C4-3B47-91F0-78FB5E6589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2746" y="3060876"/>
            <a:ext cx="1823853" cy="413843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6C742961-CB78-3E45-A529-FD61B599D8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1765" y="3092865"/>
            <a:ext cx="2063021" cy="309654"/>
          </a:xfrm>
          <a:prstGeom prst="rect">
            <a:avLst/>
          </a:prstGeom>
        </p:spPr>
      </p:pic>
      <p:sp>
        <p:nvSpPr>
          <p:cNvPr id="192" name="Rounded Rectangle 191">
            <a:extLst>
              <a:ext uri="{FF2B5EF4-FFF2-40B4-BE49-F238E27FC236}">
                <a16:creationId xmlns:a16="http://schemas.microsoft.com/office/drawing/2014/main" id="{49F52574-90C0-1A40-A9C6-19FA7658FF16}"/>
              </a:ext>
            </a:extLst>
          </p:cNvPr>
          <p:cNvSpPr/>
          <p:nvPr/>
        </p:nvSpPr>
        <p:spPr>
          <a:xfrm>
            <a:off x="3972746" y="3085134"/>
            <a:ext cx="1923599" cy="403420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193" name="Rounded Rectangle 192">
            <a:extLst>
              <a:ext uri="{FF2B5EF4-FFF2-40B4-BE49-F238E27FC236}">
                <a16:creationId xmlns:a16="http://schemas.microsoft.com/office/drawing/2014/main" id="{1499AB26-688D-9743-A8C5-D117178EBCAE}"/>
              </a:ext>
            </a:extLst>
          </p:cNvPr>
          <p:cNvSpPr/>
          <p:nvPr/>
        </p:nvSpPr>
        <p:spPr>
          <a:xfrm>
            <a:off x="6069270" y="3088354"/>
            <a:ext cx="2005177" cy="386639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5766D96E-D718-E940-A641-D64B3B442389}"/>
              </a:ext>
            </a:extLst>
          </p:cNvPr>
          <p:cNvGrpSpPr/>
          <p:nvPr/>
        </p:nvGrpSpPr>
        <p:grpSpPr>
          <a:xfrm>
            <a:off x="4726959" y="1623519"/>
            <a:ext cx="2274007" cy="692162"/>
            <a:chOff x="9067854" y="228833"/>
            <a:chExt cx="3032009" cy="922882"/>
          </a:xfrm>
        </p:grpSpPr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0EA457B2-3D3D-EB43-BA4E-05D4D2BC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67854" y="240093"/>
              <a:ext cx="3032009" cy="911622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  <a:prstDash val="sysDash"/>
            </a:ln>
          </p:spPr>
        </p:pic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3F1D1FAC-2EC5-A34A-ACAA-92224F78DADB}"/>
                </a:ext>
              </a:extLst>
            </p:cNvPr>
            <p:cNvSpPr/>
            <p:nvPr/>
          </p:nvSpPr>
          <p:spPr>
            <a:xfrm>
              <a:off x="11325718" y="228833"/>
              <a:ext cx="650051" cy="433247"/>
            </a:xfrm>
            <a:prstGeom prst="roundRect">
              <a:avLst/>
            </a:pr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95" name="Rounded Rectangle 194">
              <a:extLst>
                <a:ext uri="{FF2B5EF4-FFF2-40B4-BE49-F238E27FC236}">
                  <a16:creationId xmlns:a16="http://schemas.microsoft.com/office/drawing/2014/main" id="{039A79A5-924A-784C-AA5D-3CA390802DE9}"/>
                </a:ext>
              </a:extLst>
            </p:cNvPr>
            <p:cNvSpPr/>
            <p:nvPr/>
          </p:nvSpPr>
          <p:spPr>
            <a:xfrm>
              <a:off x="10505780" y="228833"/>
              <a:ext cx="601138" cy="422804"/>
            </a:xfrm>
            <a:prstGeom prst="roundRect">
              <a:avLst>
                <a:gd name="adj" fmla="val 7685"/>
              </a:avLst>
            </a:prstGeom>
            <a:solidFill>
              <a:srgbClr val="73FEFF">
                <a:alpha val="10000"/>
              </a:srgb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00"/>
            </a:p>
          </p:txBody>
        </p:sp>
      </p:grp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5132352C-943D-E046-9BBD-0743A18AF981}"/>
              </a:ext>
            </a:extLst>
          </p:cNvPr>
          <p:cNvCxnSpPr>
            <a:cxnSpLocks/>
          </p:cNvCxnSpPr>
          <p:nvPr/>
        </p:nvCxnSpPr>
        <p:spPr>
          <a:xfrm flipV="1">
            <a:off x="5531371" y="2363761"/>
            <a:ext cx="0" cy="729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4FB7CE67-1093-A845-927D-C72A097972EC}"/>
              </a:ext>
            </a:extLst>
          </p:cNvPr>
          <p:cNvCxnSpPr>
            <a:cxnSpLocks/>
          </p:cNvCxnSpPr>
          <p:nvPr/>
        </p:nvCxnSpPr>
        <p:spPr>
          <a:xfrm flipV="1">
            <a:off x="6256257" y="2363762"/>
            <a:ext cx="0" cy="718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167">
            <a:extLst>
              <a:ext uri="{FF2B5EF4-FFF2-40B4-BE49-F238E27FC236}">
                <a16:creationId xmlns:a16="http://schemas.microsoft.com/office/drawing/2014/main" id="{731DFAE9-1545-2540-BB11-805040390B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356" y="3770444"/>
            <a:ext cx="248371" cy="251612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906C58C0-BD2A-F848-8E10-1C05A16BDA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7047" y="3884812"/>
            <a:ext cx="248371" cy="2744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0A802B-2B15-DB4D-9C90-14072EAB820C}"/>
              </a:ext>
            </a:extLst>
          </p:cNvPr>
          <p:cNvSpPr txBox="1"/>
          <p:nvPr/>
        </p:nvSpPr>
        <p:spPr>
          <a:xfrm>
            <a:off x="-291230" y="773638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82" name="Footer Placeholder 3">
            <a:extLst>
              <a:ext uri="{FF2B5EF4-FFF2-40B4-BE49-F238E27FC236}">
                <a16:creationId xmlns:a16="http://schemas.microsoft.com/office/drawing/2014/main" id="{D1FDE3F0-D466-4C4A-9678-37A4F65256B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27577" y="6356351"/>
            <a:ext cx="3387473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185" name="Slide Number Placeholder 4">
            <a:extLst>
              <a:ext uri="{FF2B5EF4-FFF2-40B4-BE49-F238E27FC236}">
                <a16:creationId xmlns:a16="http://schemas.microsoft.com/office/drawing/2014/main" id="{44785DF4-541E-EB42-99E7-38116707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14</a:t>
            </a:fld>
            <a:endParaRPr lang="en-US" dirty="0"/>
          </a:p>
        </p:txBody>
      </p:sp>
      <p:sp>
        <p:nvSpPr>
          <p:cNvPr id="174" name="Footer Placeholder 3">
            <a:extLst>
              <a:ext uri="{FF2B5EF4-FFF2-40B4-BE49-F238E27FC236}">
                <a16:creationId xmlns:a16="http://schemas.microsoft.com/office/drawing/2014/main" id="{672A170F-CD11-E74E-BAD1-414B19528BC7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0760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31" grpId="0"/>
      <p:bldP spid="132" grpId="0" animBg="1"/>
      <p:bldP spid="136" grpId="0" animBg="1"/>
      <p:bldP spid="167" grpId="0"/>
      <p:bldP spid="186" grpId="0" animBg="1"/>
      <p:bldP spid="192" grpId="0" animBg="1"/>
      <p:bldP spid="1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>
            <a:extLst>
              <a:ext uri="{FF2B5EF4-FFF2-40B4-BE49-F238E27FC236}">
                <a16:creationId xmlns:a16="http://schemas.microsoft.com/office/drawing/2014/main" id="{AE36C6F5-43EC-9042-9470-A7B055C5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91" y="959644"/>
            <a:ext cx="8754306" cy="994172"/>
          </a:xfrm>
        </p:spPr>
        <p:txBody>
          <a:bodyPr/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/>
              <a:t>Hierarchical</a:t>
            </a:r>
            <a:r>
              <a:rPr lang="zh-CN" altLang="en-US" dirty="0"/>
              <a:t> </a:t>
            </a:r>
            <a:r>
              <a:rPr lang="en-US" altLang="zh-CN" dirty="0"/>
              <a:t>Path-based</a:t>
            </a:r>
            <a:r>
              <a:rPr lang="zh-CN" altLang="en-US" dirty="0"/>
              <a:t> </a:t>
            </a:r>
            <a:r>
              <a:rPr lang="en-US" altLang="zh-CN" dirty="0"/>
              <a:t>Attention</a:t>
            </a:r>
            <a:endParaRPr lang="en-US" dirty="0"/>
          </a:p>
        </p:txBody>
      </p:sp>
      <p:sp>
        <p:nvSpPr>
          <p:cNvPr id="173" name="Content Placeholder 2">
            <a:extLst>
              <a:ext uri="{FF2B5EF4-FFF2-40B4-BE49-F238E27FC236}">
                <a16:creationId xmlns:a16="http://schemas.microsoft.com/office/drawing/2014/main" id="{EFABFD57-CFB6-304B-8ACE-31B7F123A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91" y="2204766"/>
            <a:ext cx="8754306" cy="3263504"/>
          </a:xfrm>
        </p:spPr>
        <p:txBody>
          <a:bodyPr>
            <a:normAutofit/>
          </a:bodyPr>
          <a:lstStyle/>
          <a:p>
            <a:r>
              <a:rPr lang="en-US" altLang="zh-CN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Two</a:t>
            </a:r>
            <a:r>
              <a:rPr lang="zh-CN" alt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average</a:t>
            </a:r>
            <a:r>
              <a:rPr lang="zh-CN" alt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pooling:</a:t>
            </a:r>
            <a:r>
              <a:rPr lang="zh-CN" alt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endParaRPr lang="en-US" altLang="zh-CN" sz="27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Assuming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all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QA-concept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pairs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are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equally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important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endParaRPr lang="en-US" altLang="zh-CN" sz="21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  <a:p>
            <a:pPr lvl="1"/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Assuming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all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paths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are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equally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relevant</a:t>
            </a: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Nyala" panose="02000504070300020003" pitchFamily="2" charset="0"/>
              </a:rPr>
              <a:t> </a:t>
            </a:r>
            <a:endParaRPr lang="en-US" altLang="zh-CN" sz="21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  <a:p>
            <a:pPr lvl="1"/>
            <a:endParaRPr lang="en-US" altLang="zh-CN" sz="21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  <a:p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Modeling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the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two-level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importance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as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latent</a:t>
            </a:r>
            <a:r>
              <a:rPr lang="zh-CN" altLang="en-US" sz="24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Nyala" panose="02000504070300020003" pitchFamily="2" charset="0"/>
              </a:rPr>
              <a:t>weights:</a:t>
            </a:r>
          </a:p>
          <a:p>
            <a:pPr lvl="1"/>
            <a:endParaRPr lang="en-US" altLang="zh-CN" sz="2100" dirty="0">
              <a:solidFill>
                <a:schemeClr val="tx1">
                  <a:lumMod val="50000"/>
                  <a:lumOff val="50000"/>
                </a:schemeClr>
              </a:solidFill>
              <a:latin typeface="Nyala" panose="02000504070300020003" pitchFamily="2" charset="0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7DFCB31-1EF1-8E44-BFBC-F2C49A59F74D}"/>
              </a:ext>
            </a:extLst>
          </p:cNvPr>
          <p:cNvGrpSpPr/>
          <p:nvPr/>
        </p:nvGrpSpPr>
        <p:grpSpPr>
          <a:xfrm>
            <a:off x="6281750" y="2557963"/>
            <a:ext cx="1694883" cy="515390"/>
            <a:chOff x="9067854" y="228833"/>
            <a:chExt cx="3032009" cy="922882"/>
          </a:xfrm>
        </p:grpSpPr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2F1AEFED-C50F-6A44-B97D-CEC4C111C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7854" y="240093"/>
              <a:ext cx="3032009" cy="911622"/>
            </a:xfrm>
            <a:prstGeom prst="rect">
              <a:avLst/>
            </a:prstGeom>
            <a:ln>
              <a:noFill/>
              <a:prstDash val="sysDash"/>
            </a:ln>
          </p:spPr>
        </p:pic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93C99AD9-2281-A942-8B98-3B5CB0C96DAD}"/>
                </a:ext>
              </a:extLst>
            </p:cNvPr>
            <p:cNvSpPr/>
            <p:nvPr/>
          </p:nvSpPr>
          <p:spPr>
            <a:xfrm>
              <a:off x="11325718" y="228833"/>
              <a:ext cx="650051" cy="433247"/>
            </a:xfrm>
            <a:prstGeom prst="roundRect">
              <a:avLst/>
            </a:pr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C75356-AA3F-6D45-9874-C23E440CDD4B}"/>
                </a:ext>
              </a:extLst>
            </p:cNvPr>
            <p:cNvSpPr/>
            <p:nvPr/>
          </p:nvSpPr>
          <p:spPr>
            <a:xfrm>
              <a:off x="10505780" y="228833"/>
              <a:ext cx="601138" cy="422804"/>
            </a:xfrm>
            <a:prstGeom prst="roundRect">
              <a:avLst>
                <a:gd name="adj" fmla="val 7685"/>
              </a:avLst>
            </a:prstGeom>
            <a:solidFill>
              <a:srgbClr val="73FEFF">
                <a:alpha val="10000"/>
              </a:srgbClr>
            </a:solidFill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00"/>
            </a:p>
          </p:txBody>
        </p:sp>
      </p:grpSp>
      <p:pic>
        <p:nvPicPr>
          <p:cNvPr id="187" name="Picture 186">
            <a:extLst>
              <a:ext uri="{FF2B5EF4-FFF2-40B4-BE49-F238E27FC236}">
                <a16:creationId xmlns:a16="http://schemas.microsoft.com/office/drawing/2014/main" id="{5FC1263D-B1AE-0C44-A811-CDBF6E0A0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404" y="3004523"/>
            <a:ext cx="1823853" cy="413843"/>
          </a:xfrm>
          <a:prstGeom prst="rect">
            <a:avLst/>
          </a:prstGeom>
        </p:spPr>
      </p:pic>
      <p:sp>
        <p:nvSpPr>
          <p:cNvPr id="188" name="Rounded Rectangle 187">
            <a:extLst>
              <a:ext uri="{FF2B5EF4-FFF2-40B4-BE49-F238E27FC236}">
                <a16:creationId xmlns:a16="http://schemas.microsoft.com/office/drawing/2014/main" id="{3FF43548-5DA8-7F4C-8934-5BCFACBADC7C}"/>
              </a:ext>
            </a:extLst>
          </p:cNvPr>
          <p:cNvSpPr/>
          <p:nvPr/>
        </p:nvSpPr>
        <p:spPr>
          <a:xfrm>
            <a:off x="4896404" y="3073353"/>
            <a:ext cx="283050" cy="246501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D598F-8680-1145-A7A7-AFD15CEA9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38" y="4183847"/>
            <a:ext cx="3080479" cy="1210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EB237-820F-B041-94BA-404405A2B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782" y="4183846"/>
            <a:ext cx="2433176" cy="1210711"/>
          </a:xfrm>
          <a:prstGeom prst="rect">
            <a:avLst/>
          </a:prstGeom>
        </p:spPr>
      </p:pic>
      <p:sp>
        <p:nvSpPr>
          <p:cNvPr id="189" name="Rounded Rectangle 188">
            <a:extLst>
              <a:ext uri="{FF2B5EF4-FFF2-40B4-BE49-F238E27FC236}">
                <a16:creationId xmlns:a16="http://schemas.microsoft.com/office/drawing/2014/main" id="{FACBE134-010A-534E-BFED-B4CD682EE113}"/>
              </a:ext>
            </a:extLst>
          </p:cNvPr>
          <p:cNvSpPr/>
          <p:nvPr/>
        </p:nvSpPr>
        <p:spPr>
          <a:xfrm>
            <a:off x="1404437" y="4203328"/>
            <a:ext cx="433732" cy="279668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90" name="Rounded Rectangle 189">
            <a:extLst>
              <a:ext uri="{FF2B5EF4-FFF2-40B4-BE49-F238E27FC236}">
                <a16:creationId xmlns:a16="http://schemas.microsoft.com/office/drawing/2014/main" id="{F0D82319-701C-7742-91FF-CCCEF86D01D0}"/>
              </a:ext>
            </a:extLst>
          </p:cNvPr>
          <p:cNvSpPr/>
          <p:nvPr/>
        </p:nvSpPr>
        <p:spPr>
          <a:xfrm>
            <a:off x="764852" y="4867955"/>
            <a:ext cx="449352" cy="317705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191" name="Rounded Rectangle 190">
            <a:extLst>
              <a:ext uri="{FF2B5EF4-FFF2-40B4-BE49-F238E27FC236}">
                <a16:creationId xmlns:a16="http://schemas.microsoft.com/office/drawing/2014/main" id="{E25D8D29-373E-B34C-8009-1050647513E7}"/>
              </a:ext>
            </a:extLst>
          </p:cNvPr>
          <p:cNvSpPr/>
          <p:nvPr/>
        </p:nvSpPr>
        <p:spPr>
          <a:xfrm>
            <a:off x="6782075" y="4865004"/>
            <a:ext cx="377419" cy="317705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192" name="Rounded Rectangle 191">
            <a:extLst>
              <a:ext uri="{FF2B5EF4-FFF2-40B4-BE49-F238E27FC236}">
                <a16:creationId xmlns:a16="http://schemas.microsoft.com/office/drawing/2014/main" id="{0C27973F-6A31-5A43-92F0-DCDF75A7AB45}"/>
              </a:ext>
            </a:extLst>
          </p:cNvPr>
          <p:cNvSpPr/>
          <p:nvPr/>
        </p:nvSpPr>
        <p:spPr>
          <a:xfrm>
            <a:off x="7297938" y="4886177"/>
            <a:ext cx="377419" cy="279668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6C12AD78-4767-EC41-BD58-9BF379B31AAF}"/>
              </a:ext>
            </a:extLst>
          </p:cNvPr>
          <p:cNvSpPr txBox="1"/>
          <p:nvPr/>
        </p:nvSpPr>
        <p:spPr>
          <a:xfrm>
            <a:off x="665429" y="5354010"/>
            <a:ext cx="22215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Path-Level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Attention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altLang="zh-CN" sz="1350" dirty="0">
              <a:latin typeface="Nyala" panose="02000504070300020003" pitchFamily="2" charset="0"/>
            </a:endParaRPr>
          </a:p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(attending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semantic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space)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200" name="Rounded Rectangle 199">
            <a:extLst>
              <a:ext uri="{FF2B5EF4-FFF2-40B4-BE49-F238E27FC236}">
                <a16:creationId xmlns:a16="http://schemas.microsoft.com/office/drawing/2014/main" id="{D4DE64E0-A64A-3847-984C-BCF301599102}"/>
              </a:ext>
            </a:extLst>
          </p:cNvPr>
          <p:cNvSpPr/>
          <p:nvPr/>
        </p:nvSpPr>
        <p:spPr>
          <a:xfrm>
            <a:off x="1710307" y="5618190"/>
            <a:ext cx="975743" cy="179137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32344FFE-2936-A340-8F5E-304C6B46ADA3}"/>
              </a:ext>
            </a:extLst>
          </p:cNvPr>
          <p:cNvSpPr txBox="1"/>
          <p:nvPr/>
        </p:nvSpPr>
        <p:spPr>
          <a:xfrm>
            <a:off x="5678948" y="5368150"/>
            <a:ext cx="22215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ConceptPair-Level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Attention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altLang="zh-CN" sz="1350" dirty="0">
              <a:latin typeface="Nyala" panose="02000504070300020003" pitchFamily="2" charset="0"/>
            </a:endParaRPr>
          </a:p>
          <a:p>
            <a:pPr algn="ctr"/>
            <a:r>
              <a:rPr lang="en-US" altLang="zh-CN" sz="1350" dirty="0">
                <a:latin typeface="Nyala" panose="02000504070300020003" pitchFamily="2" charset="0"/>
              </a:rPr>
              <a:t>(attending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statement)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442E920-8D2C-1F43-85AB-752B413ECAB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86050" y="6356351"/>
            <a:ext cx="342900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F4203C-417C-E447-9B55-52FED7B0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15</a:t>
            </a:fld>
            <a:endParaRPr lang="en-US" dirty="0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845188B-894C-8443-8720-19C3CB47CCE6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131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189" grpId="0" animBg="1"/>
      <p:bldP spid="190" grpId="0" animBg="1"/>
      <p:bldP spid="191" grpId="0" animBg="1"/>
      <p:bldP spid="192" grpId="0" animBg="1"/>
      <p:bldP spid="195" grpId="0"/>
      <p:bldP spid="200" grpId="0" animBg="1"/>
      <p:bldP spid="2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074297C9-B05A-A445-950F-860A4F063826}"/>
              </a:ext>
            </a:extLst>
          </p:cNvPr>
          <p:cNvGrpSpPr/>
          <p:nvPr/>
        </p:nvGrpSpPr>
        <p:grpSpPr>
          <a:xfrm>
            <a:off x="1944713" y="1951730"/>
            <a:ext cx="5672889" cy="786915"/>
            <a:chOff x="2592951" y="1459307"/>
            <a:chExt cx="7563852" cy="10492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DA892F-BD27-6E47-AE84-8400CDCAD0A5}"/>
                </a:ext>
              </a:extLst>
            </p:cNvPr>
            <p:cNvSpPr txBox="1"/>
            <p:nvPr/>
          </p:nvSpPr>
          <p:spPr>
            <a:xfrm>
              <a:off x="2592951" y="1462088"/>
              <a:ext cx="2650997" cy="1046440"/>
            </a:xfrm>
            <a:prstGeom prst="rect">
              <a:avLst/>
            </a:prstGeom>
            <a:noFill/>
            <a:ln w="63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solidFill>
                    <a:srgbClr val="C00000"/>
                  </a:solidFill>
                  <a:latin typeface="Nyala" panose="02000504070300020003" pitchFamily="2" charset="0"/>
                </a:rPr>
                <a:t>Question</a:t>
              </a:r>
              <a:r>
                <a:rPr lang="zh-CN" altLang="en-US" dirty="0">
                  <a:solidFill>
                    <a:schemeClr val="accent1"/>
                  </a:solidFill>
                  <a:latin typeface="Nyala" panose="02000504070300020003" pitchFamily="2" charset="0"/>
                </a:rPr>
                <a:t>   </a:t>
              </a:r>
              <a:endParaRPr lang="en-US" altLang="zh-CN" dirty="0">
                <a:solidFill>
                  <a:schemeClr val="accent1"/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sz="2400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Answer</a:t>
              </a:r>
              <a:endParaRPr lang="en-US" dirty="0">
                <a:solidFill>
                  <a:schemeClr val="accent6"/>
                </a:solidFill>
                <a:latin typeface="Nyala" panose="02000504070300020003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EDD053-DD3B-734B-8370-4EEB08F626F5}"/>
                </a:ext>
              </a:extLst>
            </p:cNvPr>
            <p:cNvSpPr txBox="1"/>
            <p:nvPr/>
          </p:nvSpPr>
          <p:spPr>
            <a:xfrm>
              <a:off x="4912376" y="1744795"/>
              <a:ext cx="300572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Nyala" panose="02000504070300020003" pitchFamily="2" charset="0"/>
                </a:rPr>
                <a:t>Concept</a:t>
              </a:r>
              <a:r>
                <a:rPr lang="zh-CN" altLang="en-US" dirty="0">
                  <a:latin typeface="Nyala" panose="02000504070300020003" pitchFamily="2" charset="0"/>
                </a:rPr>
                <a:t> </a:t>
              </a:r>
              <a:r>
                <a:rPr lang="en-US" altLang="zh-CN" dirty="0">
                  <a:latin typeface="Nyala" panose="02000504070300020003" pitchFamily="2" charset="0"/>
                </a:rPr>
                <a:t>Recognition</a:t>
              </a:r>
              <a:endParaRPr lang="en-US" dirty="0">
                <a:latin typeface="Nyala" panose="02000504070300020003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F98B5-BE06-E547-B1FF-5E9437CFAFC2}"/>
                </a:ext>
              </a:extLst>
            </p:cNvPr>
            <p:cNvSpPr/>
            <p:nvPr/>
          </p:nvSpPr>
          <p:spPr>
            <a:xfrm>
              <a:off x="6596011" y="1463332"/>
              <a:ext cx="3005723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D81E00"/>
                  </a:solidFill>
                  <a:latin typeface="Nyala" panose="02000504070300020003" pitchFamily="2" charset="0"/>
                </a:rPr>
                <a:t>Question</a:t>
              </a:r>
              <a:r>
                <a:rPr lang="zh-CN" altLang="en-US" dirty="0">
                  <a:solidFill>
                    <a:srgbClr val="D81E00"/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rgbClr val="D81E00"/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dirty="0">
                  <a:solidFill>
                    <a:srgbClr val="D81E00"/>
                  </a:solidFill>
                  <a:latin typeface="Nyala" panose="02000504070300020003" pitchFamily="2" charset="0"/>
                </a:rPr>
                <a:t>Concepts</a:t>
              </a:r>
              <a:r>
                <a:rPr lang="zh-CN" altLang="en-US" dirty="0">
                  <a:solidFill>
                    <a:schemeClr val="accent1"/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1"/>
                </a:solidFill>
                <a:latin typeface="Nyala" panose="02000504070300020003" pitchFamily="2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1F3869-7124-744E-A71A-2FED919941E2}"/>
                </a:ext>
              </a:extLst>
            </p:cNvPr>
            <p:cNvGrpSpPr/>
            <p:nvPr/>
          </p:nvGrpSpPr>
          <p:grpSpPr>
            <a:xfrm>
              <a:off x="7654633" y="2272185"/>
              <a:ext cx="828854" cy="215444"/>
              <a:chOff x="6456052" y="596252"/>
              <a:chExt cx="817170" cy="223095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7465D72-F2EA-8049-881C-63D129D4223B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817170" cy="22309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CA44AE-71FD-FD43-9A3C-A7339085A1B2}"/>
                  </a:ext>
                </a:extLst>
              </p:cNvPr>
              <p:cNvSpPr/>
              <p:nvPr/>
            </p:nvSpPr>
            <p:spPr>
              <a:xfrm>
                <a:off x="6486751" y="602859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43F31C2-C779-3649-8095-6536313F4F8B}"/>
                  </a:ext>
                </a:extLst>
              </p:cNvPr>
              <p:cNvSpPr/>
              <p:nvPr/>
            </p:nvSpPr>
            <p:spPr>
              <a:xfrm>
                <a:off x="6770592" y="601043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AEC05CB-84E3-0444-B80C-473EB9150FAA}"/>
                  </a:ext>
                </a:extLst>
              </p:cNvPr>
              <p:cNvSpPr/>
              <p:nvPr/>
            </p:nvSpPr>
            <p:spPr>
              <a:xfrm>
                <a:off x="7054432" y="602116"/>
                <a:ext cx="190502" cy="186103"/>
              </a:xfrm>
              <a:prstGeom prst="ellipse">
                <a:avLst/>
              </a:prstGeom>
              <a:solidFill>
                <a:srgbClr val="C00000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42E01-1647-3541-8F98-4074567338DC}"/>
                </a:ext>
              </a:extLst>
            </p:cNvPr>
            <p:cNvSpPr/>
            <p:nvPr/>
          </p:nvSpPr>
          <p:spPr>
            <a:xfrm>
              <a:off x="8775655" y="1459307"/>
              <a:ext cx="1381148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Answer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endParaRPr>
            </a:p>
            <a:p>
              <a:pPr algn="ctr"/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Concepts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  <a:latin typeface="Nyala" panose="02000504070300020003" pitchFamily="2" charset="0"/>
                </a:rPr>
                <a:t> </a:t>
              </a:r>
              <a:endParaRPr lang="en-US" altLang="zh-CN" dirty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4C6EC57-EDA5-4443-9CD9-D71967275B89}"/>
                </a:ext>
              </a:extLst>
            </p:cNvPr>
            <p:cNvCxnSpPr>
              <a:cxnSpLocks/>
            </p:cNvCxnSpPr>
            <p:nvPr/>
          </p:nvCxnSpPr>
          <p:spPr>
            <a:xfrm>
              <a:off x="4969892" y="2209098"/>
              <a:ext cx="2439842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2B43197-2785-5C48-9373-34947F9AA140}"/>
                </a:ext>
              </a:extLst>
            </p:cNvPr>
            <p:cNvGrpSpPr/>
            <p:nvPr/>
          </p:nvGrpSpPr>
          <p:grpSpPr>
            <a:xfrm>
              <a:off x="9108839" y="2272753"/>
              <a:ext cx="578752" cy="215444"/>
              <a:chOff x="6456052" y="596252"/>
              <a:chExt cx="570593" cy="223094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B06D88-F527-0046-9FC7-9A59E4900865}"/>
                  </a:ext>
                </a:extLst>
              </p:cNvPr>
              <p:cNvSpPr txBox="1"/>
              <p:nvPr/>
            </p:nvSpPr>
            <p:spPr>
              <a:xfrm>
                <a:off x="6456052" y="596252"/>
                <a:ext cx="570593" cy="22309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5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7BCA2A1-E53A-B84E-8393-5DF6F31A71FF}"/>
                  </a:ext>
                </a:extLst>
              </p:cNvPr>
              <p:cNvSpPr/>
              <p:nvPr/>
            </p:nvSpPr>
            <p:spPr>
              <a:xfrm>
                <a:off x="6499400" y="600637"/>
                <a:ext cx="190502" cy="186103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7484969-D3FB-8B40-9E5E-CC201316AA44}"/>
                  </a:ext>
                </a:extLst>
              </p:cNvPr>
              <p:cNvSpPr/>
              <p:nvPr/>
            </p:nvSpPr>
            <p:spPr>
              <a:xfrm>
                <a:off x="6796218" y="599036"/>
                <a:ext cx="190501" cy="186102"/>
              </a:xfrm>
              <a:prstGeom prst="ellipse">
                <a:avLst/>
              </a:prstGeom>
              <a:solidFill>
                <a:schemeClr val="accent6">
                  <a:alpha val="9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DB85F9-0629-E649-B06A-E9DDFD2E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129556"/>
            <a:ext cx="8856617" cy="1325563"/>
          </a:xfrm>
        </p:spPr>
        <p:txBody>
          <a:bodyPr/>
          <a:lstStyle/>
          <a:p>
            <a:r>
              <a:rPr lang="en-US" altLang="zh-CN" dirty="0"/>
              <a:t>Recap:</a:t>
            </a:r>
            <a:r>
              <a:rPr lang="zh-CN" altLang="en-US" dirty="0"/>
              <a:t> </a:t>
            </a:r>
            <a:r>
              <a:rPr lang="en-US" altLang="zh-CN" dirty="0"/>
              <a:t>Proposed</a:t>
            </a:r>
            <a:r>
              <a:rPr lang="zh-CN" altLang="en-US" dirty="0"/>
              <a:t> </a:t>
            </a:r>
            <a:r>
              <a:rPr lang="en-US" dirty="0"/>
              <a:t>Framework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59DCA92-079A-6845-8481-ABFB8CF56F8C}"/>
              </a:ext>
            </a:extLst>
          </p:cNvPr>
          <p:cNvSpPr/>
          <p:nvPr/>
        </p:nvSpPr>
        <p:spPr>
          <a:xfrm>
            <a:off x="4858073" y="3454951"/>
            <a:ext cx="2572887" cy="1648423"/>
          </a:xfrm>
          <a:prstGeom prst="roundRect">
            <a:avLst>
              <a:gd name="adj" fmla="val 7685"/>
            </a:avLst>
          </a:prstGeom>
          <a:solidFill>
            <a:srgbClr val="73FEFF">
              <a:alpha val="10000"/>
            </a:srgbClr>
          </a:solidFill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70A187-CD8B-5F4E-9AB5-4A0A3D033A2A}"/>
              </a:ext>
            </a:extLst>
          </p:cNvPr>
          <p:cNvSpPr/>
          <p:nvPr/>
        </p:nvSpPr>
        <p:spPr>
          <a:xfrm>
            <a:off x="2331540" y="1954749"/>
            <a:ext cx="1201442" cy="751017"/>
          </a:xfrm>
          <a:prstGeom prst="roundRect">
            <a:avLst/>
          </a:prstGeom>
          <a:solidFill>
            <a:schemeClr val="accent2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03F82F7-18B7-B646-95B4-3A9C39279200}"/>
              </a:ext>
            </a:extLst>
          </p:cNvPr>
          <p:cNvSpPr/>
          <p:nvPr/>
        </p:nvSpPr>
        <p:spPr>
          <a:xfrm>
            <a:off x="1986467" y="2848412"/>
            <a:ext cx="2756410" cy="2227601"/>
          </a:xfrm>
          <a:prstGeom prst="roundRect">
            <a:avLst/>
          </a:prstGeom>
          <a:solidFill>
            <a:srgbClr val="FFC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9E9F4-F2DE-F347-B2A0-C9DF9037AC60}"/>
              </a:ext>
            </a:extLst>
          </p:cNvPr>
          <p:cNvSpPr/>
          <p:nvPr/>
        </p:nvSpPr>
        <p:spPr>
          <a:xfrm>
            <a:off x="5009538" y="5123940"/>
            <a:ext cx="22542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Schema</a:t>
            </a:r>
            <a:r>
              <a:rPr lang="zh-CN" altLang="en-US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 </a:t>
            </a:r>
            <a:r>
              <a:rPr lang="en-US" altLang="zh-CN" sz="2100" dirty="0">
                <a:solidFill>
                  <a:schemeClr val="accent1">
                    <a:lumMod val="75000"/>
                  </a:schemeClr>
                </a:solidFill>
                <a:latin typeface="Nyala" panose="02000504070300020003" pitchFamily="2" charset="0"/>
              </a:rPr>
              <a:t>Graph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37BC63-C368-034F-AB8A-3557DFF6242F}"/>
              </a:ext>
            </a:extLst>
          </p:cNvPr>
          <p:cNvGrpSpPr/>
          <p:nvPr/>
        </p:nvGrpSpPr>
        <p:grpSpPr>
          <a:xfrm>
            <a:off x="4828745" y="3436731"/>
            <a:ext cx="2629922" cy="1639283"/>
            <a:chOff x="4532268" y="1691342"/>
            <a:chExt cx="2509024" cy="163557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09E307-EC1F-BF49-9251-D0757D3E8571}"/>
                </a:ext>
              </a:extLst>
            </p:cNvPr>
            <p:cNvSpPr txBox="1"/>
            <p:nvPr/>
          </p:nvSpPr>
          <p:spPr>
            <a:xfrm>
              <a:off x="4532268" y="1691342"/>
              <a:ext cx="2509024" cy="32243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en-US" sz="150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4A0A170-2669-2941-8053-F97E351A8370}"/>
                </a:ext>
              </a:extLst>
            </p:cNvPr>
            <p:cNvGrpSpPr/>
            <p:nvPr/>
          </p:nvGrpSpPr>
          <p:grpSpPr>
            <a:xfrm>
              <a:off x="4631487" y="1755490"/>
              <a:ext cx="2331067" cy="1571428"/>
              <a:chOff x="4423397" y="2918672"/>
              <a:chExt cx="2331067" cy="157142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C9653B8-D350-C849-94B3-14AB6C5D0A81}"/>
                  </a:ext>
                </a:extLst>
              </p:cNvPr>
              <p:cNvSpPr/>
              <p:nvPr/>
            </p:nvSpPr>
            <p:spPr>
              <a:xfrm>
                <a:off x="4423397" y="310155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6E63E03-7987-F94F-90CF-EE156F9E5ED2}"/>
                  </a:ext>
                </a:extLst>
              </p:cNvPr>
              <p:cNvSpPr/>
              <p:nvPr/>
            </p:nvSpPr>
            <p:spPr>
              <a:xfrm>
                <a:off x="4895947" y="296183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C0D3FFF-51E6-0A4F-BF13-A1DD25678DDE}"/>
                  </a:ext>
                </a:extLst>
              </p:cNvPr>
              <p:cNvSpPr/>
              <p:nvPr/>
            </p:nvSpPr>
            <p:spPr>
              <a:xfrm>
                <a:off x="6571584" y="3186330"/>
                <a:ext cx="182880" cy="18288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256B0CE-1C83-7047-878A-FEC2D656818D}"/>
                  </a:ext>
                </a:extLst>
              </p:cNvPr>
              <p:cNvSpPr/>
              <p:nvPr/>
            </p:nvSpPr>
            <p:spPr>
              <a:xfrm>
                <a:off x="5389111" y="2918672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D15D42-31A4-A74A-9279-C3D51E29465B}"/>
                  </a:ext>
                </a:extLst>
              </p:cNvPr>
              <p:cNvSpPr/>
              <p:nvPr/>
            </p:nvSpPr>
            <p:spPr>
              <a:xfrm>
                <a:off x="5922455" y="2961794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B57C0AA-DF60-FA48-A18D-84993E86EF50}"/>
                  </a:ext>
                </a:extLst>
              </p:cNvPr>
              <p:cNvSpPr/>
              <p:nvPr/>
            </p:nvSpPr>
            <p:spPr>
              <a:xfrm>
                <a:off x="4898680" y="344805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48F655A-1636-D045-83F0-628F789DFBD6}"/>
                  </a:ext>
                </a:extLst>
              </p:cNvPr>
              <p:cNvSpPr/>
              <p:nvPr/>
            </p:nvSpPr>
            <p:spPr>
              <a:xfrm>
                <a:off x="5381803" y="36735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325A094-4BB0-BC47-A780-67E795C55834}"/>
                  </a:ext>
                </a:extLst>
              </p:cNvPr>
              <p:cNvSpPr/>
              <p:nvPr/>
            </p:nvSpPr>
            <p:spPr>
              <a:xfrm>
                <a:off x="5907655" y="324772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42A94F6-4930-484C-8EEE-0291CBA2FDA1}"/>
                  </a:ext>
                </a:extLst>
              </p:cNvPr>
              <p:cNvSpPr/>
              <p:nvPr/>
            </p:nvSpPr>
            <p:spPr>
              <a:xfrm>
                <a:off x="4427978" y="3532452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9E65770-15A0-BC43-8913-60BEE8A72F61}"/>
                  </a:ext>
                </a:extLst>
              </p:cNvPr>
              <p:cNvSpPr/>
              <p:nvPr/>
            </p:nvSpPr>
            <p:spPr>
              <a:xfrm>
                <a:off x="4427978" y="3920239"/>
                <a:ext cx="182880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D81E00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C2497AD-49C9-A841-87F4-061CEA84FCA3}"/>
                  </a:ext>
                </a:extLst>
              </p:cNvPr>
              <p:cNvSpPr/>
              <p:nvPr/>
            </p:nvSpPr>
            <p:spPr>
              <a:xfrm>
                <a:off x="6571584" y="3630931"/>
                <a:ext cx="182880" cy="18288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A0C7394-7201-C043-BCEA-A2FD26C43776}"/>
                  </a:ext>
                </a:extLst>
              </p:cNvPr>
              <p:cNvSpPr/>
              <p:nvPr/>
            </p:nvSpPr>
            <p:spPr>
              <a:xfrm>
                <a:off x="4895947" y="412434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56D6860-B4B4-EB40-8E8C-C1DBB6A0E942}"/>
                  </a:ext>
                </a:extLst>
              </p:cNvPr>
              <p:cNvSpPr/>
              <p:nvPr/>
            </p:nvSpPr>
            <p:spPr>
              <a:xfrm>
                <a:off x="5922455" y="3666521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F8D67E0-4C85-0E4D-82D3-C2C71CAFAF2E}"/>
                  </a:ext>
                </a:extLst>
              </p:cNvPr>
              <p:cNvSpPr/>
              <p:nvPr/>
            </p:nvSpPr>
            <p:spPr>
              <a:xfrm>
                <a:off x="5395810" y="32560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FE2DB10-AD20-B947-95B2-0C724B46E0BA}"/>
                  </a:ext>
                </a:extLst>
              </p:cNvPr>
              <p:cNvSpPr/>
              <p:nvPr/>
            </p:nvSpPr>
            <p:spPr>
              <a:xfrm>
                <a:off x="5385070" y="430722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979E038-52C2-E44C-9245-F5A273565DD6}"/>
                  </a:ext>
                </a:extLst>
              </p:cNvPr>
              <p:cNvSpPr/>
              <p:nvPr/>
            </p:nvSpPr>
            <p:spPr>
              <a:xfrm>
                <a:off x="4895947" y="3754008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84CB7B5-51A6-6C4A-8E0E-0D52DA279A45}"/>
                  </a:ext>
                </a:extLst>
              </p:cNvPr>
              <p:cNvSpPr/>
              <p:nvPr/>
            </p:nvSpPr>
            <p:spPr>
              <a:xfrm>
                <a:off x="5381803" y="3947854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A64D302-FA94-EE48-880B-793C6AA56876}"/>
                  </a:ext>
                </a:extLst>
              </p:cNvPr>
              <p:cNvSpPr/>
              <p:nvPr/>
            </p:nvSpPr>
            <p:spPr>
              <a:xfrm>
                <a:off x="5913120" y="4032900"/>
                <a:ext cx="182880" cy="18288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741D42D5-28A9-6449-9A2E-B0FD3720AEB8}"/>
                  </a:ext>
                </a:extLst>
              </p:cNvPr>
              <p:cNvCxnSpPr>
                <a:cxnSpLocks/>
                <a:stCxn id="42" idx="7"/>
                <a:endCxn id="43" idx="2"/>
              </p:cNvCxnSpPr>
              <p:nvPr/>
            </p:nvCxnSpPr>
            <p:spPr>
              <a:xfrm flipV="1">
                <a:off x="4579495" y="3053270"/>
                <a:ext cx="316452" cy="75064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5B9B218-5036-BA47-80B9-7CD5DCA4C889}"/>
                  </a:ext>
                </a:extLst>
              </p:cNvPr>
              <p:cNvCxnSpPr>
                <a:cxnSpLocks/>
                <a:stCxn id="43" idx="6"/>
                <a:endCxn id="45" idx="2"/>
              </p:cNvCxnSpPr>
              <p:nvPr/>
            </p:nvCxnSpPr>
            <p:spPr>
              <a:xfrm flipV="1">
                <a:off x="5078827" y="3010112"/>
                <a:ext cx="310284" cy="4315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527B037-44DD-9C47-A7F5-BD47CF4EAA0F}"/>
                  </a:ext>
                </a:extLst>
              </p:cNvPr>
              <p:cNvCxnSpPr>
                <a:cxnSpLocks/>
                <a:stCxn id="45" idx="6"/>
                <a:endCxn id="46" idx="2"/>
              </p:cNvCxnSpPr>
              <p:nvPr/>
            </p:nvCxnSpPr>
            <p:spPr>
              <a:xfrm>
                <a:off x="5571991" y="3010112"/>
                <a:ext cx="350464" cy="4312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CF3BF65-2DCB-DE48-9186-E57F9C48805D}"/>
                  </a:ext>
                </a:extLst>
              </p:cNvPr>
              <p:cNvCxnSpPr>
                <a:cxnSpLocks/>
                <a:stCxn id="46" idx="6"/>
                <a:endCxn id="44" idx="2"/>
              </p:cNvCxnSpPr>
              <p:nvPr/>
            </p:nvCxnSpPr>
            <p:spPr>
              <a:xfrm>
                <a:off x="6105335" y="3053234"/>
                <a:ext cx="466249" cy="22453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329DAF38-53EB-D84D-B4EF-F5818BDEBDD0}"/>
                  </a:ext>
                </a:extLst>
              </p:cNvPr>
              <p:cNvCxnSpPr>
                <a:cxnSpLocks/>
                <a:stCxn id="42" idx="6"/>
                <a:endCxn id="55" idx="2"/>
              </p:cNvCxnSpPr>
              <p:nvPr/>
            </p:nvCxnSpPr>
            <p:spPr>
              <a:xfrm>
                <a:off x="4606277" y="3192992"/>
                <a:ext cx="789533" cy="15444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02EFFE1-9CA6-5142-AB68-6846455F4F51}"/>
                  </a:ext>
                </a:extLst>
              </p:cNvPr>
              <p:cNvCxnSpPr>
                <a:cxnSpLocks/>
                <a:stCxn id="55" idx="6"/>
                <a:endCxn id="49" idx="2"/>
              </p:cNvCxnSpPr>
              <p:nvPr/>
            </p:nvCxnSpPr>
            <p:spPr>
              <a:xfrm flipV="1">
                <a:off x="5578690" y="3339161"/>
                <a:ext cx="328965" cy="8279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A191BA65-332A-984C-BAA1-C56BD56F1282}"/>
                  </a:ext>
                </a:extLst>
              </p:cNvPr>
              <p:cNvCxnSpPr>
                <a:cxnSpLocks/>
                <a:stCxn id="49" idx="6"/>
                <a:endCxn id="44" idx="3"/>
              </p:cNvCxnSpPr>
              <p:nvPr/>
            </p:nvCxnSpPr>
            <p:spPr>
              <a:xfrm>
                <a:off x="6090535" y="3339161"/>
                <a:ext cx="507831" cy="3267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055F2AD1-BA99-6547-BE63-5558AAA9FD79}"/>
                  </a:ext>
                </a:extLst>
              </p:cNvPr>
              <p:cNvCxnSpPr>
                <a:cxnSpLocks/>
                <a:stCxn id="50" idx="6"/>
                <a:endCxn id="47" idx="2"/>
              </p:cNvCxnSpPr>
              <p:nvPr/>
            </p:nvCxnSpPr>
            <p:spPr>
              <a:xfrm flipV="1">
                <a:off x="4610858" y="3539491"/>
                <a:ext cx="287822" cy="8440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202D30D-8C3C-3343-80F4-819896BCEBAF}"/>
                  </a:ext>
                </a:extLst>
              </p:cNvPr>
              <p:cNvCxnSpPr>
                <a:cxnSpLocks/>
                <a:stCxn id="50" idx="6"/>
                <a:endCxn id="57" idx="1"/>
              </p:cNvCxnSpPr>
              <p:nvPr/>
            </p:nvCxnSpPr>
            <p:spPr>
              <a:xfrm>
                <a:off x="4610858" y="3623892"/>
                <a:ext cx="311871" cy="15689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C6F60543-61C2-F14B-8421-699691841DD5}"/>
                  </a:ext>
                </a:extLst>
              </p:cNvPr>
              <p:cNvCxnSpPr>
                <a:cxnSpLocks/>
                <a:stCxn id="55" idx="2"/>
                <a:endCxn id="47" idx="6"/>
              </p:cNvCxnSpPr>
              <p:nvPr/>
            </p:nvCxnSpPr>
            <p:spPr>
              <a:xfrm flipH="1">
                <a:off x="5081560" y="3347440"/>
                <a:ext cx="314250" cy="19205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BE3FE007-B5BB-6347-B8C8-973BB300F63B}"/>
                  </a:ext>
                </a:extLst>
              </p:cNvPr>
              <p:cNvCxnSpPr>
                <a:cxnSpLocks/>
                <a:stCxn id="55" idx="5"/>
                <a:endCxn id="54" idx="1"/>
              </p:cNvCxnSpPr>
              <p:nvPr/>
            </p:nvCxnSpPr>
            <p:spPr>
              <a:xfrm>
                <a:off x="5551908" y="3412098"/>
                <a:ext cx="397329" cy="2812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B892FA82-14E9-6247-ADBB-D993232CD102}"/>
                  </a:ext>
                </a:extLst>
              </p:cNvPr>
              <p:cNvCxnSpPr>
                <a:cxnSpLocks/>
                <a:stCxn id="51" idx="5"/>
                <a:endCxn id="53" idx="2"/>
              </p:cNvCxnSpPr>
              <p:nvPr/>
            </p:nvCxnSpPr>
            <p:spPr>
              <a:xfrm>
                <a:off x="4584076" y="4076337"/>
                <a:ext cx="311871" cy="139443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A2990B1-D4A0-E748-8577-2CAC6849FE89}"/>
                  </a:ext>
                </a:extLst>
              </p:cNvPr>
              <p:cNvCxnSpPr>
                <a:cxnSpLocks/>
                <a:stCxn id="53" idx="5"/>
                <a:endCxn id="56" idx="2"/>
              </p:cNvCxnSpPr>
              <p:nvPr/>
            </p:nvCxnSpPr>
            <p:spPr>
              <a:xfrm>
                <a:off x="5052045" y="4280438"/>
                <a:ext cx="333025" cy="11822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575C041-32AA-2F4F-BFA9-1851FBA543EE}"/>
                  </a:ext>
                </a:extLst>
              </p:cNvPr>
              <p:cNvCxnSpPr>
                <a:cxnSpLocks/>
                <a:stCxn id="59" idx="6"/>
                <a:endCxn id="52" idx="3"/>
              </p:cNvCxnSpPr>
              <p:nvPr/>
            </p:nvCxnSpPr>
            <p:spPr>
              <a:xfrm flipV="1">
                <a:off x="6096000" y="3787029"/>
                <a:ext cx="502366" cy="337311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CE6D5601-C9EA-B741-A95A-C4CF2432BB5C}"/>
                  </a:ext>
                </a:extLst>
              </p:cNvPr>
              <p:cNvCxnSpPr>
                <a:cxnSpLocks/>
                <a:stCxn id="57" idx="6"/>
                <a:endCxn id="58" idx="2"/>
              </p:cNvCxnSpPr>
              <p:nvPr/>
            </p:nvCxnSpPr>
            <p:spPr>
              <a:xfrm>
                <a:off x="5078827" y="3845448"/>
                <a:ext cx="302976" cy="19384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73C2AA1B-AE97-B241-AEFA-E97CD5CA1912}"/>
                  </a:ext>
                </a:extLst>
              </p:cNvPr>
              <p:cNvCxnSpPr>
                <a:cxnSpLocks/>
                <a:stCxn id="58" idx="6"/>
                <a:endCxn id="54" idx="3"/>
              </p:cNvCxnSpPr>
              <p:nvPr/>
            </p:nvCxnSpPr>
            <p:spPr>
              <a:xfrm flipV="1">
                <a:off x="5564683" y="3822619"/>
                <a:ext cx="384554" cy="216675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2BDA2E10-3047-D04A-A57E-17FFCA9A3E15}"/>
                  </a:ext>
                </a:extLst>
              </p:cNvPr>
              <p:cNvCxnSpPr>
                <a:cxnSpLocks/>
                <a:stCxn id="48" idx="6"/>
                <a:endCxn id="54" idx="2"/>
              </p:cNvCxnSpPr>
              <p:nvPr/>
            </p:nvCxnSpPr>
            <p:spPr>
              <a:xfrm flipV="1">
                <a:off x="5564683" y="3757961"/>
                <a:ext cx="357772" cy="6979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95923D23-51DA-4547-B15F-53B66B8F694D}"/>
                  </a:ext>
                </a:extLst>
              </p:cNvPr>
              <p:cNvCxnSpPr>
                <a:cxnSpLocks/>
                <a:stCxn id="54" idx="6"/>
                <a:endCxn id="52" idx="2"/>
              </p:cNvCxnSpPr>
              <p:nvPr/>
            </p:nvCxnSpPr>
            <p:spPr>
              <a:xfrm flipV="1">
                <a:off x="6105335" y="3722371"/>
                <a:ext cx="466249" cy="3559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4938A0DF-AEB3-D74A-B92B-E7CFBA41AB63}"/>
                  </a:ext>
                </a:extLst>
              </p:cNvPr>
              <p:cNvCxnSpPr>
                <a:cxnSpLocks/>
                <a:stCxn id="59" idx="3"/>
                <a:endCxn id="56" idx="6"/>
              </p:cNvCxnSpPr>
              <p:nvPr/>
            </p:nvCxnSpPr>
            <p:spPr>
              <a:xfrm flipH="1">
                <a:off x="5567950" y="4188998"/>
                <a:ext cx="371952" cy="20966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79BBEB90-BF6E-9C43-A120-DF47FD440C30}"/>
                  </a:ext>
                </a:extLst>
              </p:cNvPr>
              <p:cNvCxnSpPr>
                <a:cxnSpLocks/>
                <a:stCxn id="48" idx="2"/>
                <a:endCxn id="57" idx="6"/>
              </p:cNvCxnSpPr>
              <p:nvPr/>
            </p:nvCxnSpPr>
            <p:spPr>
              <a:xfrm flipH="1">
                <a:off x="5078827" y="3764940"/>
                <a:ext cx="302976" cy="80508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3700C1F-0DB5-C443-984E-82BE8F71934B}"/>
                  </a:ext>
                </a:extLst>
              </p:cNvPr>
              <p:cNvCxnSpPr>
                <a:cxnSpLocks/>
                <a:stCxn id="58" idx="6"/>
                <a:endCxn id="59" idx="2"/>
              </p:cNvCxnSpPr>
              <p:nvPr/>
            </p:nvCxnSpPr>
            <p:spPr>
              <a:xfrm>
                <a:off x="5564683" y="4039294"/>
                <a:ext cx="348437" cy="85046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B684DF-AFCC-B741-B8FD-8F78D707B21E}"/>
              </a:ext>
            </a:extLst>
          </p:cNvPr>
          <p:cNvCxnSpPr>
            <a:cxnSpLocks/>
            <a:stCxn id="42" idx="4"/>
            <a:endCxn id="50" idx="0"/>
          </p:cNvCxnSpPr>
          <p:nvPr/>
        </p:nvCxnSpPr>
        <p:spPr>
          <a:xfrm>
            <a:off x="5028592" y="3867613"/>
            <a:ext cx="4802" cy="24858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0621E5-0BFE-364D-BCF4-A57D229DC160}"/>
              </a:ext>
            </a:extLst>
          </p:cNvPr>
          <p:cNvCxnSpPr>
            <a:cxnSpLocks/>
            <a:stCxn id="44" idx="4"/>
            <a:endCxn id="52" idx="0"/>
          </p:cNvCxnSpPr>
          <p:nvPr/>
        </p:nvCxnSpPr>
        <p:spPr>
          <a:xfrm>
            <a:off x="7280288" y="3952584"/>
            <a:ext cx="0" cy="26231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CAC8EC9-837C-E04F-B8CF-04FBD9B346AA}"/>
              </a:ext>
            </a:extLst>
          </p:cNvPr>
          <p:cNvSpPr txBox="1"/>
          <p:nvPr/>
        </p:nvSpPr>
        <p:spPr>
          <a:xfrm>
            <a:off x="2965055" y="2843669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Language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Encoder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(e.g.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BERT)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3E6EF5-28CA-EB40-B8A5-C3AFFE9934F1}"/>
              </a:ext>
            </a:extLst>
          </p:cNvPr>
          <p:cNvSpPr/>
          <p:nvPr/>
        </p:nvSpPr>
        <p:spPr>
          <a:xfrm>
            <a:off x="2834055" y="3604173"/>
            <a:ext cx="191692" cy="186525"/>
          </a:xfrm>
          <a:prstGeom prst="ellipse">
            <a:avLst/>
          </a:prstGeom>
          <a:solidFill>
            <a:schemeClr val="accent4">
              <a:alpha val="9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FAAE648A-EAA1-5D4F-9432-A2C2C8842FB6}"/>
              </a:ext>
            </a:extLst>
          </p:cNvPr>
          <p:cNvSpPr/>
          <p:nvPr/>
        </p:nvSpPr>
        <p:spPr>
          <a:xfrm rot="5400000">
            <a:off x="3866339" y="3615273"/>
            <a:ext cx="202580" cy="1739037"/>
          </a:xfrm>
          <a:prstGeom prst="downArrow">
            <a:avLst>
              <a:gd name="adj1" fmla="val 50000"/>
              <a:gd name="adj2" fmla="val 67421"/>
            </a:avLst>
          </a:prstGeom>
          <a:solidFill>
            <a:schemeClr val="accent1">
              <a:lumMod val="75000"/>
              <a:alpha val="76000"/>
            </a:schemeClr>
          </a:solidFill>
          <a:ln w="952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C00000"/>
              </a:solidFill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EE199773-15B6-7D42-8C0D-E1DDEEB0752B}"/>
              </a:ext>
            </a:extLst>
          </p:cNvPr>
          <p:cNvSpPr/>
          <p:nvPr/>
        </p:nvSpPr>
        <p:spPr>
          <a:xfrm>
            <a:off x="2859567" y="2726724"/>
            <a:ext cx="142222" cy="840361"/>
          </a:xfrm>
          <a:prstGeom prst="downArrow">
            <a:avLst>
              <a:gd name="adj1" fmla="val 40596"/>
              <a:gd name="adj2" fmla="val 50000"/>
            </a:avLst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C85595-48DE-5A41-883D-0CFA0B7A3399}"/>
              </a:ext>
            </a:extLst>
          </p:cNvPr>
          <p:cNvSpPr txBox="1"/>
          <p:nvPr/>
        </p:nvSpPr>
        <p:spPr>
          <a:xfrm>
            <a:off x="4654552" y="2843254"/>
            <a:ext cx="203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latin typeface="Nyala" panose="02000504070300020003" pitchFamily="2" charset="0"/>
              </a:rPr>
              <a:t>Graph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Construction</a:t>
            </a:r>
          </a:p>
          <a:p>
            <a:pPr algn="r"/>
            <a:r>
              <a:rPr lang="en-US" altLang="zh-CN" dirty="0">
                <a:latin typeface="Nyala" panose="02000504070300020003" pitchFamily="2" charset="0"/>
              </a:rPr>
              <a:t>via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Path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r>
              <a:rPr lang="en-US" altLang="zh-CN" b="1" dirty="0">
                <a:latin typeface="Nyala" panose="02000504070300020003" pitchFamily="2" charset="0"/>
              </a:rPr>
              <a:t>Finding</a:t>
            </a:r>
            <a:r>
              <a:rPr lang="zh-CN" altLang="en-US" b="1" dirty="0">
                <a:latin typeface="Nyala" panose="02000504070300020003" pitchFamily="2" charset="0"/>
              </a:rPr>
              <a:t> </a:t>
            </a:r>
            <a:endParaRPr lang="en-US" b="1" dirty="0">
              <a:latin typeface="Nyala" panose="020005040703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ECFAC2-BE81-4647-B61C-2A6C70BAECB7}"/>
              </a:ext>
            </a:extLst>
          </p:cNvPr>
          <p:cNvSpPr txBox="1"/>
          <p:nvPr/>
        </p:nvSpPr>
        <p:spPr>
          <a:xfrm>
            <a:off x="2183705" y="3728987"/>
            <a:ext cx="14237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Nyala" panose="02000504070300020003" pitchFamily="2" charset="0"/>
              </a:rPr>
              <a:t>Statement</a:t>
            </a:r>
            <a:r>
              <a:rPr lang="zh-CN" altLang="en-US" sz="1500" dirty="0">
                <a:latin typeface="Nyala" panose="02000504070300020003" pitchFamily="2" charset="0"/>
              </a:rPr>
              <a:t> </a:t>
            </a:r>
            <a:r>
              <a:rPr lang="en-US" altLang="zh-CN" sz="1500" dirty="0">
                <a:latin typeface="Nyala" panose="02000504070300020003" pitchFamily="2" charset="0"/>
              </a:rPr>
              <a:t>Vector</a:t>
            </a:r>
            <a:endParaRPr lang="en-US" sz="1500" dirty="0">
              <a:latin typeface="Nyala" panose="02000504070300020003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B76B42-A67E-184D-A70D-BE2508307EA4}"/>
              </a:ext>
            </a:extLst>
          </p:cNvPr>
          <p:cNvSpPr txBox="1"/>
          <p:nvPr/>
        </p:nvSpPr>
        <p:spPr>
          <a:xfrm>
            <a:off x="2180445" y="4190693"/>
            <a:ext cx="6495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Graph</a:t>
            </a:r>
          </a:p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Vector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C4F294-1D49-4D46-9BD3-624CC48C0D24}"/>
              </a:ext>
            </a:extLst>
          </p:cNvPr>
          <p:cNvSpPr/>
          <p:nvPr/>
        </p:nvSpPr>
        <p:spPr>
          <a:xfrm rot="5400000">
            <a:off x="2827678" y="4378898"/>
            <a:ext cx="183295" cy="191692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3107127-3C5A-CA49-9A5F-19E60C1090A5}"/>
              </a:ext>
            </a:extLst>
          </p:cNvPr>
          <p:cNvCxnSpPr>
            <a:cxnSpLocks/>
            <a:stCxn id="26" idx="6"/>
          </p:cNvCxnSpPr>
          <p:nvPr/>
        </p:nvCxnSpPr>
        <p:spPr>
          <a:xfrm flipH="1">
            <a:off x="2918918" y="4566391"/>
            <a:ext cx="408" cy="588893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52434A-A2E1-5544-A47B-5531177E44AE}"/>
              </a:ext>
            </a:extLst>
          </p:cNvPr>
          <p:cNvSpPr txBox="1"/>
          <p:nvPr/>
        </p:nvSpPr>
        <p:spPr>
          <a:xfrm>
            <a:off x="2932210" y="4770378"/>
            <a:ext cx="505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>
                <a:latin typeface="Nyala" panose="02000504070300020003" pitchFamily="2" charset="0"/>
              </a:rPr>
              <a:t>MLP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84CE8A-AECC-7E41-89AE-BEF6FEAB43F7}"/>
              </a:ext>
            </a:extLst>
          </p:cNvPr>
          <p:cNvSpPr txBox="1"/>
          <p:nvPr/>
        </p:nvSpPr>
        <p:spPr>
          <a:xfrm>
            <a:off x="1985959" y="5093682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Nyala" panose="02000504070300020003" pitchFamily="2" charset="0"/>
              </a:rPr>
              <a:t>Plausibility</a:t>
            </a:r>
            <a:r>
              <a:rPr lang="zh-CN" altLang="en-US" sz="2400" dirty="0">
                <a:solidFill>
                  <a:schemeClr val="accent2"/>
                </a:solidFill>
                <a:latin typeface="Nyala" panose="02000504070300020003" pitchFamily="2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Nyala" panose="02000504070300020003" pitchFamily="2" charset="0"/>
              </a:rPr>
              <a:t>score</a:t>
            </a:r>
          </a:p>
        </p:txBody>
      </p:sp>
      <p:sp>
        <p:nvSpPr>
          <p:cNvPr id="30" name="Bent Arrow 29">
            <a:extLst>
              <a:ext uri="{FF2B5EF4-FFF2-40B4-BE49-F238E27FC236}">
                <a16:creationId xmlns:a16="http://schemas.microsoft.com/office/drawing/2014/main" id="{41731FF7-559F-AF47-9F8E-DE08BE13E11E}"/>
              </a:ext>
            </a:extLst>
          </p:cNvPr>
          <p:cNvSpPr/>
          <p:nvPr/>
        </p:nvSpPr>
        <p:spPr>
          <a:xfrm rot="5400000">
            <a:off x="3113562" y="3651423"/>
            <a:ext cx="713873" cy="734695"/>
          </a:xfrm>
          <a:prstGeom prst="bentArrow">
            <a:avLst>
              <a:gd name="adj1" fmla="val 12650"/>
              <a:gd name="adj2" fmla="val 13075"/>
              <a:gd name="adj3" fmla="val 14334"/>
              <a:gd name="adj4" fmla="val 15735"/>
            </a:avLst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A66CDF-39B6-E646-9580-52A2979A2E54}"/>
              </a:ext>
            </a:extLst>
          </p:cNvPr>
          <p:cNvCxnSpPr>
            <a:cxnSpLocks/>
          </p:cNvCxnSpPr>
          <p:nvPr/>
        </p:nvCxnSpPr>
        <p:spPr>
          <a:xfrm>
            <a:off x="5668721" y="2817654"/>
            <a:ext cx="1789946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1314DFF-9303-3E44-AD92-D84D0E5AF89C}"/>
              </a:ext>
            </a:extLst>
          </p:cNvPr>
          <p:cNvCxnSpPr/>
          <p:nvPr/>
        </p:nvCxnSpPr>
        <p:spPr>
          <a:xfrm>
            <a:off x="6694942" y="2817655"/>
            <a:ext cx="0" cy="60105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AD1F3FB-1C46-544C-90EF-FB387AD7CBF2}"/>
              </a:ext>
            </a:extLst>
          </p:cNvPr>
          <p:cNvSpPr txBox="1"/>
          <p:nvPr/>
        </p:nvSpPr>
        <p:spPr>
          <a:xfrm>
            <a:off x="3263840" y="4479792"/>
            <a:ext cx="171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Graph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Encoder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*</a:t>
            </a:r>
            <a:endParaRPr lang="en-US" dirty="0">
              <a:solidFill>
                <a:srgbClr val="FF0000"/>
              </a:solidFill>
              <a:latin typeface="Nyala" panose="02000504070300020003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384E53-E7A8-C94C-A339-7F140A1CCCE5}"/>
              </a:ext>
            </a:extLst>
          </p:cNvPr>
          <p:cNvSpPr/>
          <p:nvPr/>
        </p:nvSpPr>
        <p:spPr>
          <a:xfrm>
            <a:off x="656761" y="2981753"/>
            <a:ext cx="14012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lonna MT" pitchFamily="82" charset="77"/>
              </a:rPr>
              <a:t>KagNet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D348ED-E701-8542-8C9E-289C0F2B16C6}"/>
              </a:ext>
            </a:extLst>
          </p:cNvPr>
          <p:cNvSpPr/>
          <p:nvPr/>
        </p:nvSpPr>
        <p:spPr>
          <a:xfrm>
            <a:off x="2402414" y="1643435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Statement</a:t>
            </a:r>
            <a:r>
              <a:rPr lang="en-US" sz="1350" dirty="0">
                <a:latin typeface="NimbusRomNo9L"/>
              </a:rPr>
              <a:t> </a:t>
            </a:r>
            <a:endParaRPr lang="en-US" sz="1350" dirty="0"/>
          </a:p>
        </p:txBody>
      </p:sp>
      <p:sp>
        <p:nvSpPr>
          <p:cNvPr id="85" name="Footer Placeholder 3">
            <a:extLst>
              <a:ext uri="{FF2B5EF4-FFF2-40B4-BE49-F238E27FC236}">
                <a16:creationId xmlns:a16="http://schemas.microsoft.com/office/drawing/2014/main" id="{D73DFBC6-D903-BA47-AB94-73C5E336047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43200" y="6356351"/>
            <a:ext cx="337185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88" name="Slide Number Placeholder 4">
            <a:extLst>
              <a:ext uri="{FF2B5EF4-FFF2-40B4-BE49-F238E27FC236}">
                <a16:creationId xmlns:a16="http://schemas.microsoft.com/office/drawing/2014/main" id="{483849D9-8966-3043-A242-4422AF97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16</a:t>
            </a:fld>
            <a:endParaRPr lang="en-US" dirty="0"/>
          </a:p>
        </p:txBody>
      </p:sp>
      <p:sp>
        <p:nvSpPr>
          <p:cNvPr id="89" name="Footer Placeholder 3">
            <a:extLst>
              <a:ext uri="{FF2B5EF4-FFF2-40B4-BE49-F238E27FC236}">
                <a16:creationId xmlns:a16="http://schemas.microsoft.com/office/drawing/2014/main" id="{84C18BC4-541E-3046-9D95-4C00BA872869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739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5" grpId="0"/>
      <p:bldP spid="26" grpId="0" animBg="1"/>
      <p:bldP spid="28" grpId="0"/>
      <p:bldP spid="29" grpId="0"/>
      <p:bldP spid="30" grpId="0" animBg="1"/>
      <p:bldP spid="34" grpId="0"/>
      <p:bldP spid="8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6E98-0327-AA41-8807-96FB12BD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ABFF2C2-9AB4-9943-9B94-1D4D0E97795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33773" y="6356351"/>
            <a:ext cx="3381277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A9114B4-4BF8-964C-B156-AE5C7AA8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E9A2B-18B6-C540-B863-F7F18EC11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2"/>
          <a:stretch/>
        </p:blipFill>
        <p:spPr>
          <a:xfrm>
            <a:off x="0" y="1917517"/>
            <a:ext cx="900932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3921A2-15C7-9D40-82C1-5983CE481B4F}"/>
              </a:ext>
            </a:extLst>
          </p:cNvPr>
          <p:cNvSpPr txBox="1"/>
          <p:nvPr/>
        </p:nvSpPr>
        <p:spPr>
          <a:xfrm>
            <a:off x="1842727" y="5550509"/>
            <a:ext cx="54585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More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Performance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Official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Test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Set: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  <a:hlinkClick r:id="rId3"/>
              </a:rPr>
              <a:t>https://www.tau-nlp.org/csqa-leaderboard</a:t>
            </a:r>
            <a:r>
              <a:rPr lang="zh-CN" altLang="en-US" sz="1350" dirty="0">
                <a:latin typeface="Nyala" panose="02000504070300020003" pitchFamily="2" charset="0"/>
              </a:rPr>
              <a:t>  </a:t>
            </a:r>
            <a:endParaRPr lang="en-US" altLang="zh-CN" sz="1350" dirty="0">
              <a:latin typeface="Nyala" panose="02000504070300020003" pitchFamily="2" charset="0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E40D883-EDB6-F94F-BA95-D0E1A5117ACB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C346D5-0551-D44E-81A9-DBB6C8F40EB5}"/>
              </a:ext>
            </a:extLst>
          </p:cNvPr>
          <p:cNvSpPr txBox="1"/>
          <p:nvPr/>
        </p:nvSpPr>
        <p:spPr>
          <a:xfrm>
            <a:off x="4650582" y="1456942"/>
            <a:ext cx="422057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Recent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follow-up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submissions:</a:t>
            </a:r>
          </a:p>
          <a:p>
            <a:pPr marL="214313" indent="-214313">
              <a:buFontTx/>
              <a:buChar char="-"/>
            </a:pPr>
            <a:r>
              <a:rPr lang="en-US" altLang="zh-CN" dirty="0">
                <a:latin typeface="Nyala" panose="02000504070300020003" pitchFamily="2" charset="0"/>
              </a:rPr>
              <a:t>Based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XL-NET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/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 err="1">
                <a:latin typeface="Nyala" panose="02000504070300020003" pitchFamily="2" charset="0"/>
              </a:rPr>
              <a:t>RoBERTa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</a:t>
            </a:r>
            <a:r>
              <a:rPr lang="en-US" i="1" dirty="0"/>
              <a:t>72.1</a:t>
            </a:r>
            <a:r>
              <a:rPr lang="en-US" altLang="zh-CN" dirty="0">
                <a:latin typeface="Nyala" panose="02000504070300020003" pitchFamily="2" charset="0"/>
              </a:rPr>
              <a:t>)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marL="214313" indent="-214313">
              <a:buFontTx/>
              <a:buChar char="-"/>
            </a:pPr>
            <a:r>
              <a:rPr lang="en-US" altLang="zh-CN" dirty="0">
                <a:latin typeface="Nyala" panose="02000504070300020003" pitchFamily="2" charset="0"/>
              </a:rPr>
              <a:t>Using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large-scale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wiki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docs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via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pPr marL="214313" indent="-214313">
              <a:buFontTx/>
              <a:buChar char="-"/>
            </a:pPr>
            <a:r>
              <a:rPr lang="en-US" altLang="zh-CN" dirty="0">
                <a:latin typeface="Nyala" panose="02000504070300020003" pitchFamily="2" charset="0"/>
              </a:rPr>
              <a:t>Transfer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from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other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QA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datasets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(e.g.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RACE)</a:t>
            </a:r>
          </a:p>
          <a:p>
            <a:pPr marL="214313" indent="-214313">
              <a:buFontTx/>
              <a:buChar char="-"/>
            </a:pPr>
            <a:r>
              <a:rPr lang="en-US" dirty="0">
                <a:latin typeface="Nyala" panose="02000504070300020003" pitchFamily="2" charset="0"/>
              </a:rPr>
              <a:t>Adversarial </a:t>
            </a:r>
            <a:r>
              <a:rPr lang="en-US" altLang="zh-CN" dirty="0">
                <a:latin typeface="Nyala" panose="02000504070300020003" pitchFamily="2" charset="0"/>
              </a:rPr>
              <a:t>Data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Augmentation</a:t>
            </a:r>
          </a:p>
        </p:txBody>
      </p:sp>
    </p:spTree>
    <p:extLst>
      <p:ext uri="{BB962C8B-B14F-4D97-AF65-F5344CB8AC3E}">
        <p14:creationId xmlns:p14="http://schemas.microsoft.com/office/powerpoint/2010/main" val="13902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2ACD66-B1F5-1444-B022-9DE14703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92" y="1658892"/>
            <a:ext cx="4222888" cy="4046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E1E8-7E86-3A42-966A-C1D69CD4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92" y="701191"/>
            <a:ext cx="4222888" cy="994172"/>
          </a:xfrm>
        </p:spPr>
        <p:txBody>
          <a:bodyPr>
            <a:normAutofit/>
          </a:bodyPr>
          <a:lstStyle/>
          <a:p>
            <a:r>
              <a:rPr lang="en-US" altLang="zh-CN" sz="3400" dirty="0"/>
              <a:t>Interpretability</a:t>
            </a:r>
            <a:r>
              <a:rPr lang="zh-CN" altLang="en-US" sz="3400" dirty="0"/>
              <a:t>                 </a:t>
            </a:r>
            <a:endParaRPr lang="en-US" sz="3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087E2C-8342-9A49-BD7C-C90CCF7E0D58}"/>
              </a:ext>
            </a:extLst>
          </p:cNvPr>
          <p:cNvSpPr txBox="1">
            <a:spLocks/>
          </p:cNvSpPr>
          <p:nvPr/>
        </p:nvSpPr>
        <p:spPr>
          <a:xfrm>
            <a:off x="4692531" y="686160"/>
            <a:ext cx="422288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yala" panose="02000504070300020003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400" dirty="0"/>
              <a:t>Transferability</a:t>
            </a:r>
            <a:r>
              <a:rPr lang="zh-CN" altLang="en-US" sz="3300" dirty="0"/>
              <a:t>                 </a:t>
            </a:r>
            <a:endParaRPr lang="en-US" sz="33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DD6FDA-1EC6-9742-B9F6-A9B03BF78D94}"/>
              </a:ext>
            </a:extLst>
          </p:cNvPr>
          <p:cNvGrpSpPr/>
          <p:nvPr/>
        </p:nvGrpSpPr>
        <p:grpSpPr>
          <a:xfrm>
            <a:off x="4898033" y="2355887"/>
            <a:ext cx="3436084" cy="1986479"/>
            <a:chOff x="409451" y="1989977"/>
            <a:chExt cx="5245911" cy="286429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EB44F4-CC9C-CB4F-8299-87AA5F2E54CD}"/>
                </a:ext>
              </a:extLst>
            </p:cNvPr>
            <p:cNvSpPr txBox="1"/>
            <p:nvPr/>
          </p:nvSpPr>
          <p:spPr>
            <a:xfrm>
              <a:off x="2377900" y="3063628"/>
              <a:ext cx="1466436" cy="732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latin typeface="Nyala" panose="02000504070300020003" pitchFamily="2" charset="0"/>
                </a:rPr>
                <a:t>CSQA</a:t>
              </a:r>
              <a:endParaRPr lang="en-US" sz="2700" dirty="0">
                <a:latin typeface="Nyala" panose="02000504070300020003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4D4D23-58F6-CD48-95D4-08B796CD2C49}"/>
                </a:ext>
              </a:extLst>
            </p:cNvPr>
            <p:cNvSpPr txBox="1"/>
            <p:nvPr/>
          </p:nvSpPr>
          <p:spPr>
            <a:xfrm>
              <a:off x="409451" y="4255167"/>
              <a:ext cx="1282888" cy="59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latin typeface="Nyala" panose="02000504070300020003" pitchFamily="2" charset="0"/>
                </a:rPr>
                <a:t>SWAG</a:t>
              </a:r>
              <a:endParaRPr lang="en-US" sz="2700" dirty="0">
                <a:latin typeface="Nyala" panose="02000504070300020003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7EE288-2EE6-EC4C-AE3C-D5F8DB9BEC7F}"/>
                </a:ext>
              </a:extLst>
            </p:cNvPr>
            <p:cNvSpPr txBox="1"/>
            <p:nvPr/>
          </p:nvSpPr>
          <p:spPr>
            <a:xfrm>
              <a:off x="4407342" y="4255167"/>
              <a:ext cx="1040602" cy="59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latin typeface="Nyala" panose="02000504070300020003" pitchFamily="2" charset="0"/>
                </a:rPr>
                <a:t>WSC</a:t>
              </a:r>
              <a:endParaRPr lang="en-US" sz="2100" dirty="0">
                <a:latin typeface="Nyala" panose="02000504070300020003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81BA6A-9839-DE46-87BE-8D25892B7D80}"/>
                </a:ext>
              </a:extLst>
            </p:cNvPr>
            <p:cNvSpPr txBox="1"/>
            <p:nvPr/>
          </p:nvSpPr>
          <p:spPr>
            <a:xfrm>
              <a:off x="579165" y="1989977"/>
              <a:ext cx="1373438" cy="59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accent1"/>
                  </a:solidFill>
                  <a:latin typeface="Nyala" panose="02000504070300020003" pitchFamily="2" charset="0"/>
                </a:rPr>
                <a:t>KagNet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B67F8A-CB26-B345-8871-5CAB5AB90084}"/>
                </a:ext>
              </a:extLst>
            </p:cNvPr>
            <p:cNvSpPr/>
            <p:nvPr/>
          </p:nvSpPr>
          <p:spPr>
            <a:xfrm>
              <a:off x="3586884" y="1989978"/>
              <a:ext cx="2068478" cy="599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dirty="0">
                  <a:solidFill>
                    <a:schemeClr val="bg2">
                      <a:lumMod val="50000"/>
                    </a:schemeClr>
                  </a:solidFill>
                  <a:latin typeface="Nyala" panose="02000504070300020003" pitchFamily="2" charset="0"/>
                </a:rPr>
                <a:t>BERT-Large</a:t>
              </a:r>
              <a:endParaRPr lang="en-US" sz="2100" dirty="0">
                <a:solidFill>
                  <a:schemeClr val="bg2">
                    <a:lumMod val="50000"/>
                  </a:schemeClr>
                </a:solidFill>
                <a:latin typeface="Nyala" panose="02000504070300020003" pitchFamily="2" charset="0"/>
              </a:endParaRPr>
            </a:p>
          </p:txBody>
        </p:sp>
        <p:pic>
          <p:nvPicPr>
            <p:cNvPr id="30" name="Graphic 29" descr="Lock">
              <a:extLst>
                <a:ext uri="{FF2B5EF4-FFF2-40B4-BE49-F238E27FC236}">
                  <a16:creationId xmlns:a16="http://schemas.microsoft.com/office/drawing/2014/main" id="{12DD131C-F3E3-C84F-A1BB-B4BCD2B98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45510" y="3565699"/>
              <a:ext cx="673766" cy="673766"/>
            </a:xfrm>
            <a:prstGeom prst="rect">
              <a:avLst/>
            </a:prstGeom>
          </p:spPr>
        </p:pic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4DB1EBE0-2F3B-404E-B25B-7E290C0F2D6B}"/>
                </a:ext>
              </a:extLst>
            </p:cNvPr>
            <p:cNvCxnSpPr>
              <a:stCxn id="29" idx="2"/>
              <a:endCxn id="25" idx="0"/>
            </p:cNvCxnSpPr>
            <p:nvPr/>
          </p:nvCxnSpPr>
          <p:spPr>
            <a:xfrm rot="5400000">
              <a:off x="3628849" y="2071354"/>
              <a:ext cx="474545" cy="151000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35ED404-F142-FB45-9E4A-FB857EA5E30B}"/>
                </a:ext>
              </a:extLst>
            </p:cNvPr>
            <p:cNvCxnSpPr>
              <a:cxnSpLocks/>
              <a:stCxn id="30" idx="3"/>
              <a:endCxn id="27" idx="0"/>
            </p:cNvCxnSpPr>
            <p:nvPr/>
          </p:nvCxnSpPr>
          <p:spPr>
            <a:xfrm>
              <a:off x="3319275" y="3902582"/>
              <a:ext cx="1608368" cy="3525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9D26F6-0D8A-5F44-B0CA-5EACF4757DAC}"/>
                </a:ext>
              </a:extLst>
            </p:cNvPr>
            <p:cNvCxnSpPr>
              <a:cxnSpLocks/>
              <a:stCxn id="30" idx="1"/>
              <a:endCxn id="26" idx="0"/>
            </p:cNvCxnSpPr>
            <p:nvPr/>
          </p:nvCxnSpPr>
          <p:spPr>
            <a:xfrm flipH="1">
              <a:off x="1050896" y="3902582"/>
              <a:ext cx="1594614" cy="3525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DDE869-357C-9D4C-A04B-D47CC4F6012B}"/>
                </a:ext>
              </a:extLst>
            </p:cNvPr>
            <p:cNvSpPr txBox="1"/>
            <p:nvPr/>
          </p:nvSpPr>
          <p:spPr>
            <a:xfrm>
              <a:off x="1607149" y="3543107"/>
              <a:ext cx="282031" cy="59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100" dirty="0">
                <a:solidFill>
                  <a:schemeClr val="bg2">
                    <a:lumMod val="50000"/>
                  </a:schemeClr>
                </a:solidFill>
                <a:latin typeface="Nyala" panose="02000504070300020003" pitchFamily="2" charset="0"/>
              </a:endParaRPr>
            </a:p>
          </p:txBody>
        </p: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FAB94DF8-92B3-1B46-9CA4-7F7D1FE2D19E}"/>
                </a:ext>
              </a:extLst>
            </p:cNvPr>
            <p:cNvCxnSpPr>
              <a:stCxn id="28" idx="2"/>
              <a:endCxn id="25" idx="0"/>
            </p:cNvCxnSpPr>
            <p:nvPr/>
          </p:nvCxnSpPr>
          <p:spPr>
            <a:xfrm rot="16200000" flipH="1">
              <a:off x="1951228" y="1903736"/>
              <a:ext cx="474547" cy="184523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A81B3F-2F1F-0547-8097-E605F4643EBD}"/>
                </a:ext>
              </a:extLst>
            </p:cNvPr>
            <p:cNvSpPr txBox="1"/>
            <p:nvPr/>
          </p:nvSpPr>
          <p:spPr>
            <a:xfrm>
              <a:off x="433756" y="3661066"/>
              <a:ext cx="2085611" cy="66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accent1"/>
                  </a:solidFill>
                  <a:latin typeface="Book Antiqua" panose="02040602050305030304" pitchFamily="18" charset="0"/>
                </a:rPr>
                <a:t>59.01</a:t>
              </a:r>
              <a:r>
                <a:rPr lang="en-US" altLang="zh-CN" sz="1200" dirty="0">
                  <a:solidFill>
                    <a:schemeClr val="accent1"/>
                  </a:solidFill>
                  <a:latin typeface="Book Antiqua" panose="02040602050305030304" pitchFamily="18" charset="0"/>
                </a:rPr>
                <a:t>%</a:t>
              </a:r>
              <a:r>
                <a:rPr lang="zh-CN" altLang="en-US" sz="1200" dirty="0">
                  <a:solidFill>
                    <a:schemeClr val="accent1"/>
                  </a:solidFill>
                  <a:latin typeface="Book Antiqua" panose="02040602050305030304" pitchFamily="18" charset="0"/>
                </a:rPr>
                <a:t> </a:t>
              </a:r>
              <a:r>
                <a:rPr lang="en-US" altLang="zh-CN" sz="1200" dirty="0">
                  <a:latin typeface="Book Antiqua" panose="02040602050305030304" pitchFamily="18" charset="0"/>
                </a:rPr>
                <a:t>vs</a:t>
              </a:r>
              <a:r>
                <a:rPr lang="zh-CN" altLang="en-US" sz="1200" dirty="0">
                  <a:solidFill>
                    <a:schemeClr val="accent1"/>
                  </a:solidFill>
                  <a:latin typeface="Book Antiqua" panose="02040602050305030304" pitchFamily="18" charset="0"/>
                </a:rPr>
                <a:t> </a:t>
              </a:r>
              <a:r>
                <a: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Book Antiqua" panose="02040602050305030304" pitchFamily="18" charset="0"/>
                </a:rPr>
                <a:t>56.53%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endParaRPr>
            </a:p>
            <a:p>
              <a:endParaRPr lang="en-US" sz="1200" dirty="0">
                <a:solidFill>
                  <a:schemeClr val="accent1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395985-2D01-E742-B5C4-C420969FA30D}"/>
                </a:ext>
              </a:extLst>
            </p:cNvPr>
            <p:cNvSpPr txBox="1"/>
            <p:nvPr/>
          </p:nvSpPr>
          <p:spPr>
            <a:xfrm>
              <a:off x="2328137" y="4109826"/>
              <a:ext cx="1520277" cy="432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>
                  <a:solidFill>
                    <a:srgbClr val="FF0000"/>
                  </a:solidFill>
                  <a:latin typeface="Nyala" panose="02000504070300020003" pitchFamily="2" charset="0"/>
                </a:rPr>
                <a:t>No</a:t>
              </a:r>
              <a:r>
                <a:rPr lang="zh-CN" altLang="en-US" sz="1350" dirty="0">
                  <a:solidFill>
                    <a:srgbClr val="FF0000"/>
                  </a:solidFill>
                  <a:latin typeface="Nyala" panose="02000504070300020003" pitchFamily="2" charset="0"/>
                </a:rPr>
                <a:t> </a:t>
              </a:r>
              <a:r>
                <a:rPr lang="en-US" altLang="zh-CN" sz="1350" dirty="0">
                  <a:solidFill>
                    <a:srgbClr val="FF0000"/>
                  </a:solidFill>
                  <a:latin typeface="Nyala" panose="02000504070300020003" pitchFamily="2" charset="0"/>
                </a:rPr>
                <a:t>Training!</a:t>
              </a:r>
              <a:endParaRPr lang="en-US" sz="1350" dirty="0">
                <a:solidFill>
                  <a:srgbClr val="FF0000"/>
                </a:solidFill>
                <a:latin typeface="Nyala" panose="02000504070300020003" pitchFamily="2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3832DDC-7721-8F45-8F9F-F2FEB06357D0}"/>
              </a:ext>
            </a:extLst>
          </p:cNvPr>
          <p:cNvSpPr/>
          <p:nvPr/>
        </p:nvSpPr>
        <p:spPr>
          <a:xfrm>
            <a:off x="6238150" y="2665232"/>
            <a:ext cx="7649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>
                <a:solidFill>
                  <a:srgbClr val="FF0000"/>
                </a:solidFill>
                <a:latin typeface="Nyala" panose="02000504070300020003" pitchFamily="2" charset="0"/>
              </a:rPr>
              <a:t>Training!</a:t>
            </a:r>
            <a:endParaRPr lang="en-US" sz="135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805989-53C2-6047-9A17-923BBEF14A12}"/>
              </a:ext>
            </a:extLst>
          </p:cNvPr>
          <p:cNvSpPr/>
          <p:nvPr/>
        </p:nvSpPr>
        <p:spPr>
          <a:xfrm>
            <a:off x="7117054" y="3525988"/>
            <a:ext cx="1461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accent1"/>
                </a:solidFill>
                <a:latin typeface="Book Antiqua" panose="02040602050305030304" pitchFamily="18" charset="0"/>
              </a:rPr>
              <a:t>53.51</a:t>
            </a:r>
            <a:r>
              <a:rPr lang="en-US" altLang="zh-CN" sz="1200" dirty="0">
                <a:solidFill>
                  <a:schemeClr val="accent1"/>
                </a:solidFill>
                <a:latin typeface="Book Antiqua" panose="02040602050305030304" pitchFamily="18" charset="0"/>
              </a:rPr>
              <a:t>%</a:t>
            </a:r>
            <a:r>
              <a:rPr lang="zh-CN" altLang="en-US" sz="1200" dirty="0">
                <a:solidFill>
                  <a:schemeClr val="accent1"/>
                </a:solidFill>
                <a:latin typeface="Book Antiqua" panose="02040602050305030304" pitchFamily="18" charset="0"/>
              </a:rPr>
              <a:t> </a:t>
            </a:r>
            <a:r>
              <a:rPr lang="en-US" altLang="zh-CN" sz="1200" dirty="0">
                <a:latin typeface="Book Antiqua" panose="02040602050305030304" pitchFamily="18" charset="0"/>
              </a:rPr>
              <a:t>vs</a:t>
            </a:r>
            <a:r>
              <a:rPr lang="zh-CN" altLang="en-US" sz="1200" dirty="0">
                <a:solidFill>
                  <a:schemeClr val="accent1"/>
                </a:solidFill>
                <a:latin typeface="Book Antiqua" panose="02040602050305030304" pitchFamily="18" charset="0"/>
              </a:rPr>
              <a:t> 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Book Antiqua" panose="02040602050305030304" pitchFamily="18" charset="0"/>
              </a:rPr>
              <a:t>51.23%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endParaRPr lang="en-US" sz="1200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66D13DF2-37DE-9649-9372-48562BE0F34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43200" y="6356351"/>
            <a:ext cx="337185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694C0295-954D-D84C-A4FA-56FF7D01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7D3CD-87EA-2140-866C-F0B575BD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55" y="2616831"/>
            <a:ext cx="3945530" cy="15383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B19E5D-F723-7445-A706-9A7C8AEB1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55" y="4126151"/>
            <a:ext cx="4196925" cy="1538358"/>
          </a:xfrm>
          <a:prstGeom prst="rect">
            <a:avLst/>
          </a:prstGeom>
        </p:spPr>
      </p:pic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609F2313-3EBE-3948-9291-7A104CE26705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6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19455-5522-CA43-8FE2-C9AEDB3E0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Experiments</a:t>
            </a:r>
            <a:r>
              <a:rPr lang="zh-CN" altLang="en-US" dirty="0"/>
              <a:t> </a:t>
            </a:r>
            <a:r>
              <a:rPr lang="en-US" altLang="zh-CN" dirty="0"/>
              <a:t>(cont.)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E45240-0DC9-B747-BB16-28DF914DB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37543"/>
          <a:stretch/>
        </p:blipFill>
        <p:spPr>
          <a:xfrm>
            <a:off x="610883" y="2393705"/>
            <a:ext cx="2666439" cy="2022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798DB-1FD3-F24E-B78B-9683E82B81E1}"/>
              </a:ext>
            </a:extLst>
          </p:cNvPr>
          <p:cNvSpPr txBox="1"/>
          <p:nvPr/>
        </p:nvSpPr>
        <p:spPr>
          <a:xfrm>
            <a:off x="310428" y="4438024"/>
            <a:ext cx="35253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Comparisons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with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other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b="1" dirty="0">
                <a:latin typeface="Nyala" panose="02000504070300020003" pitchFamily="2" charset="0"/>
              </a:rPr>
              <a:t>knowledge-aware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methods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583AE-5500-AF47-982A-6580A84DB7E5}"/>
              </a:ext>
            </a:extLst>
          </p:cNvPr>
          <p:cNvSpPr txBox="1"/>
          <p:nvPr/>
        </p:nvSpPr>
        <p:spPr>
          <a:xfrm>
            <a:off x="239094" y="1851278"/>
            <a:ext cx="36679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b="1" dirty="0">
                <a:latin typeface="Nyala" panose="02000504070300020003" pitchFamily="2" charset="0"/>
              </a:rPr>
              <a:t>Easy</a:t>
            </a:r>
            <a:r>
              <a:rPr lang="zh-CN" altLang="en-US" sz="1350" b="1" dirty="0">
                <a:latin typeface="Nyala" panose="02000504070300020003" pitchFamily="2" charset="0"/>
              </a:rPr>
              <a:t> </a:t>
            </a:r>
            <a:r>
              <a:rPr lang="en-US" altLang="zh-CN" sz="1350" b="1" dirty="0">
                <a:latin typeface="Nyala" panose="02000504070300020003" pitchFamily="2" charset="0"/>
              </a:rPr>
              <a:t>mode: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altLang="zh-CN" sz="1350" dirty="0">
              <a:latin typeface="Nyala" panose="02000504070300020003" pitchFamily="2" charset="0"/>
            </a:endParaRPr>
          </a:p>
          <a:p>
            <a:r>
              <a:rPr lang="en-US" altLang="zh-CN" sz="1350" dirty="0">
                <a:latin typeface="Nyala" panose="02000504070300020003" pitchFamily="2" charset="0"/>
              </a:rPr>
              <a:t>wrong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answers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include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some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random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chosen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concepts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F7987-20B3-7A44-AF81-23072568F6D7}"/>
              </a:ext>
            </a:extLst>
          </p:cNvPr>
          <p:cNvSpPr txBox="1"/>
          <p:nvPr/>
        </p:nvSpPr>
        <p:spPr>
          <a:xfrm>
            <a:off x="572574" y="4753109"/>
            <a:ext cx="2743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KV-MN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=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(</a:t>
            </a:r>
            <a:r>
              <a:rPr lang="en-US" sz="1350" dirty="0">
                <a:latin typeface="Nyala" panose="02000504070300020003" pitchFamily="2" charset="0"/>
              </a:rPr>
              <a:t>Mihaylov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and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Frank,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ACL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18)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AB97F-18DB-9C40-A516-37AFC89A388E}"/>
              </a:ext>
            </a:extLst>
          </p:cNvPr>
          <p:cNvSpPr txBox="1"/>
          <p:nvPr/>
        </p:nvSpPr>
        <p:spPr>
          <a:xfrm>
            <a:off x="569340" y="5127265"/>
            <a:ext cx="26532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TextGraphCat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=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(Wang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et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al.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AAAI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18)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DFDA8-173C-E243-B863-14A7FD5344D2}"/>
              </a:ext>
            </a:extLst>
          </p:cNvPr>
          <p:cNvSpPr txBox="1"/>
          <p:nvPr/>
        </p:nvSpPr>
        <p:spPr>
          <a:xfrm>
            <a:off x="572574" y="4936458"/>
            <a:ext cx="19207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CSPT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=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(Zhong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et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al.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2019)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A4D9C23-4FC2-004A-B268-3C5B3FABCA09}"/>
              </a:ext>
            </a:extLst>
          </p:cNvPr>
          <p:cNvSpPr txBox="1"/>
          <p:nvPr/>
        </p:nvSpPr>
        <p:spPr>
          <a:xfrm>
            <a:off x="569341" y="5347513"/>
            <a:ext cx="31245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TripleString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=</a:t>
            </a:r>
            <a:r>
              <a:rPr lang="zh-CN" altLang="en-US" sz="1350" dirty="0">
                <a:latin typeface="Nyala" panose="02000504070300020003" pitchFamily="2" charset="0"/>
              </a:rPr>
              <a:t>  </a:t>
            </a:r>
            <a:r>
              <a:rPr lang="en-US" altLang="zh-CN" sz="1350" dirty="0">
                <a:latin typeface="Nyala" panose="02000504070300020003" pitchFamily="2" charset="0"/>
              </a:rPr>
              <a:t>Transform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triples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to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sentences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92590B8-6A73-0A4F-BF27-D59F67F99203}"/>
              </a:ext>
            </a:extLst>
          </p:cNvPr>
          <p:cNvSpPr txBox="1"/>
          <p:nvPr/>
        </p:nvSpPr>
        <p:spPr>
          <a:xfrm>
            <a:off x="4816728" y="5427347"/>
            <a:ext cx="3318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Nyala" panose="02000504070300020003" pitchFamily="2" charset="0"/>
              </a:rPr>
              <a:t>Ablation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Study: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R-GCN,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#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of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layers,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#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r>
              <a:rPr lang="en-US" altLang="zh-CN" sz="1350" dirty="0">
                <a:latin typeface="Nyala" panose="02000504070300020003" pitchFamily="2" charset="0"/>
              </a:rPr>
              <a:t>Attentions</a:t>
            </a:r>
            <a:r>
              <a:rPr lang="zh-CN" altLang="en-US" sz="1350" dirty="0">
                <a:latin typeface="Nyala" panose="02000504070300020003" pitchFamily="2" charset="0"/>
              </a:rPr>
              <a:t> </a:t>
            </a:r>
            <a:endParaRPr lang="en-US" sz="1350" dirty="0">
              <a:latin typeface="Nyala" panose="02000504070300020003" pitchFamily="2" charset="0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7CD84A9-1E10-DB48-BDC5-B19E121438D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39778" y="6356351"/>
            <a:ext cx="3475272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33EA1DA-CFB8-084C-A3F8-4C5AD847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1D95E-A379-A240-A221-FDAC2618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752" y="1749677"/>
            <a:ext cx="5280490" cy="3677670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E389906E-2245-8647-993A-DA3E1784ECED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98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B6EC-89CF-F244-949D-193039DE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What</a:t>
            </a:r>
            <a:r>
              <a:rPr lang="zh-CN" altLang="en-US" sz="4000" dirty="0"/>
              <a:t> </a:t>
            </a:r>
            <a:r>
              <a:rPr lang="en-US" altLang="zh-CN" sz="4000" dirty="0"/>
              <a:t>is</a:t>
            </a:r>
            <a:r>
              <a:rPr lang="zh-CN" altLang="en-US" sz="4000" dirty="0"/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Commonsense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Reasoning</a:t>
            </a:r>
            <a:r>
              <a:rPr lang="zh-CN" altLang="en-US" sz="4000" dirty="0">
                <a:solidFill>
                  <a:srgbClr val="C00000"/>
                </a:solidFill>
              </a:rPr>
              <a:t> </a:t>
            </a:r>
            <a:r>
              <a:rPr lang="en-US" altLang="zh-CN" sz="4000" dirty="0">
                <a:solidFill>
                  <a:srgbClr val="C00000"/>
                </a:solidFill>
              </a:rPr>
              <a:t>(CSR)</a:t>
            </a:r>
            <a:r>
              <a:rPr lang="en-US" altLang="zh-CN" sz="4000" dirty="0"/>
              <a:t>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AE929-3DD2-9047-8B11-8B359CD6C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13182"/>
            <a:ext cx="78867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Teach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machines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to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reason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with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common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sense!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endParaRPr lang="en-US" altLang="zh-CN" dirty="0">
              <a:solidFill>
                <a:srgbClr val="C00000"/>
              </a:solidFill>
              <a:latin typeface="Chalkboard" panose="03050602040202020205" pitchFamily="66" charset="77"/>
            </a:endParaRPr>
          </a:p>
          <a:p>
            <a:pPr>
              <a:lnSpc>
                <a:spcPct val="110000"/>
              </a:lnSpc>
            </a:pPr>
            <a:endParaRPr lang="en-US" altLang="zh-CN" dirty="0">
              <a:latin typeface="Chalkboard" panose="03050602040202020205" pitchFamily="66" charset="77"/>
            </a:endParaRPr>
          </a:p>
          <a:p>
            <a:pPr>
              <a:lnSpc>
                <a:spcPct val="110000"/>
              </a:lnSpc>
            </a:pPr>
            <a:r>
              <a:rPr lang="en-US" altLang="zh-CN" dirty="0">
                <a:latin typeface="Chalkboard" panose="03050602040202020205" pitchFamily="66" charset="77"/>
              </a:rPr>
              <a:t>The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human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ability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to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understand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and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generate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i="1" dirty="0">
                <a:latin typeface="Chalkboard" panose="03050602040202020205" pitchFamily="66" charset="77"/>
              </a:rPr>
              <a:t>everyday</a:t>
            </a:r>
            <a:r>
              <a:rPr lang="zh-CN" altLang="en-US" i="1" dirty="0">
                <a:latin typeface="Chalkboard" panose="03050602040202020205" pitchFamily="66" charset="77"/>
              </a:rPr>
              <a:t> </a:t>
            </a:r>
            <a:r>
              <a:rPr lang="en-US" altLang="zh-CN" i="1" dirty="0">
                <a:latin typeface="Chalkboard" panose="03050602040202020205" pitchFamily="66" charset="77"/>
              </a:rPr>
              <a:t>scenarios</a:t>
            </a:r>
            <a:r>
              <a:rPr lang="zh-CN" altLang="en-US" i="1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in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our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daily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life.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endParaRPr lang="en-US" altLang="zh-CN" dirty="0">
              <a:latin typeface="Chalkboard" panose="03050602040202020205" pitchFamily="66" charset="77"/>
            </a:endParaRPr>
          </a:p>
          <a:p>
            <a:pPr>
              <a:lnSpc>
                <a:spcPct val="110000"/>
              </a:lnSpc>
            </a:pPr>
            <a:endParaRPr lang="en-US" altLang="zh-CN" dirty="0">
              <a:latin typeface="Chalkboard" panose="03050602040202020205" pitchFamily="66" charset="77"/>
            </a:endParaRPr>
          </a:p>
          <a:p>
            <a:pPr>
              <a:lnSpc>
                <a:spcPct val="110000"/>
              </a:lnSpc>
            </a:pPr>
            <a:r>
              <a:rPr lang="en-US" altLang="zh-CN" dirty="0">
                <a:latin typeface="Chalkboard" panose="03050602040202020205" pitchFamily="66" charset="77"/>
              </a:rPr>
              <a:t>The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computation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process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of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manipulating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commonsense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knowledge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to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make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compositional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logical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inference.</a:t>
            </a:r>
          </a:p>
          <a:p>
            <a:pPr lvl="1">
              <a:lnSpc>
                <a:spcPct val="110000"/>
              </a:lnSpc>
            </a:pPr>
            <a:r>
              <a:rPr lang="en-US" altLang="zh-CN" dirty="0">
                <a:latin typeface="Chalkboard" panose="03050602040202020205" pitchFamily="66" charset="77"/>
              </a:rPr>
              <a:t>Physical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world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and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logics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endParaRPr lang="en-US" altLang="zh-CN" dirty="0">
              <a:latin typeface="Chalkboard" panose="03050602040202020205" pitchFamily="66" charset="77"/>
            </a:endParaRPr>
          </a:p>
          <a:p>
            <a:pPr lvl="1">
              <a:lnSpc>
                <a:spcPct val="110000"/>
              </a:lnSpc>
            </a:pPr>
            <a:r>
              <a:rPr lang="en-US" altLang="zh-CN" dirty="0">
                <a:latin typeface="Chalkboard" panose="03050602040202020205" pitchFamily="66" charset="77"/>
              </a:rPr>
              <a:t>Human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behaviors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/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social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conventions</a:t>
            </a:r>
            <a:r>
              <a:rPr lang="zh-CN" altLang="en-US" dirty="0">
                <a:latin typeface="Chalkboard" panose="03050602040202020205" pitchFamily="66" charset="77"/>
              </a:rPr>
              <a:t>  </a:t>
            </a:r>
            <a:endParaRPr lang="en-US" altLang="zh-CN" dirty="0">
              <a:latin typeface="Chalkboard" panose="03050602040202020205" pitchFamily="66" charset="77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zh-CN" dirty="0">
              <a:latin typeface="Chalkboard" panose="03050602040202020205" pitchFamily="66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EC7A4-3AE0-FA4B-AE2F-7E10B319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7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95528-A5CE-8245-8F4B-1CF498A02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352B1-B38B-634C-BC6C-C0996661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69" y="1825625"/>
            <a:ext cx="8921931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novel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framework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knowledge-aware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commonsense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QA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endParaRPr lang="en-US" altLang="zh-CN" dirty="0">
              <a:latin typeface="Nyala" panose="02000504070300020003" pitchFamily="2" charset="0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A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graph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neural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network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relational</a:t>
            </a:r>
            <a:r>
              <a:rPr lang="zh-CN" altLang="en-US" dirty="0">
                <a:solidFill>
                  <a:srgbClr val="FF0000"/>
                </a:solidFill>
                <a:latin typeface="Nyala" panose="020005040703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</a:rPr>
              <a:t>reasoning</a:t>
            </a:r>
            <a:r>
              <a:rPr lang="en-US" altLang="zh-CN" dirty="0">
                <a:latin typeface="Nyala" panose="02000504070300020003" pitchFamily="2" charset="0"/>
              </a:rPr>
              <a:t>.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GCN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+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Path-based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LSTM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+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Hierarchical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Attention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</a:rPr>
              <a:t>Promising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for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other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reasoning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tasks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over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graphs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(e.g.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GQA)</a:t>
            </a:r>
          </a:p>
          <a:p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Future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directions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in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commonsense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reasoning: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Towards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  <a:sym typeface="Wingdings" pitchFamily="2" charset="2"/>
              </a:rPr>
              <a:t>Learnable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Graph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Construction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(instead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of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heuristic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 err="1">
                <a:latin typeface="Nyala" panose="02000504070300020003" pitchFamily="2" charset="0"/>
                <a:sym typeface="Wingdings" pitchFamily="2" charset="2"/>
              </a:rPr>
              <a:t>algs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.)</a:t>
            </a:r>
          </a:p>
          <a:p>
            <a:pPr lvl="1"/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Explicitly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deal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with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  <a:sym typeface="Wingdings" pitchFamily="2" charset="2"/>
              </a:rPr>
              <a:t>negations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(“not”,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“but”,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etc.)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and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  <a:sym typeface="Wingdings" pitchFamily="2" charset="2"/>
              </a:rPr>
              <a:t>comparisons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(“largest”,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“most”,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etc.).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endParaRPr lang="en-US" altLang="zh-CN" dirty="0">
              <a:latin typeface="Nyala" panose="02000504070300020003" pitchFamily="2" charset="0"/>
              <a:sym typeface="Wingdings" pitchFamily="2" charset="2"/>
            </a:endParaRPr>
          </a:p>
          <a:p>
            <a:pPr lvl="2"/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Logical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forms,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executable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semantic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parsing.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Nyala" panose="02000504070300020003" pitchFamily="2" charset="0"/>
                <a:sym typeface="Wingdings" pitchFamily="2" charset="2"/>
              </a:rPr>
              <a:t>Interactively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reasoning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over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a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sequence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of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r>
              <a:rPr lang="en-US" altLang="zh-CN" dirty="0">
                <a:latin typeface="Nyala" panose="02000504070300020003" pitchFamily="2" charset="0"/>
                <a:sym typeface="Wingdings" pitchFamily="2" charset="2"/>
              </a:rPr>
              <a:t>questions</a:t>
            </a:r>
            <a:r>
              <a:rPr lang="zh-CN" altLang="en-US" dirty="0">
                <a:latin typeface="Nyala" panose="02000504070300020003" pitchFamily="2" charset="0"/>
                <a:sym typeface="Wingdings" pitchFamily="2" charset="2"/>
              </a:rPr>
              <a:t> </a:t>
            </a:r>
            <a:endParaRPr lang="en-US" altLang="zh-CN" dirty="0">
              <a:latin typeface="Nyala" panose="02000504070300020003" pitchFamily="2" charset="0"/>
              <a:sym typeface="Wingdings" pitchFamily="2" charset="2"/>
            </a:endParaRPr>
          </a:p>
          <a:p>
            <a:r>
              <a:rPr lang="en-US" altLang="zh-CN" dirty="0">
                <a:latin typeface="Nyala" panose="02000504070300020003" pitchFamily="2" charset="0"/>
              </a:rPr>
              <a:t>Our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code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is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altLang="zh-CN" dirty="0">
                <a:latin typeface="Nyala" panose="02000504070300020003" pitchFamily="2" charset="0"/>
              </a:rPr>
              <a:t>at</a:t>
            </a:r>
            <a:r>
              <a:rPr lang="zh-CN" altLang="en-US" dirty="0">
                <a:latin typeface="Nyala" panose="02000504070300020003" pitchFamily="2" charset="0"/>
              </a:rPr>
              <a:t> </a:t>
            </a:r>
            <a:r>
              <a:rPr lang="en-US" sz="2200" dirty="0">
                <a:hlinkClick r:id="rId2"/>
              </a:rPr>
              <a:t>https://github.com/INK-USC/KagNet</a:t>
            </a:r>
            <a:r>
              <a:rPr lang="zh-CN" altLang="en-US" sz="2200" dirty="0">
                <a:hlinkClick r:id="rId2"/>
              </a:rPr>
              <a:t> </a:t>
            </a:r>
            <a:r>
              <a:rPr lang="en-US" sz="2200" dirty="0">
                <a:hlinkClick r:id="rId2"/>
              </a:rPr>
              <a:t> </a:t>
            </a:r>
            <a:r>
              <a:rPr lang="zh-CN" altLang="en-US" sz="2200" dirty="0">
                <a:hlinkClick r:id="rId2"/>
              </a:rPr>
              <a:t> </a:t>
            </a:r>
            <a:endParaRPr lang="en-US" sz="3900" dirty="0"/>
          </a:p>
          <a:p>
            <a:endParaRPr lang="en-US" altLang="zh-CN" dirty="0">
              <a:latin typeface="Nyala" panose="02000504070300020003" pitchFamily="2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FE90CDC-1B97-6344-B311-02840AE355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43200" y="6356351"/>
            <a:ext cx="337185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48E0913-9BDA-8F47-987D-96FDF9B9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915AFA1-A7F1-404F-9D9F-859C2162448D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58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997ac1518_0_305"/>
          <p:cNvSpPr txBox="1">
            <a:spLocks noGrp="1"/>
          </p:cNvSpPr>
          <p:nvPr>
            <p:ph type="ctrTitle"/>
          </p:nvPr>
        </p:nvSpPr>
        <p:spPr>
          <a:xfrm>
            <a:off x="0" y="1957975"/>
            <a:ext cx="9144000" cy="11130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rgbClr val="C00000"/>
                </a:solidFill>
                <a:latin typeface="Chalkboard" panose="03050602040202020205" pitchFamily="66" charset="77"/>
              </a:rPr>
              <a:t>Multi-Hop Graph Relation Networks </a:t>
            </a:r>
            <a:endParaRPr sz="3600" dirty="0">
              <a:solidFill>
                <a:srgbClr val="C00000"/>
              </a:solidFill>
              <a:latin typeface="Chalkboard" panose="03050602040202020205" pitchFamily="66" charset="77"/>
            </a:endParaRP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rgbClr val="C00000"/>
                </a:solidFill>
                <a:latin typeface="Chalkboard" panose="03050602040202020205" pitchFamily="66" charset="77"/>
              </a:rPr>
              <a:t>for Knowledge-Aware Question Answering</a:t>
            </a:r>
            <a:endParaRPr sz="3600" dirty="0">
              <a:solidFill>
                <a:srgbClr val="C00000"/>
              </a:solidFill>
              <a:latin typeface="Chalkboard" panose="03050602040202020205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06489-5EFA-F24E-B8A3-D67DDCDAD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22" y="3855604"/>
            <a:ext cx="7700355" cy="1356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D99E36-9899-9249-BB08-4593F5B9F4CE}"/>
              </a:ext>
            </a:extLst>
          </p:cNvPr>
          <p:cNvSpPr txBox="1"/>
          <p:nvPr/>
        </p:nvSpPr>
        <p:spPr>
          <a:xfrm>
            <a:off x="2915649" y="3244334"/>
            <a:ext cx="331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https://arxiv.org/abs/2005.00646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95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88bd51221a_6_18"/>
          <p:cNvSpPr txBox="1">
            <a:spLocks noGrp="1"/>
          </p:cNvSpPr>
          <p:nvPr>
            <p:ph type="title"/>
          </p:nvPr>
        </p:nvSpPr>
        <p:spPr>
          <a:xfrm>
            <a:off x="407987" y="618057"/>
            <a:ext cx="8736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Nyala" panose="02000504070300020003" pitchFamily="2" charset="0"/>
              </a:rPr>
              <a:t>Motivation</a:t>
            </a:r>
            <a:endParaRPr sz="4000" dirty="0">
              <a:solidFill>
                <a:srgbClr val="C00000"/>
              </a:solidFill>
              <a:latin typeface="Nyala" panose="02000504070300020003" pitchFamily="2" charset="0"/>
            </a:endParaRPr>
          </a:p>
        </p:txBody>
      </p:sp>
      <p:sp>
        <p:nvSpPr>
          <p:cNvPr id="306" name="Google Shape;306;g88bd51221a_6_18"/>
          <p:cNvSpPr txBox="1"/>
          <p:nvPr/>
        </p:nvSpPr>
        <p:spPr>
          <a:xfrm>
            <a:off x="407987" y="1565726"/>
            <a:ext cx="6112954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KG-Augmented Commonsense QA</a:t>
            </a:r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:</a:t>
            </a:r>
            <a:endParaRPr dirty="0">
              <a:latin typeface="Chalkboard" panose="03050602040202020205" pitchFamily="66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Leverage KG to provide knowledge which is not stated explicitly in the context.</a:t>
            </a:r>
            <a:endParaRPr dirty="0">
              <a:latin typeface="Chalkboard" panose="03050602040202020205" pitchFamily="66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1. Extract the paths/subgraph localized at the entities mentioned in the context from KG.</a:t>
            </a:r>
            <a:endParaRPr dirty="0">
              <a:latin typeface="Chalkboard" panose="03050602040202020205" pitchFamily="66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2. Encode the paths/subgraph.</a:t>
            </a:r>
            <a:endParaRPr dirty="0">
              <a:latin typeface="Chalkboard" panose="03050602040202020205" pitchFamily="66" charset="77"/>
            </a:endParaRPr>
          </a:p>
          <a:p>
            <a:endParaRPr dirty="0">
              <a:solidFill>
                <a:srgbClr val="000000"/>
              </a:solidFill>
              <a:latin typeface="Chalkboard" panose="03050602040202020205" pitchFamily="66" charset="77"/>
              <a:ea typeface="Helvetica Neue"/>
              <a:cs typeface="Helvetica Neue"/>
              <a:sym typeface="Helvetica Neue"/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Previous works on encoding paths/sub-graph</a:t>
            </a:r>
            <a:endParaRPr dirty="0">
              <a:latin typeface="Chalkboard" panose="03050602040202020205" pitchFamily="66" charset="77"/>
            </a:endParaRPr>
          </a:p>
          <a:p>
            <a:pPr marL="285750" lvl="2" indent="-285750">
              <a:buClr>
                <a:srgbClr val="000000"/>
              </a:buClr>
              <a:buSzPts val="1800"/>
              <a:buFont typeface="Courier New"/>
              <a:buChar char="o"/>
            </a:pPr>
            <a:r>
              <a:rPr lang="en-US" b="1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Path-based Modeling</a:t>
            </a:r>
            <a:endParaRPr dirty="0">
              <a:latin typeface="Chalkboard" panose="03050602040202020205" pitchFamily="66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1. Model the relational paths with sequence model.</a:t>
            </a:r>
            <a:endParaRPr dirty="0">
              <a:latin typeface="Chalkboard" panose="03050602040202020205" pitchFamily="66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2. Use attention to aggregate the paths.</a:t>
            </a:r>
            <a:endParaRPr dirty="0">
              <a:latin typeface="Chalkboard" panose="03050602040202020205" pitchFamily="66" charset="77"/>
            </a:endParaRPr>
          </a:p>
          <a:p>
            <a:r>
              <a:rPr lang="en-US" u="sng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Interpretable, but not scalable.</a:t>
            </a:r>
            <a:endParaRPr dirty="0">
              <a:solidFill>
                <a:srgbClr val="000000"/>
              </a:solidFill>
              <a:latin typeface="Chalkboard" panose="03050602040202020205" pitchFamily="66" charset="77"/>
              <a:ea typeface="Helvetica Neue"/>
              <a:cs typeface="Helvetica Neue"/>
              <a:sym typeface="Helvetica Neue"/>
            </a:endParaRPr>
          </a:p>
          <a:p>
            <a:pPr marL="285750" indent="-285750">
              <a:buClr>
                <a:srgbClr val="000000"/>
              </a:buClr>
              <a:buSzPts val="1800"/>
              <a:buFont typeface="Courier New"/>
              <a:buChar char="o"/>
            </a:pPr>
            <a:r>
              <a:rPr lang="en-US" altLang="zh-CN" b="1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Relational</a:t>
            </a:r>
            <a:r>
              <a:rPr lang="zh-CN" altLang="en-US" b="1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Graph NN</a:t>
            </a:r>
            <a:endParaRPr dirty="0">
              <a:latin typeface="Chalkboard" panose="03050602040202020205" pitchFamily="66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Model the subgraph with message passing.</a:t>
            </a:r>
            <a:endParaRPr dirty="0">
              <a:latin typeface="Chalkboard" panose="03050602040202020205" pitchFamily="66" charset="77"/>
            </a:endParaRPr>
          </a:p>
          <a:p>
            <a:r>
              <a:rPr lang="en-US" u="sng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Scalable, but lack transparency</a:t>
            </a:r>
            <a:endParaRPr dirty="0">
              <a:latin typeface="Chalkboard" panose="03050602040202020205" pitchFamily="66" charset="77"/>
            </a:endParaRPr>
          </a:p>
        </p:txBody>
      </p:sp>
      <p:pic>
        <p:nvPicPr>
          <p:cNvPr id="307" name="Google Shape;307;g88bd51221a_6_18"/>
          <p:cNvPicPr preferRelativeResize="0"/>
          <p:nvPr/>
        </p:nvPicPr>
        <p:blipFill rotWithShape="1">
          <a:blip r:embed="rId3">
            <a:alphaModFix/>
          </a:blip>
          <a:srcRect r="52466"/>
          <a:stretch/>
        </p:blipFill>
        <p:spPr>
          <a:xfrm>
            <a:off x="6447331" y="3674432"/>
            <a:ext cx="2288682" cy="21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88bd51221a_6_18"/>
          <p:cNvPicPr preferRelativeResize="0"/>
          <p:nvPr/>
        </p:nvPicPr>
        <p:blipFill rotWithShape="1">
          <a:blip r:embed="rId3">
            <a:alphaModFix/>
          </a:blip>
          <a:srcRect l="47767"/>
          <a:stretch/>
        </p:blipFill>
        <p:spPr>
          <a:xfrm>
            <a:off x="6506828" y="2007532"/>
            <a:ext cx="2163920" cy="18401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11137-D0D6-EF4A-8AF7-43D398E397D0}"/>
              </a:ext>
            </a:extLst>
          </p:cNvPr>
          <p:cNvSpPr txBox="1"/>
          <p:nvPr/>
        </p:nvSpPr>
        <p:spPr>
          <a:xfrm>
            <a:off x="493308" y="6117885"/>
            <a:ext cx="856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Key</a:t>
            </a:r>
            <a:r>
              <a:rPr lang="zh-CN" altLang="en-US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idea:</a:t>
            </a:r>
            <a:r>
              <a:rPr lang="zh-CN" altLang="en-US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Modeling</a:t>
            </a:r>
            <a:r>
              <a:rPr lang="zh-CN" altLang="en-US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All</a:t>
            </a:r>
            <a:r>
              <a:rPr lang="zh-CN" altLang="en-US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Paths</a:t>
            </a:r>
            <a:r>
              <a:rPr lang="zh-CN" altLang="en-US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Directly</a:t>
            </a:r>
            <a:r>
              <a:rPr lang="zh-CN" altLang="en-US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in</a:t>
            </a:r>
            <a:r>
              <a:rPr lang="zh-CN" altLang="en-US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Graph</a:t>
            </a:r>
            <a:r>
              <a:rPr lang="zh-CN" altLang="en-US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Chalkboard" panose="03050602040202020205" pitchFamily="66" charset="77"/>
              </a:rPr>
              <a:t>Networks!</a:t>
            </a:r>
            <a:endParaRPr lang="en-US" sz="2400" b="1" dirty="0">
              <a:solidFill>
                <a:srgbClr val="C00000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08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88bd51221a_6_34"/>
          <p:cNvSpPr txBox="1">
            <a:spLocks noGrp="1"/>
          </p:cNvSpPr>
          <p:nvPr>
            <p:ph type="title"/>
          </p:nvPr>
        </p:nvSpPr>
        <p:spPr>
          <a:xfrm>
            <a:off x="407987" y="755651"/>
            <a:ext cx="8736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Nyala" panose="02000504070300020003" pitchFamily="2" charset="0"/>
              </a:rPr>
              <a:t>Reasoning Pipeline</a:t>
            </a:r>
            <a:endParaRPr sz="4000" dirty="0">
              <a:solidFill>
                <a:srgbClr val="C00000"/>
              </a:solidFill>
              <a:latin typeface="Nyala" panose="02000504070300020003" pitchFamily="2" charset="0"/>
            </a:endParaRPr>
          </a:p>
        </p:txBody>
      </p:sp>
      <p:sp>
        <p:nvSpPr>
          <p:cNvPr id="323" name="Google Shape;323;g88bd51221a_6_34"/>
          <p:cNvSpPr txBox="1"/>
          <p:nvPr/>
        </p:nvSpPr>
        <p:spPr>
          <a:xfrm>
            <a:off x="407987" y="2581357"/>
            <a:ext cx="445026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1.  Text Encoder</a:t>
            </a:r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: Understand the textual input (question + answer choice).</a:t>
            </a:r>
            <a:endParaRPr dirty="0">
              <a:latin typeface="Chalkboard" panose="03050602040202020205" pitchFamily="66" charset="77"/>
            </a:endParaRPr>
          </a:p>
          <a:p>
            <a:endParaRPr dirty="0">
              <a:solidFill>
                <a:srgbClr val="000000"/>
              </a:solidFill>
              <a:latin typeface="Chalkboard" panose="03050602040202020205" pitchFamily="66" charset="77"/>
              <a:ea typeface="Helvetica Neue"/>
              <a:cs typeface="Helvetica Neue"/>
              <a:sym typeface="Helvetica Neue"/>
            </a:endParaRPr>
          </a:p>
          <a:p>
            <a:r>
              <a:rPr lang="en-US" b="1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2. Graph Encoder</a:t>
            </a:r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: Reason over the contextual subgraphs.</a:t>
            </a:r>
            <a:endParaRPr dirty="0">
              <a:latin typeface="Chalkboard" panose="03050602040202020205" pitchFamily="66" charset="77"/>
            </a:endParaRPr>
          </a:p>
          <a:p>
            <a:pPr marL="342900" indent="-228600">
              <a:buClr>
                <a:srgbClr val="000000"/>
              </a:buClr>
              <a:buSzPts val="1800"/>
            </a:pPr>
            <a:endParaRPr dirty="0">
              <a:solidFill>
                <a:srgbClr val="000000"/>
              </a:solidFill>
              <a:latin typeface="Chalkboard" panose="03050602040202020205" pitchFamily="66" charset="77"/>
              <a:ea typeface="Helvetica Neue"/>
              <a:cs typeface="Helvetica Neue"/>
              <a:sym typeface="Helvetica Neue"/>
            </a:endParaRPr>
          </a:p>
          <a:p>
            <a:r>
              <a:rPr lang="en-US" b="1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3. Classifier</a:t>
            </a:r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Helvetica Neue"/>
                <a:cs typeface="Helvetica Neue"/>
                <a:sym typeface="Helvetica Neue"/>
              </a:rPr>
              <a:t>: Integrate the output from text/graph encoder to give a plausibility score.</a:t>
            </a:r>
            <a:endParaRPr dirty="0">
              <a:latin typeface="Chalkboard" panose="03050602040202020205" pitchFamily="66" charset="77"/>
            </a:endParaRPr>
          </a:p>
        </p:txBody>
      </p:sp>
      <p:pic>
        <p:nvPicPr>
          <p:cNvPr id="324" name="Google Shape;324;g88bd51221a_6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1242" y="2722191"/>
            <a:ext cx="3908450" cy="2111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212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8bd51221a_6_27"/>
          <p:cNvSpPr txBox="1">
            <a:spLocks noGrp="1"/>
          </p:cNvSpPr>
          <p:nvPr>
            <p:ph type="title"/>
          </p:nvPr>
        </p:nvSpPr>
        <p:spPr>
          <a:xfrm>
            <a:off x="408000" y="456495"/>
            <a:ext cx="8736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Nyala" panose="02000504070300020003" pitchFamily="2" charset="0"/>
              </a:rPr>
              <a:t>Our Method for Encoding KG </a:t>
            </a:r>
            <a:endParaRPr sz="4000" dirty="0">
              <a:solidFill>
                <a:srgbClr val="C00000"/>
              </a:solidFill>
              <a:latin typeface="Nyala" panose="02000504070300020003" pitchFamily="2" charset="0"/>
            </a:endParaRPr>
          </a:p>
        </p:txBody>
      </p:sp>
      <p:pic>
        <p:nvPicPr>
          <p:cNvPr id="315" name="Google Shape;315;g88bd51221a_6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7555" y="1688359"/>
            <a:ext cx="3991467" cy="43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88bd51221a_6_27"/>
          <p:cNvSpPr txBox="1"/>
          <p:nvPr/>
        </p:nvSpPr>
        <p:spPr>
          <a:xfrm>
            <a:off x="588398" y="1827309"/>
            <a:ext cx="4317558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halkboard" panose="03050602040202020205" pitchFamily="66" charset="77"/>
                <a:ea typeface="Arial"/>
                <a:cs typeface="Arial"/>
                <a:sym typeface="Arial"/>
              </a:rPr>
              <a:t>Goal</a:t>
            </a:r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Arial"/>
                <a:cs typeface="Arial"/>
                <a:sym typeface="Arial"/>
              </a:rPr>
              <a:t>: To combine both interpretability (path-based modeling) and scalability (GNN). </a:t>
            </a:r>
            <a:endParaRPr dirty="0">
              <a:latin typeface="Chalkboard" panose="03050602040202020205" pitchFamily="66" charset="77"/>
            </a:endParaRPr>
          </a:p>
          <a:p>
            <a:endParaRPr dirty="0">
              <a:solidFill>
                <a:srgbClr val="000000"/>
              </a:solidFill>
              <a:latin typeface="Chalkboard" panose="03050602040202020205" pitchFamily="66" charset="77"/>
              <a:ea typeface="Arial"/>
              <a:cs typeface="Arial"/>
              <a:sym typeface="Arial"/>
            </a:endParaRPr>
          </a:p>
          <a:p>
            <a:r>
              <a:rPr lang="en-US" b="1" dirty="0">
                <a:solidFill>
                  <a:srgbClr val="000000"/>
                </a:solidFill>
                <a:latin typeface="Chalkboard" panose="03050602040202020205" pitchFamily="66" charset="77"/>
                <a:ea typeface="Arial"/>
                <a:cs typeface="Arial"/>
                <a:sym typeface="Arial"/>
              </a:rPr>
              <a:t>How: </a:t>
            </a:r>
            <a:r>
              <a:rPr lang="en-US" u="sng" dirty="0">
                <a:solidFill>
                  <a:srgbClr val="000000"/>
                </a:solidFill>
                <a:latin typeface="Chalkboard" panose="03050602040202020205" pitchFamily="66" charset="77"/>
                <a:ea typeface="Arial"/>
                <a:cs typeface="Arial"/>
                <a:sym typeface="Arial"/>
              </a:rPr>
              <a:t>Endow GNN with the capability to model paths </a:t>
            </a:r>
            <a:r>
              <a:rPr lang="en-US" b="1" u="sng" dirty="0">
                <a:solidFill>
                  <a:schemeClr val="accent6"/>
                </a:solidFill>
                <a:latin typeface="Chalkboard" panose="03050602040202020205" pitchFamily="66" charset="77"/>
                <a:ea typeface="Arial"/>
                <a:cs typeface="Arial"/>
                <a:sym typeface="Arial"/>
              </a:rPr>
              <a:t>directly</a:t>
            </a:r>
            <a:r>
              <a:rPr lang="en-US" u="sng" dirty="0">
                <a:solidFill>
                  <a:srgbClr val="000000"/>
                </a:solidFill>
                <a:latin typeface="Chalkboard" panose="03050602040202020205" pitchFamily="66" charset="77"/>
                <a:ea typeface="Arial"/>
                <a:cs typeface="Arial"/>
                <a:sym typeface="Arial"/>
              </a:rPr>
              <a:t>.</a:t>
            </a:r>
            <a:endParaRPr dirty="0">
              <a:latin typeface="Chalkboard" panose="03050602040202020205" pitchFamily="66" charset="77"/>
            </a:endParaRPr>
          </a:p>
          <a:p>
            <a:endParaRPr dirty="0">
              <a:solidFill>
                <a:srgbClr val="000000"/>
              </a:solidFill>
              <a:latin typeface="Chalkboard" panose="03050602040202020205" pitchFamily="66" charset="77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Arial"/>
                <a:cs typeface="Arial"/>
                <a:sym typeface="Arial"/>
              </a:rPr>
              <a:t>Multi-Hop Message Passing</a:t>
            </a:r>
            <a:endParaRPr dirty="0">
              <a:latin typeface="Chalkboard" panose="03050602040202020205" pitchFamily="66" charset="77"/>
            </a:endParaRPr>
          </a:p>
          <a:p>
            <a:pPr marL="342900" lvl="1" indent="-34290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Arial"/>
                <a:cs typeface="Arial"/>
                <a:sym typeface="Arial"/>
              </a:rPr>
              <a:t>We extend message passing in GNN to k-hop paths modeling.</a:t>
            </a:r>
            <a:endParaRPr dirty="0">
              <a:latin typeface="Chalkboard" panose="03050602040202020205" pitchFamily="66" charset="77"/>
            </a:endParaRPr>
          </a:p>
          <a:p>
            <a:pPr marL="342900" lvl="1" indent="-228600">
              <a:buClr>
                <a:srgbClr val="000000"/>
              </a:buClr>
              <a:buSzPts val="1800"/>
            </a:pPr>
            <a:endParaRPr dirty="0">
              <a:solidFill>
                <a:srgbClr val="000000"/>
              </a:solidFill>
              <a:latin typeface="Chalkboard" panose="03050602040202020205" pitchFamily="66" charset="77"/>
              <a:ea typeface="Arial"/>
              <a:cs typeface="Arial"/>
              <a:sym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Arial"/>
                <a:cs typeface="Arial"/>
                <a:sym typeface="Arial"/>
              </a:rPr>
              <a:t>2.  Structured Relational Attention</a:t>
            </a:r>
            <a:endParaRPr dirty="0">
              <a:latin typeface="Chalkboard" panose="03050602040202020205" pitchFamily="66" charset="77"/>
            </a:endParaRPr>
          </a:p>
          <a:p>
            <a:pPr marL="285750" indent="-28575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halkboard" panose="03050602040202020205" pitchFamily="66" charset="77"/>
                <a:ea typeface="Arial"/>
                <a:cs typeface="Arial"/>
                <a:sym typeface="Arial"/>
              </a:rPr>
              <a:t>Incoming message for a node is aggregated by attention mechanism.</a:t>
            </a:r>
            <a:endParaRPr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5939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706CDAB6-5176-0540-AC38-68978620F71D}"/>
              </a:ext>
            </a:extLst>
          </p:cNvPr>
          <p:cNvSpPr/>
          <p:nvPr/>
        </p:nvSpPr>
        <p:spPr>
          <a:xfrm>
            <a:off x="361244" y="5063067"/>
            <a:ext cx="3931805" cy="127432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E490A0-FC1E-6446-984C-93B3604DDE47}"/>
              </a:ext>
            </a:extLst>
          </p:cNvPr>
          <p:cNvSpPr/>
          <p:nvPr/>
        </p:nvSpPr>
        <p:spPr>
          <a:xfrm>
            <a:off x="400756" y="1654930"/>
            <a:ext cx="3245555" cy="148224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EBF29E-83FA-AF44-B889-6DE323AA41F0}"/>
              </a:ext>
            </a:extLst>
          </p:cNvPr>
          <p:cNvSpPr/>
          <p:nvPr/>
        </p:nvSpPr>
        <p:spPr>
          <a:xfrm>
            <a:off x="4756438" y="1141034"/>
            <a:ext cx="4234588" cy="50507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Google Shape;314;g88bd51221a_6_27"/>
          <p:cNvSpPr txBox="1">
            <a:spLocks noGrp="1"/>
          </p:cNvSpPr>
          <p:nvPr>
            <p:ph type="title"/>
          </p:nvPr>
        </p:nvSpPr>
        <p:spPr>
          <a:xfrm>
            <a:off x="204000" y="196217"/>
            <a:ext cx="8736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Nyala" panose="02000504070300020003" pitchFamily="2" charset="0"/>
              </a:rPr>
              <a:t>Our Method for Encoding KG </a:t>
            </a:r>
            <a:endParaRPr sz="4000" dirty="0">
              <a:solidFill>
                <a:srgbClr val="C00000"/>
              </a:solidFill>
              <a:latin typeface="Nyala" panose="020005040703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D8287-F782-E84F-BA81-C1D57BFFC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661312"/>
            <a:ext cx="3172178" cy="391912"/>
          </a:xfrm>
          <a:prstGeom prst="rect">
            <a:avLst/>
          </a:prstGeom>
        </p:spPr>
      </p:pic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60566EA-995B-5646-B40E-B1EA437D8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999875"/>
            <a:ext cx="3076222" cy="871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90F845-20B2-2347-AC7B-C7B2676FB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01" y="3505375"/>
            <a:ext cx="3725331" cy="878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971A41-90B1-3744-A0B3-8D1EA54663DF}"/>
              </a:ext>
            </a:extLst>
          </p:cNvPr>
          <p:cNvSpPr txBox="1"/>
          <p:nvPr/>
        </p:nvSpPr>
        <p:spPr>
          <a:xfrm>
            <a:off x="524095" y="2767840"/>
            <a:ext cx="316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Relational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GNN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(e.g.,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R-GCN)</a:t>
            </a:r>
            <a:endParaRPr lang="en-US" dirty="0">
              <a:solidFill>
                <a:srgbClr val="C00000"/>
              </a:solidFill>
              <a:latin typeface="Chalkboard" panose="03050602040202020205" pitchFamily="66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59E0D-CEE8-F747-8468-78D9AC0873CF}"/>
              </a:ext>
            </a:extLst>
          </p:cNvPr>
          <p:cNvSpPr txBox="1"/>
          <p:nvPr/>
        </p:nvSpPr>
        <p:spPr>
          <a:xfrm>
            <a:off x="293511" y="4346231"/>
            <a:ext cx="420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Relation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Networks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(DeepMind,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NIPS17)</a:t>
            </a:r>
            <a:endParaRPr lang="en-US" dirty="0">
              <a:solidFill>
                <a:srgbClr val="C00000"/>
              </a:solidFill>
              <a:latin typeface="Chalkboard" panose="03050602040202020205" pitchFamily="66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765CC-94BD-B644-A200-9D26D2D5D4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5" t="5484" r="1642"/>
          <a:stretch/>
        </p:blipFill>
        <p:spPr>
          <a:xfrm>
            <a:off x="396746" y="5114415"/>
            <a:ext cx="3860799" cy="849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33F1F4-C1EE-6B48-B88B-EC4626D527BA}"/>
              </a:ext>
            </a:extLst>
          </p:cNvPr>
          <p:cNvSpPr txBox="1"/>
          <p:nvPr/>
        </p:nvSpPr>
        <p:spPr>
          <a:xfrm>
            <a:off x="729293" y="6007133"/>
            <a:ext cx="344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KagNet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(paths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are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pre-filtered)</a:t>
            </a:r>
            <a:endParaRPr lang="en-US" dirty="0">
              <a:solidFill>
                <a:srgbClr val="C00000"/>
              </a:solidFill>
              <a:latin typeface="Chalkboard" panose="03050602040202020205" pitchFamily="66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E1FB7-D632-D049-B340-F97CEBA99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085" y="1572974"/>
            <a:ext cx="3870225" cy="853801"/>
          </a:xfrm>
          <a:prstGeom prst="rect">
            <a:avLst/>
          </a:prstGeom>
        </p:spPr>
      </p:pic>
      <p:pic>
        <p:nvPicPr>
          <p:cNvPr id="12" name="Picture 11" descr="A picture containing knife&#10;&#10;Description automatically generated">
            <a:extLst>
              <a:ext uri="{FF2B5EF4-FFF2-40B4-BE49-F238E27FC236}">
                <a16:creationId xmlns:a16="http://schemas.microsoft.com/office/drawing/2014/main" id="{ABDA971A-345F-EC46-93D3-7331EB311F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6" t="15086" r="1"/>
          <a:stretch/>
        </p:blipFill>
        <p:spPr>
          <a:xfrm>
            <a:off x="4771864" y="2426775"/>
            <a:ext cx="4190711" cy="1080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E12B5B-DCA6-EA48-85BA-D5C939FFF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3099" y="3079422"/>
            <a:ext cx="557390" cy="344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187D3C-235A-0D41-8E9E-4F2C171394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7393" y="3764760"/>
            <a:ext cx="2145230" cy="2111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48C22F-6335-E647-ADD8-D81E8E864579}"/>
              </a:ext>
            </a:extLst>
          </p:cNvPr>
          <p:cNvSpPr>
            <a:spLocks/>
          </p:cNvSpPr>
          <p:nvPr/>
        </p:nvSpPr>
        <p:spPr>
          <a:xfrm>
            <a:off x="5777414" y="3066891"/>
            <a:ext cx="1013783" cy="369332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2D33E4-7D9D-E044-B91A-9A616BABBB8A}"/>
              </a:ext>
            </a:extLst>
          </p:cNvPr>
          <p:cNvSpPr>
            <a:spLocks/>
          </p:cNvSpPr>
          <p:nvPr/>
        </p:nvSpPr>
        <p:spPr>
          <a:xfrm>
            <a:off x="6454747" y="2478617"/>
            <a:ext cx="1893386" cy="369332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8372B6-69E7-D345-B977-FD2343153A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7393" y="4530227"/>
            <a:ext cx="1779792" cy="263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8DF3538-D6AF-5F41-9ACC-FCCB9C982B36}"/>
              </a:ext>
            </a:extLst>
          </p:cNvPr>
          <p:cNvSpPr txBox="1"/>
          <p:nvPr/>
        </p:nvSpPr>
        <p:spPr>
          <a:xfrm>
            <a:off x="6246186" y="4155655"/>
            <a:ext cx="260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halkboard" panose="03050602040202020205" pitchFamily="66" charset="77"/>
              </a:rPr>
              <a:t>l</a:t>
            </a:r>
            <a:r>
              <a:rPr lang="en-US" dirty="0">
                <a:latin typeface="Chalkboard" panose="03050602040202020205" pitchFamily="66" charset="77"/>
              </a:rPr>
              <a:t>ow-rank approximation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CE8B8D-995F-FE47-B039-83AA9D8E6D49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227289" y="4076339"/>
            <a:ext cx="6365" cy="45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AC84D95-C8F7-A64E-832C-84D16830EB3A}"/>
              </a:ext>
            </a:extLst>
          </p:cNvPr>
          <p:cNvSpPr>
            <a:spLocks/>
          </p:cNvSpPr>
          <p:nvPr/>
        </p:nvSpPr>
        <p:spPr>
          <a:xfrm>
            <a:off x="2912533" y="2266067"/>
            <a:ext cx="299156" cy="338722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832BA66-DA05-084D-B3E9-BD243F02AACF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3062111" y="2604789"/>
            <a:ext cx="2715303" cy="6633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10124-91C4-294D-9A5D-2DB35D53BFEA}"/>
              </a:ext>
            </a:extLst>
          </p:cNvPr>
          <p:cNvSpPr>
            <a:spLocks/>
          </p:cNvSpPr>
          <p:nvPr/>
        </p:nvSpPr>
        <p:spPr>
          <a:xfrm>
            <a:off x="2229555" y="5135178"/>
            <a:ext cx="1850577" cy="28533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9842E41-1713-674A-A710-3B94B39896D8}"/>
              </a:ext>
            </a:extLst>
          </p:cNvPr>
          <p:cNvCxnSpPr>
            <a:cxnSpLocks/>
            <a:stCxn id="36" idx="0"/>
            <a:endCxn id="21" idx="1"/>
          </p:cNvCxnSpPr>
          <p:nvPr/>
        </p:nvCxnSpPr>
        <p:spPr>
          <a:xfrm flipV="1">
            <a:off x="3154844" y="3251557"/>
            <a:ext cx="2622570" cy="18836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8F49D1B-F4E1-7040-B822-2D54CC6E24D0}"/>
              </a:ext>
            </a:extLst>
          </p:cNvPr>
          <p:cNvSpPr txBox="1"/>
          <p:nvPr/>
        </p:nvSpPr>
        <p:spPr>
          <a:xfrm>
            <a:off x="4705412" y="1232749"/>
            <a:ext cx="428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Chalkboard" panose="03050602040202020205" pitchFamily="66" charset="77"/>
              </a:rPr>
              <a:t>Multi-Hop</a:t>
            </a:r>
            <a:r>
              <a:rPr lang="zh-CN" altLang="en-US" b="1" dirty="0">
                <a:solidFill>
                  <a:schemeClr val="accent1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Chalkboard" panose="03050602040202020205" pitchFamily="66" charset="77"/>
              </a:rPr>
              <a:t>Graph</a:t>
            </a:r>
            <a:r>
              <a:rPr lang="zh-CN" altLang="en-US" b="1" dirty="0">
                <a:solidFill>
                  <a:schemeClr val="accent1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Chalkboard" panose="03050602040202020205" pitchFamily="66" charset="77"/>
              </a:rPr>
              <a:t>Relation</a:t>
            </a:r>
            <a:r>
              <a:rPr lang="zh-CN" altLang="en-US" b="1" dirty="0">
                <a:solidFill>
                  <a:schemeClr val="accent1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Chalkboard" panose="03050602040202020205" pitchFamily="66" charset="77"/>
              </a:rPr>
              <a:t>Nets</a:t>
            </a:r>
            <a:r>
              <a:rPr lang="zh-CN" altLang="en-US" b="1" dirty="0">
                <a:solidFill>
                  <a:schemeClr val="accent1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Chalkboard" panose="03050602040202020205" pitchFamily="66" charset="77"/>
              </a:rPr>
              <a:t>(Ours)</a:t>
            </a:r>
            <a:endParaRPr lang="en-US" b="1" dirty="0">
              <a:solidFill>
                <a:schemeClr val="accent1"/>
              </a:solidFill>
              <a:latin typeface="Chalkboard" panose="03050602040202020205" pitchFamily="66" charset="77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2DE3A4E-BC36-6541-B794-42D3CB42B8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0014" y="4945104"/>
            <a:ext cx="3848733" cy="8263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584EFE-6E02-274E-BE18-1AC2333C69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7718" y="5699453"/>
            <a:ext cx="1913479" cy="44966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C6F6C79-067F-B841-B10C-A9F438F73303}"/>
              </a:ext>
            </a:extLst>
          </p:cNvPr>
          <p:cNvSpPr/>
          <p:nvPr/>
        </p:nvSpPr>
        <p:spPr>
          <a:xfrm>
            <a:off x="305903" y="3484675"/>
            <a:ext cx="4075337" cy="120221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3706845-3180-7D42-AD47-5D8990CFF1BD}"/>
              </a:ext>
            </a:extLst>
          </p:cNvPr>
          <p:cNvCxnSpPr>
            <a:cxnSpLocks/>
          </p:cNvCxnSpPr>
          <p:nvPr/>
        </p:nvCxnSpPr>
        <p:spPr>
          <a:xfrm flipV="1">
            <a:off x="6287488" y="3466912"/>
            <a:ext cx="0" cy="271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60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2" grpId="0" animBg="1"/>
      <p:bldP spid="48" grpId="0" animBg="1"/>
      <p:bldP spid="7" grpId="0"/>
      <p:bldP spid="11" grpId="0"/>
      <p:bldP spid="13" grpId="0"/>
      <p:bldP spid="21" grpId="0" animBg="1"/>
      <p:bldP spid="22" grpId="0" animBg="1"/>
      <p:bldP spid="24" grpId="0"/>
      <p:bldP spid="31" grpId="0" animBg="1"/>
      <p:bldP spid="36" grpId="0" animBg="1"/>
      <p:bldP spid="40" grpId="0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88bd51221a_6_41"/>
          <p:cNvSpPr txBox="1">
            <a:spLocks noGrp="1"/>
          </p:cNvSpPr>
          <p:nvPr>
            <p:ph type="title"/>
          </p:nvPr>
        </p:nvSpPr>
        <p:spPr>
          <a:xfrm>
            <a:off x="407987" y="857251"/>
            <a:ext cx="8736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Nyala" panose="02000504070300020003" pitchFamily="2" charset="0"/>
              </a:rPr>
              <a:t>Results</a:t>
            </a:r>
            <a:endParaRPr sz="4000" dirty="0">
              <a:solidFill>
                <a:srgbClr val="C00000"/>
              </a:solidFill>
              <a:latin typeface="Nyala" panose="02000504070300020003" pitchFamily="2" charset="0"/>
            </a:endParaRPr>
          </a:p>
        </p:txBody>
      </p:sp>
      <p:pic>
        <p:nvPicPr>
          <p:cNvPr id="331" name="Google Shape;331;g88bd51221a_6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2387" y="1972966"/>
            <a:ext cx="4343627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88bd51221a_6_41"/>
          <p:cNvPicPr preferRelativeResize="0"/>
          <p:nvPr/>
        </p:nvPicPr>
        <p:blipFill rotWithShape="1">
          <a:blip r:embed="rId4">
            <a:alphaModFix/>
          </a:blip>
          <a:srcRect t="21298"/>
          <a:stretch/>
        </p:blipFill>
        <p:spPr>
          <a:xfrm>
            <a:off x="407988" y="2518262"/>
            <a:ext cx="3891307" cy="201502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88bd51221a_6_41"/>
          <p:cNvSpPr txBox="1"/>
          <p:nvPr/>
        </p:nvSpPr>
        <p:spPr>
          <a:xfrm>
            <a:off x="464821" y="4731145"/>
            <a:ext cx="36666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CommonsenseQA’s Leaderboard</a:t>
            </a:r>
            <a:endParaRPr/>
          </a:p>
        </p:txBody>
      </p:sp>
      <p:sp>
        <p:nvSpPr>
          <p:cNvPr id="334" name="Google Shape;334;g88bd51221a_6_41"/>
          <p:cNvSpPr txBox="1"/>
          <p:nvPr/>
        </p:nvSpPr>
        <p:spPr>
          <a:xfrm>
            <a:off x="5291729" y="4731144"/>
            <a:ext cx="34442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OpenBookQA’s</a:t>
            </a:r>
            <a:r>
              <a:rPr lang="en-US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Leaderboard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22CF64-9A4A-8C47-9659-253BB7405B81}"/>
              </a:ext>
            </a:extLst>
          </p:cNvPr>
          <p:cNvSpPr>
            <a:spLocks/>
          </p:cNvSpPr>
          <p:nvPr/>
        </p:nvSpPr>
        <p:spPr>
          <a:xfrm>
            <a:off x="407987" y="2585156"/>
            <a:ext cx="3131080" cy="999066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631B83-86AC-FA43-9EB1-B6F0F325ACCC}"/>
              </a:ext>
            </a:extLst>
          </p:cNvPr>
          <p:cNvSpPr>
            <a:spLocks/>
          </p:cNvSpPr>
          <p:nvPr/>
        </p:nvSpPr>
        <p:spPr>
          <a:xfrm>
            <a:off x="4432476" y="2799645"/>
            <a:ext cx="4303536" cy="993422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FCAA90-7B55-AD4F-B927-A07CEB5AE4D1}"/>
              </a:ext>
            </a:extLst>
          </p:cNvPr>
          <p:cNvSpPr>
            <a:spLocks/>
          </p:cNvSpPr>
          <p:nvPr/>
        </p:nvSpPr>
        <p:spPr>
          <a:xfrm>
            <a:off x="4412432" y="4054982"/>
            <a:ext cx="4303536" cy="191566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332;g88bd51221a_6_41">
            <a:extLst>
              <a:ext uri="{FF2B5EF4-FFF2-40B4-BE49-F238E27FC236}">
                <a16:creationId xmlns:a16="http://schemas.microsoft.com/office/drawing/2014/main" id="{EFB34A1A-614C-AF4E-B185-3FE75E1EB7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9770"/>
          <a:stretch/>
        </p:blipFill>
        <p:spPr>
          <a:xfrm>
            <a:off x="407988" y="2256331"/>
            <a:ext cx="3891307" cy="261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08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88bd51221a_6_50"/>
          <p:cNvSpPr txBox="1">
            <a:spLocks noGrp="1"/>
          </p:cNvSpPr>
          <p:nvPr>
            <p:ph type="title"/>
          </p:nvPr>
        </p:nvSpPr>
        <p:spPr>
          <a:xfrm>
            <a:off x="407987" y="857251"/>
            <a:ext cx="8736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Nyala" panose="02000504070300020003" pitchFamily="2" charset="0"/>
              </a:rPr>
              <a:t>Results</a:t>
            </a:r>
            <a:endParaRPr sz="4000" dirty="0">
              <a:solidFill>
                <a:srgbClr val="C00000"/>
              </a:solidFill>
              <a:latin typeface="Nyala" panose="02000504070300020003" pitchFamily="2" charset="0"/>
            </a:endParaRPr>
          </a:p>
        </p:txBody>
      </p:sp>
      <p:pic>
        <p:nvPicPr>
          <p:cNvPr id="341" name="Google Shape;341;g88bd51221a_6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510" y="2308765"/>
            <a:ext cx="3709503" cy="239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88bd51221a_6_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98" y="2047984"/>
            <a:ext cx="4395435" cy="276203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88bd51221a_6_50"/>
          <p:cNvSpPr txBox="1"/>
          <p:nvPr/>
        </p:nvSpPr>
        <p:spPr>
          <a:xfrm>
            <a:off x="407987" y="1672601"/>
            <a:ext cx="61129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Scalability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56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8bd51221a_6_58"/>
          <p:cNvSpPr txBox="1">
            <a:spLocks noGrp="1"/>
          </p:cNvSpPr>
          <p:nvPr>
            <p:ph type="title"/>
          </p:nvPr>
        </p:nvSpPr>
        <p:spPr>
          <a:xfrm>
            <a:off x="407987" y="857251"/>
            <a:ext cx="8736000" cy="85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Nyala" panose="02000504070300020003" pitchFamily="2" charset="0"/>
              </a:rPr>
              <a:t>Results</a:t>
            </a:r>
            <a:endParaRPr sz="4000" dirty="0">
              <a:solidFill>
                <a:srgbClr val="C00000"/>
              </a:solidFill>
              <a:latin typeface="Nyala" panose="02000504070300020003" pitchFamily="2" charset="0"/>
            </a:endParaRPr>
          </a:p>
        </p:txBody>
      </p:sp>
      <p:sp>
        <p:nvSpPr>
          <p:cNvPr id="350" name="Google Shape;350;g88bd51221a_6_58"/>
          <p:cNvSpPr txBox="1"/>
          <p:nvPr/>
        </p:nvSpPr>
        <p:spPr>
          <a:xfrm>
            <a:off x="407987" y="1672601"/>
            <a:ext cx="61129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Interpretability</a:t>
            </a:r>
            <a:endParaRPr sz="2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1" name="Google Shape;351;g88bd51221a_6_58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484436" y="2072711"/>
            <a:ext cx="4087564" cy="28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88bd51221a_6_58"/>
          <p:cNvPicPr preferRelativeResize="0"/>
          <p:nvPr/>
        </p:nvPicPr>
        <p:blipFill rotWithShape="1">
          <a:blip r:embed="rId3">
            <a:alphaModFix/>
          </a:blip>
          <a:srcRect l="50000" r="28260"/>
          <a:stretch/>
        </p:blipFill>
        <p:spPr>
          <a:xfrm>
            <a:off x="7311943" y="2072711"/>
            <a:ext cx="1685301" cy="282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88bd51221a_6_58"/>
          <p:cNvPicPr preferRelativeResize="0"/>
          <p:nvPr/>
        </p:nvPicPr>
        <p:blipFill rotWithShape="1">
          <a:blip r:embed="rId3">
            <a:alphaModFix/>
          </a:blip>
          <a:srcRect l="72104"/>
          <a:stretch/>
        </p:blipFill>
        <p:spPr>
          <a:xfrm>
            <a:off x="4915303" y="2004978"/>
            <a:ext cx="2281364" cy="2962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3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3491C-AD7D-DB46-A6CF-F912B17F2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Code:</a:t>
            </a:r>
            <a:r>
              <a:rPr lang="zh-CN" altLang="en-US" dirty="0"/>
              <a:t> </a:t>
            </a:r>
            <a:r>
              <a:rPr lang="en-US" dirty="0">
                <a:hlinkClick r:id="rId2"/>
              </a:rPr>
              <a:t>https://github</a:t>
            </a:r>
            <a:r>
              <a:rPr lang="en-US" dirty="0">
                <a:hlinkClick r:id="rId3"/>
              </a:rPr>
              <a:t>.</a:t>
            </a:r>
            <a:r>
              <a:rPr lang="en-US" dirty="0">
                <a:hlinkClick r:id="rId2"/>
              </a:rPr>
              <a:t>com/INK-USC/</a:t>
            </a:r>
            <a:r>
              <a:rPr lang="en-US" altLang="zh-CN" dirty="0">
                <a:hlinkClick r:id="rId2"/>
              </a:rPr>
              <a:t>MHGRN</a:t>
            </a:r>
            <a:r>
              <a:rPr lang="zh-CN" altLang="en-US" dirty="0">
                <a:hlinkClick r:id="rId2"/>
              </a:rPr>
              <a:t> 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2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562602" y="1064987"/>
            <a:ext cx="1806767" cy="553998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dirty="0" err="1"/>
              <a:t>Hayes&amp;McCarthy</a:t>
            </a:r>
            <a:endParaRPr lang="en-US" sz="1500" b="1" dirty="0"/>
          </a:p>
          <a:p>
            <a:pPr algn="ctr"/>
            <a:r>
              <a:rPr lang="en-US" sz="1500" i="1" dirty="0"/>
              <a:t>Frame Problem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19633" y="1772821"/>
            <a:ext cx="1128769" cy="784830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dirty="0" err="1"/>
              <a:t>Quillian</a:t>
            </a:r>
            <a:endParaRPr lang="en-US" sz="1500" b="1" dirty="0"/>
          </a:p>
          <a:p>
            <a:pPr algn="ctr"/>
            <a:r>
              <a:rPr lang="en-US" sz="1500" i="1" dirty="0"/>
              <a:t>Semantic Networks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1000" y="2016751"/>
            <a:ext cx="1397650" cy="32316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i="1" dirty="0" err="1">
                <a:solidFill>
                  <a:schemeClr val="tx1"/>
                </a:solidFill>
              </a:rPr>
              <a:t>ConceptNet</a:t>
            </a:r>
            <a:endParaRPr lang="en-US" sz="1500" i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50624" y="1341985"/>
            <a:ext cx="1443210" cy="553998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dirty="0"/>
              <a:t>Brooks</a:t>
            </a:r>
          </a:p>
          <a:p>
            <a:pPr algn="ctr"/>
            <a:r>
              <a:rPr lang="en-US" sz="1500" i="1" dirty="0" err="1"/>
              <a:t>Subsumption</a:t>
            </a:r>
            <a:endParaRPr lang="en-US" sz="1500" i="1" dirty="0"/>
          </a:p>
        </p:txBody>
      </p:sp>
      <p:sp>
        <p:nvSpPr>
          <p:cNvPr id="37" name="Rectangle 36"/>
          <p:cNvSpPr/>
          <p:nvPr/>
        </p:nvSpPr>
        <p:spPr>
          <a:xfrm>
            <a:off x="3352801" y="2034989"/>
            <a:ext cx="1676399" cy="553998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dirty="0"/>
              <a:t>Minsky, </a:t>
            </a:r>
            <a:r>
              <a:rPr lang="en-US" sz="1500" b="1" dirty="0" err="1"/>
              <a:t>Filmore</a:t>
            </a:r>
            <a:endParaRPr lang="en-US" sz="1500" b="1" dirty="0"/>
          </a:p>
          <a:p>
            <a:pPr algn="ctr"/>
            <a:r>
              <a:rPr lang="en-US" sz="1500" i="1" dirty="0"/>
              <a:t>Frames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810204"/>
            <a:ext cx="9144000" cy="304800"/>
          </a:xfrm>
          <a:prstGeom prst="rect">
            <a:avLst/>
          </a:prstGeom>
          <a:solidFill>
            <a:schemeClr val="bg2"/>
          </a:solidFill>
          <a:ln>
            <a:solidFill>
              <a:srgbClr val="FF9933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   2000              1990                1980             1970               1960               1950              1940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638960" y="5115005"/>
            <a:ext cx="11016" cy="549196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010400" y="3960587"/>
            <a:ext cx="1257300" cy="833736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553202" y="2992818"/>
            <a:ext cx="805609" cy="1801505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22" idx="2"/>
          </p:cNvCxnSpPr>
          <p:nvPr/>
        </p:nvCxnSpPr>
        <p:spPr>
          <a:xfrm flipV="1">
            <a:off x="6384277" y="1618985"/>
            <a:ext cx="81709" cy="3179805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37" idx="2"/>
          </p:cNvCxnSpPr>
          <p:nvPr/>
        </p:nvCxnSpPr>
        <p:spPr>
          <a:xfrm flipH="1" flipV="1">
            <a:off x="4191001" y="2588987"/>
            <a:ext cx="35349" cy="2209802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203633" y="4341587"/>
            <a:ext cx="0" cy="457200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 flipV="1">
            <a:off x="5666342" y="2575217"/>
            <a:ext cx="35346" cy="2223571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4724400" y="2873189"/>
            <a:ext cx="1371600" cy="553998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dirty="0" err="1"/>
              <a:t>Bobrow</a:t>
            </a:r>
            <a:endParaRPr lang="en-US" sz="1500" b="1" dirty="0"/>
          </a:p>
          <a:p>
            <a:pPr algn="ctr"/>
            <a:r>
              <a:rPr lang="en-US" sz="1500" i="1" dirty="0"/>
              <a:t>STUDENT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 flipH="1" flipV="1">
            <a:off x="5443251" y="3427189"/>
            <a:ext cx="35346" cy="1367135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4539866" y="3787589"/>
            <a:ext cx="1327534" cy="553998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dirty="0" err="1"/>
              <a:t>Winograd</a:t>
            </a:r>
            <a:endParaRPr lang="en-US" sz="1500" b="1" dirty="0"/>
          </a:p>
          <a:p>
            <a:pPr algn="ctr"/>
            <a:r>
              <a:rPr lang="en-US" sz="1500" i="1" dirty="0"/>
              <a:t>SHRDLU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H="1" flipV="1">
            <a:off x="2947242" y="4341589"/>
            <a:ext cx="13543" cy="457201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 flipV="1">
            <a:off x="1066800" y="2339917"/>
            <a:ext cx="35346" cy="2470289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endCxn id="34" idx="2"/>
          </p:cNvCxnSpPr>
          <p:nvPr/>
        </p:nvCxnSpPr>
        <p:spPr>
          <a:xfrm flipH="1" flipV="1">
            <a:off x="2272229" y="1895983"/>
            <a:ext cx="8267" cy="2891789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771045" y="5664201"/>
            <a:ext cx="1730566" cy="892552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00080"/>
                </a:solidFill>
              </a:rPr>
              <a:t>Khardon &amp; Roth</a:t>
            </a:r>
          </a:p>
          <a:p>
            <a:pPr algn="ctr"/>
            <a:r>
              <a:rPr lang="en-US" b="1" i="1" dirty="0">
                <a:solidFill>
                  <a:srgbClr val="000080"/>
                </a:solidFill>
              </a:rPr>
              <a:t>Learning to Reason</a:t>
            </a:r>
            <a:endParaRPr lang="en-US" sz="1600" i="1" dirty="0">
              <a:solidFill>
                <a:srgbClr val="00008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8077200" y="2888079"/>
            <a:ext cx="190500" cy="287679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6912398" y="1618984"/>
            <a:ext cx="446413" cy="589003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28" idx="3"/>
          </p:cNvCxnSpPr>
          <p:nvPr/>
        </p:nvCxnSpPr>
        <p:spPr>
          <a:xfrm flipH="1" flipV="1">
            <a:off x="6248402" y="2165236"/>
            <a:ext cx="392017" cy="435169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96" idx="3"/>
          </p:cNvCxnSpPr>
          <p:nvPr/>
        </p:nvCxnSpPr>
        <p:spPr>
          <a:xfrm flipH="1">
            <a:off x="6096000" y="2600401"/>
            <a:ext cx="544421" cy="549787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01" idx="3"/>
          </p:cNvCxnSpPr>
          <p:nvPr/>
        </p:nvCxnSpPr>
        <p:spPr>
          <a:xfrm flipH="1">
            <a:off x="5867400" y="2600401"/>
            <a:ext cx="773021" cy="1464187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37" idx="3"/>
          </p:cNvCxnSpPr>
          <p:nvPr/>
        </p:nvCxnSpPr>
        <p:spPr>
          <a:xfrm flipH="1" flipV="1">
            <a:off x="5029200" y="2311988"/>
            <a:ext cx="1611221" cy="288417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507726" y="2600403"/>
            <a:ext cx="3132693" cy="1460215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4" idx="3"/>
          </p:cNvCxnSpPr>
          <p:nvPr/>
        </p:nvCxnSpPr>
        <p:spPr>
          <a:xfrm flipH="1" flipV="1">
            <a:off x="2993834" y="1618984"/>
            <a:ext cx="4473766" cy="1949190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8" idx="1"/>
            <a:endCxn id="31" idx="3"/>
          </p:cNvCxnSpPr>
          <p:nvPr/>
        </p:nvCxnSpPr>
        <p:spPr>
          <a:xfrm flipH="1">
            <a:off x="1778650" y="2165236"/>
            <a:ext cx="3340983" cy="13098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2683527" y="2905206"/>
            <a:ext cx="1278875" cy="584775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dk1"/>
                </a:solidFill>
              </a:rPr>
              <a:t>Description Logic</a:t>
            </a:r>
          </a:p>
        </p:txBody>
      </p:sp>
      <p:cxnSp>
        <p:nvCxnSpPr>
          <p:cNvPr id="104" name="Straight Arrow Connector 103"/>
          <p:cNvCxnSpPr>
            <a:endCxn id="103" idx="2"/>
          </p:cNvCxnSpPr>
          <p:nvPr/>
        </p:nvCxnSpPr>
        <p:spPr>
          <a:xfrm flipV="1">
            <a:off x="3322964" y="3489981"/>
            <a:ext cx="1" cy="1308809"/>
          </a:xfrm>
          <a:prstGeom prst="straightConnector1">
            <a:avLst/>
          </a:prstGeom>
          <a:ln w="28575">
            <a:solidFill>
              <a:srgbClr val="A7001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2386759" y="3768230"/>
            <a:ext cx="1120967" cy="584775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dk1"/>
                </a:solidFill>
              </a:rPr>
              <a:t>Lenant</a:t>
            </a:r>
            <a:endParaRPr lang="en-US" sz="1600" b="1" dirty="0">
              <a:solidFill>
                <a:schemeClr val="dk1"/>
              </a:solidFill>
            </a:endParaRPr>
          </a:p>
          <a:p>
            <a:pPr algn="ctr"/>
            <a:r>
              <a:rPr lang="en-US" sz="1600" i="1" dirty="0" err="1">
                <a:solidFill>
                  <a:schemeClr val="dk1"/>
                </a:solidFill>
              </a:rPr>
              <a:t>Cyc</a:t>
            </a:r>
            <a:endParaRPr lang="en-US" sz="1600" i="1" dirty="0">
              <a:solidFill>
                <a:schemeClr val="dk1"/>
              </a:solidFill>
            </a:endParaRPr>
          </a:p>
        </p:txBody>
      </p:sp>
      <p:cxnSp>
        <p:nvCxnSpPr>
          <p:cNvPr id="108" name="Straight Arrow Connector 107"/>
          <p:cNvCxnSpPr>
            <a:stCxn id="37" idx="2"/>
          </p:cNvCxnSpPr>
          <p:nvPr/>
        </p:nvCxnSpPr>
        <p:spPr>
          <a:xfrm flipH="1">
            <a:off x="3962404" y="2588987"/>
            <a:ext cx="228597" cy="403831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103" idx="3"/>
          </p:cNvCxnSpPr>
          <p:nvPr/>
        </p:nvCxnSpPr>
        <p:spPr>
          <a:xfrm flipH="1">
            <a:off x="3962402" y="2593578"/>
            <a:ext cx="1268318" cy="604016"/>
          </a:xfrm>
          <a:prstGeom prst="straightConnector1">
            <a:avLst/>
          </a:prstGeom>
          <a:ln>
            <a:solidFill>
              <a:srgbClr val="A7001B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673008" y="2212197"/>
            <a:ext cx="1371600" cy="784830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0080"/>
                </a:solidFill>
              </a:rPr>
              <a:t>McCarthy</a:t>
            </a:r>
          </a:p>
          <a:p>
            <a:pPr algn="ctr"/>
            <a:r>
              <a:rPr lang="en-US" sz="1500" i="1" dirty="0">
                <a:solidFill>
                  <a:srgbClr val="000080"/>
                </a:solidFill>
              </a:rPr>
              <a:t>Formalizing Commonsense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435008" y="3187173"/>
            <a:ext cx="1556592" cy="784830"/>
          </a:xfrm>
          <a:prstGeom prst="rect">
            <a:avLst/>
          </a:prstGeom>
          <a:solidFill>
            <a:srgbClr val="FAE1AF"/>
          </a:solidFill>
          <a:ln>
            <a:solidFill>
              <a:srgbClr val="A7001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dirty="0" err="1"/>
              <a:t>Simon&amp;Newell</a:t>
            </a:r>
            <a:endParaRPr lang="en-US" sz="1500" b="1" dirty="0"/>
          </a:p>
          <a:p>
            <a:pPr algn="ctr"/>
            <a:r>
              <a:rPr lang="en-US" sz="1500" i="1" dirty="0"/>
              <a:t>General Problem Solver</a:t>
            </a: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05075"/>
            <a:ext cx="89916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A Biased View of Common</a:t>
            </a:r>
            <a:r>
              <a:rPr lang="en-US" altLang="zh-CN" dirty="0"/>
              <a:t>s</a:t>
            </a:r>
            <a:r>
              <a:rPr lang="en-US" dirty="0"/>
              <a:t>ense Reasoning</a:t>
            </a:r>
          </a:p>
        </p:txBody>
      </p:sp>
      <p:sp>
        <p:nvSpPr>
          <p:cNvPr id="42" name="Rectangle 3"/>
          <p:cNvSpPr>
            <a:spLocks noGrp="1" noChangeArrowheads="1"/>
          </p:cNvSpPr>
          <p:nvPr>
            <p:ph idx="1"/>
          </p:nvPr>
        </p:nvSpPr>
        <p:spPr>
          <a:xfrm>
            <a:off x="2895600" y="5224189"/>
            <a:ext cx="5791200" cy="1024211"/>
          </a:xfrm>
          <a:solidFill>
            <a:srgbClr val="FAE1AF"/>
          </a:solidFill>
          <a:ln>
            <a:solidFill>
              <a:srgbClr val="A7001B"/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000" dirty="0"/>
              <a:t>Common Sense Reasoning was formulated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000" dirty="0"/>
              <a:t>traditionally as a “reasoning” process, irrespective of learning and the resulting knowledge representation. </a:t>
            </a:r>
            <a:endParaRPr lang="en-US" altLang="zh-TW" dirty="0">
              <a:solidFill>
                <a:srgbClr val="0033C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83F18D4-0D70-44DE-A8FF-A8D5002D1168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BA5F8-FF8A-8A4B-B14C-EC10659034B4}"/>
              </a:ext>
            </a:extLst>
          </p:cNvPr>
          <p:cNvSpPr txBox="1"/>
          <p:nvPr/>
        </p:nvSpPr>
        <p:spPr>
          <a:xfrm>
            <a:off x="7491954" y="1842884"/>
            <a:ext cx="1627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McCarthy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63F83C-B100-D041-AABE-155484562103}"/>
              </a:ext>
            </a:extLst>
          </p:cNvPr>
          <p:cNvSpPr/>
          <p:nvPr/>
        </p:nvSpPr>
        <p:spPr>
          <a:xfrm>
            <a:off x="7467600" y="1040822"/>
            <a:ext cx="1806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" pitchFamily="2" charset="0"/>
              </a:rPr>
              <a:t>Programs with Common Sense</a:t>
            </a:r>
          </a:p>
          <a:p>
            <a:r>
              <a:rPr lang="en-US" altLang="zh-CN" b="1" i="0" dirty="0">
                <a:solidFill>
                  <a:srgbClr val="000000"/>
                </a:solidFill>
                <a:effectLst/>
                <a:latin typeface="Times" pitchFamily="2" charset="0"/>
              </a:rPr>
              <a:t>(1959)</a:t>
            </a:r>
            <a:endParaRPr lang="en-US" b="1" i="0" dirty="0">
              <a:solidFill>
                <a:srgbClr val="000000"/>
              </a:solidFill>
              <a:effectLst/>
              <a:latin typeface="Time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0602E-04DD-D742-8BB0-9E925FE3D21E}"/>
              </a:ext>
            </a:extLst>
          </p:cNvPr>
          <p:cNvSpPr txBox="1"/>
          <p:nvPr/>
        </p:nvSpPr>
        <p:spPr>
          <a:xfrm>
            <a:off x="6395568" y="6468259"/>
            <a:ext cx="173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Credit:</a:t>
            </a:r>
            <a:r>
              <a:rPr lang="zh-CN" altLang="en-US" dirty="0"/>
              <a:t> </a:t>
            </a:r>
            <a:r>
              <a:rPr lang="en-US" altLang="zh-CN" dirty="0"/>
              <a:t>Dan</a:t>
            </a:r>
            <a:r>
              <a:rPr lang="zh-CN" altLang="en-US" dirty="0"/>
              <a:t> </a:t>
            </a:r>
            <a:r>
              <a:rPr lang="en-US" altLang="zh-CN" dirty="0"/>
              <a:t>Roth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5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42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968CFF-0DA8-2345-AD0C-61F015008988}"/>
              </a:ext>
            </a:extLst>
          </p:cNvPr>
          <p:cNvSpPr txBox="1">
            <a:spLocks/>
          </p:cNvSpPr>
          <p:nvPr/>
        </p:nvSpPr>
        <p:spPr>
          <a:xfrm>
            <a:off x="610801" y="225900"/>
            <a:ext cx="7922397" cy="253987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chemeClr val="accent1"/>
                </a:solidFill>
                <a:latin typeface="Colonna MT" pitchFamily="82" charset="77"/>
                <a:ea typeface="+mj-ea"/>
                <a:cs typeface="Arial"/>
              </a:rPr>
              <a:t>Part</a:t>
            </a:r>
            <a:r>
              <a:rPr lang="zh-CN" altLang="en-US" sz="3000" b="1" dirty="0">
                <a:solidFill>
                  <a:schemeClr val="accent1"/>
                </a:solidFill>
                <a:latin typeface="Colonna MT" pitchFamily="82" charset="77"/>
                <a:ea typeface="+mj-ea"/>
                <a:cs typeface="Arial"/>
              </a:rPr>
              <a:t> </a:t>
            </a:r>
            <a:r>
              <a:rPr lang="en-US" altLang="zh-CN" sz="3000" b="1" dirty="0">
                <a:solidFill>
                  <a:schemeClr val="accent1"/>
                </a:solidFill>
                <a:latin typeface="Colonna MT" pitchFamily="82" charset="77"/>
                <a:ea typeface="+mj-ea"/>
                <a:cs typeface="Arial"/>
              </a:rPr>
              <a:t>II</a:t>
            </a:r>
          </a:p>
          <a:p>
            <a:pPr algn="ctr" defTabSz="342900">
              <a:spcBef>
                <a:spcPct val="0"/>
              </a:spcBef>
              <a:defRPr/>
            </a:pPr>
            <a:endParaRPr lang="en-US" altLang="zh-CN" sz="3000" b="1" dirty="0">
              <a:solidFill>
                <a:srgbClr val="C00000"/>
              </a:solidFill>
              <a:latin typeface="Colonna MT" pitchFamily="82" charset="77"/>
              <a:ea typeface="+mj-ea"/>
              <a:cs typeface="Arial"/>
            </a:endParaRPr>
          </a:p>
          <a:p>
            <a:pPr algn="ctr" defTabSz="342900">
              <a:spcBef>
                <a:spcPct val="0"/>
              </a:spcBef>
              <a:defRPr/>
            </a:pPr>
            <a:br>
              <a:rPr lang="en-US" altLang="zh-CN" sz="2400" dirty="0">
                <a:latin typeface="Chalkboard SE" panose="03050602040202020205" pitchFamily="66" charset="77"/>
                <a:ea typeface="Book Antiqua"/>
                <a:cs typeface="Book Antiqua"/>
                <a:sym typeface="Book Antiqua"/>
              </a:rPr>
            </a:br>
            <a:r>
              <a:rPr lang="en-US" sz="3600" b="1" dirty="0">
                <a:solidFill>
                  <a:schemeClr val="accent1"/>
                </a:solidFill>
                <a:latin typeface="Chalkboard SE" panose="03050602040202020205" pitchFamily="66" charset="77"/>
              </a:rPr>
              <a:t>CommonGen: </a:t>
            </a:r>
            <a:br>
              <a:rPr lang="en-US" sz="3600" b="1" dirty="0">
                <a:solidFill>
                  <a:schemeClr val="accent1"/>
                </a:solidFill>
                <a:latin typeface="Chalkboard SE" panose="03050602040202020205" pitchFamily="66" charset="77"/>
              </a:rPr>
            </a:br>
            <a:r>
              <a:rPr lang="en-US" sz="3600" b="1" dirty="0">
                <a:solidFill>
                  <a:schemeClr val="accent1"/>
                </a:solidFill>
                <a:latin typeface="Chalkboard SE" panose="03050602040202020205" pitchFamily="66" charset="77"/>
              </a:rPr>
              <a:t>A Constrained Text Generation Challenge for Generative Commonsense Reasoning</a:t>
            </a:r>
            <a:endParaRPr lang="en-US" sz="2400" dirty="0">
              <a:solidFill>
                <a:schemeClr val="accent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C88C0-66A1-5B4C-91B1-D3101F741902}"/>
              </a:ext>
            </a:extLst>
          </p:cNvPr>
          <p:cNvSpPr/>
          <p:nvPr/>
        </p:nvSpPr>
        <p:spPr>
          <a:xfrm>
            <a:off x="2699617" y="2830037"/>
            <a:ext cx="3675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https://inklab.usc.edu/CommonGen/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D94368-E4D4-7549-BC30-217D13D00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12" b="14626"/>
          <a:stretch/>
        </p:blipFill>
        <p:spPr>
          <a:xfrm>
            <a:off x="367840" y="5687764"/>
            <a:ext cx="3552173" cy="743862"/>
          </a:xfrm>
          <a:prstGeom prst="rect">
            <a:avLst/>
          </a:prstGeom>
        </p:spPr>
      </p:pic>
      <p:pic>
        <p:nvPicPr>
          <p:cNvPr id="10" name="Picture 2" descr="USC/ISI">
            <a:extLst>
              <a:ext uri="{FF2B5EF4-FFF2-40B4-BE49-F238E27FC236}">
                <a16:creationId xmlns:a16="http://schemas.microsoft.com/office/drawing/2014/main" id="{876CE900-5B67-974F-9AF5-75C798B50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13" y="5687764"/>
            <a:ext cx="1518086" cy="7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EA0970-2649-0143-AE13-5E3754247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51"/>
          <a:stretch/>
        </p:blipFill>
        <p:spPr>
          <a:xfrm>
            <a:off x="5523344" y="5470883"/>
            <a:ext cx="3151354" cy="1038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6BD2AF-4979-C545-A62C-119BD8820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82" y="3429000"/>
            <a:ext cx="8850578" cy="14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01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16B3-F944-3C4E-825E-8D7D378F5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CommonGen?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4C470-1EC7-4744-A779-EF1EE360E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06" y="2132620"/>
            <a:ext cx="4052681" cy="3263504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machine</a:t>
            </a:r>
            <a:r>
              <a:rPr lang="zh-CN" altLang="en-US" dirty="0"/>
              <a:t> </a:t>
            </a:r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dirty="0"/>
              <a:t>focus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discriminative</a:t>
            </a:r>
            <a:r>
              <a:rPr lang="zh-CN" altLang="en-US" dirty="0"/>
              <a:t> </a:t>
            </a:r>
            <a:r>
              <a:rPr lang="en-US" altLang="zh-CN" dirty="0"/>
              <a:t>reasoning.</a:t>
            </a:r>
          </a:p>
          <a:p>
            <a:pPr lvl="1">
              <a:buFontTx/>
              <a:buChar char="-"/>
            </a:pPr>
            <a:r>
              <a:rPr lang="en-US" altLang="zh-CN" dirty="0"/>
              <a:t>CommonsenseQA,</a:t>
            </a:r>
            <a:r>
              <a:rPr lang="zh-CN" altLang="en-US" dirty="0"/>
              <a:t> </a:t>
            </a:r>
            <a:r>
              <a:rPr lang="en-US" altLang="zh-CN" dirty="0"/>
              <a:t>SWAG.</a:t>
            </a:r>
          </a:p>
          <a:p>
            <a:pPr lvl="1">
              <a:buFontTx/>
              <a:buChar char="-"/>
            </a:pPr>
            <a:endParaRPr lang="en-US" altLang="zh-CN" dirty="0"/>
          </a:p>
          <a:p>
            <a:pPr marL="342900" lvl="1" indent="0">
              <a:buNone/>
            </a:pPr>
            <a:endParaRPr lang="en-US" altLang="zh-CN" dirty="0"/>
          </a:p>
          <a:p>
            <a:pPr>
              <a:buFontTx/>
              <a:buChar char="-"/>
            </a:pPr>
            <a:r>
              <a:rPr lang="en-US" altLang="zh-CN" dirty="0"/>
              <a:t>Humans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commonsense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knowledge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understanding</a:t>
            </a:r>
            <a:r>
              <a:rPr lang="zh-CN" altLang="en-US" dirty="0"/>
              <a:t> </a:t>
            </a:r>
            <a:r>
              <a:rPr lang="en-US" altLang="zh-CN" dirty="0"/>
              <a:t>text,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generating</a:t>
            </a:r>
            <a:r>
              <a:rPr lang="zh-CN" altLang="en-US" b="1" dirty="0">
                <a:solidFill>
                  <a:schemeClr val="accent1"/>
                </a:solidFill>
              </a:rPr>
              <a:t> </a:t>
            </a:r>
            <a:r>
              <a:rPr lang="en-US" altLang="zh-CN" b="1" dirty="0">
                <a:solidFill>
                  <a:schemeClr val="accent1"/>
                </a:solidFill>
              </a:rPr>
              <a:t>sentences</a:t>
            </a:r>
            <a:r>
              <a:rPr lang="en-US" altLang="zh-CN" dirty="0"/>
              <a:t>.</a:t>
            </a:r>
          </a:p>
          <a:p>
            <a:pPr marL="0" indent="0">
              <a:buNone/>
            </a:pPr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E55CD-6728-1743-A945-8330D5FA3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043" b="70565"/>
          <a:stretch/>
        </p:blipFill>
        <p:spPr>
          <a:xfrm>
            <a:off x="4419987" y="2044743"/>
            <a:ext cx="3068581" cy="980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473459-722E-4540-AAF9-0BFC6C4C19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34" b="34346"/>
          <a:stretch/>
        </p:blipFill>
        <p:spPr>
          <a:xfrm>
            <a:off x="4419987" y="3091470"/>
            <a:ext cx="4724013" cy="11395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2AD1BA-8B37-AB47-A24E-BFD1511B35B8}"/>
              </a:ext>
            </a:extLst>
          </p:cNvPr>
          <p:cNvSpPr txBox="1"/>
          <p:nvPr/>
        </p:nvSpPr>
        <p:spPr>
          <a:xfrm>
            <a:off x="5711932" y="157987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4" name="Google Shape;101;p3" descr="USC/ISI">
            <a:extLst>
              <a:ext uri="{FF2B5EF4-FFF2-40B4-BE49-F238E27FC236}">
                <a16:creationId xmlns:a16="http://schemas.microsoft.com/office/drawing/2014/main" id="{6114EBEA-B7BA-C64E-A127-F3AB61DDB5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5740" b="70771"/>
          <a:stretch/>
        </p:blipFill>
        <p:spPr>
          <a:xfrm>
            <a:off x="7548196" y="1987408"/>
            <a:ext cx="1444824" cy="9576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468F08F-8918-DB40-8083-8F5BB18D8FB2}"/>
              </a:ext>
            </a:extLst>
          </p:cNvPr>
          <p:cNvSpPr/>
          <p:nvPr/>
        </p:nvSpPr>
        <p:spPr>
          <a:xfrm>
            <a:off x="4495994" y="423101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500" b="1" dirty="0">
                <a:latin typeface="Chalkboard" panose="03050602040202020205" pitchFamily="66" charset="77"/>
              </a:rPr>
              <a:t>Input</a:t>
            </a:r>
            <a:r>
              <a:rPr lang="en-US" altLang="zh-CN" sz="1500" dirty="0">
                <a:latin typeface="Chalkboard" panose="03050602040202020205" pitchFamily="66" charset="77"/>
              </a:rPr>
              <a:t>:</a:t>
            </a:r>
          </a:p>
          <a:p>
            <a:pPr lvl="1">
              <a:buFontTx/>
              <a:buChar char="-"/>
            </a:pPr>
            <a:r>
              <a:rPr lang="en-US" altLang="zh-CN" sz="1500" dirty="0">
                <a:latin typeface="Chalkboard" panose="03050602040202020205" pitchFamily="66" charset="77"/>
              </a:rPr>
              <a:t>A</a:t>
            </a:r>
            <a:r>
              <a:rPr lang="zh-CN" altLang="en-US" sz="1500" dirty="0">
                <a:latin typeface="Chalkboard" panose="03050602040202020205" pitchFamily="66" charset="77"/>
              </a:rPr>
              <a:t> </a:t>
            </a:r>
            <a:r>
              <a:rPr lang="en-US" altLang="zh-CN" sz="1500" dirty="0">
                <a:latin typeface="Chalkboard" panose="03050602040202020205" pitchFamily="66" charset="77"/>
              </a:rPr>
              <a:t>set</a:t>
            </a:r>
            <a:r>
              <a:rPr lang="zh-CN" altLang="en-US" sz="1500" dirty="0">
                <a:latin typeface="Chalkboard" panose="03050602040202020205" pitchFamily="66" charset="77"/>
              </a:rPr>
              <a:t> </a:t>
            </a:r>
            <a:r>
              <a:rPr lang="en-US" altLang="zh-CN" sz="1500" dirty="0">
                <a:latin typeface="Chalkboard" panose="03050602040202020205" pitchFamily="66" charset="77"/>
              </a:rPr>
              <a:t>of</a:t>
            </a:r>
            <a:r>
              <a:rPr lang="zh-CN" altLang="en-US" sz="1500" dirty="0">
                <a:latin typeface="Chalkboard" panose="03050602040202020205" pitchFamily="66" charset="77"/>
              </a:rPr>
              <a:t> </a:t>
            </a:r>
            <a:r>
              <a:rPr lang="en-US" altLang="zh-CN" sz="1500" dirty="0">
                <a:latin typeface="Chalkboard" panose="03050602040202020205" pitchFamily="66" charset="77"/>
              </a:rPr>
              <a:t>common</a:t>
            </a:r>
            <a:r>
              <a:rPr lang="zh-CN" altLang="en-US" sz="1500" dirty="0">
                <a:latin typeface="Chalkboard" panose="03050602040202020205" pitchFamily="66" charset="77"/>
              </a:rPr>
              <a:t> </a:t>
            </a:r>
            <a:r>
              <a:rPr lang="en-US" altLang="zh-CN" sz="1500" dirty="0">
                <a:latin typeface="Chalkboard" panose="03050602040202020205" pitchFamily="66" charset="77"/>
              </a:rPr>
              <a:t>concepts</a:t>
            </a:r>
            <a:r>
              <a:rPr lang="zh-CN" altLang="en-US" sz="1500" dirty="0">
                <a:latin typeface="Chalkboard" panose="03050602040202020205" pitchFamily="66" charset="77"/>
              </a:rPr>
              <a:t> </a:t>
            </a:r>
            <a:r>
              <a:rPr lang="en-US" altLang="zh-CN" sz="1500" dirty="0">
                <a:latin typeface="Chalkboard" panose="03050602040202020205" pitchFamily="66" charset="77"/>
              </a:rPr>
              <a:t>(actions</a:t>
            </a:r>
            <a:r>
              <a:rPr lang="zh-CN" altLang="en-US" sz="1500" dirty="0">
                <a:latin typeface="Chalkboard" panose="03050602040202020205" pitchFamily="66" charset="77"/>
              </a:rPr>
              <a:t> </a:t>
            </a:r>
            <a:r>
              <a:rPr lang="en-US" altLang="zh-CN" sz="1500" dirty="0">
                <a:latin typeface="Chalkboard" panose="03050602040202020205" pitchFamily="66" charset="77"/>
              </a:rPr>
              <a:t>&amp;</a:t>
            </a:r>
            <a:r>
              <a:rPr lang="zh-CN" altLang="en-US" sz="1500" dirty="0">
                <a:latin typeface="Chalkboard" panose="03050602040202020205" pitchFamily="66" charset="77"/>
              </a:rPr>
              <a:t> </a:t>
            </a:r>
            <a:r>
              <a:rPr lang="en-US" altLang="zh-CN" sz="1500" dirty="0">
                <a:latin typeface="Chalkboard" panose="03050602040202020205" pitchFamily="66" charset="77"/>
              </a:rPr>
              <a:t>objects)</a:t>
            </a:r>
          </a:p>
          <a:p>
            <a:r>
              <a:rPr lang="en-US" altLang="zh-CN" sz="1500" b="1" dirty="0">
                <a:latin typeface="Chalkboard" panose="03050602040202020205" pitchFamily="66" charset="77"/>
              </a:rPr>
              <a:t>Output</a:t>
            </a:r>
            <a:r>
              <a:rPr lang="en-US" altLang="zh-CN" sz="1500" dirty="0">
                <a:latin typeface="Chalkboard" panose="03050602040202020205" pitchFamily="66" charset="77"/>
              </a:rPr>
              <a:t>:</a:t>
            </a:r>
          </a:p>
          <a:p>
            <a:pPr lvl="1">
              <a:buFontTx/>
              <a:buChar char="-"/>
            </a:pPr>
            <a:r>
              <a:rPr lang="en-US" altLang="zh-CN" sz="1500" dirty="0">
                <a:latin typeface="Chalkboard" panose="03050602040202020205" pitchFamily="66" charset="77"/>
              </a:rPr>
              <a:t>A</a:t>
            </a:r>
            <a:r>
              <a:rPr lang="zh-CN" altLang="en-US" sz="1500" dirty="0">
                <a:latin typeface="Chalkboard" panose="03050602040202020205" pitchFamily="66" charset="77"/>
              </a:rPr>
              <a:t> </a:t>
            </a:r>
            <a:r>
              <a:rPr lang="en-US" altLang="zh-CN" sz="1500" dirty="0">
                <a:latin typeface="Chalkboard" panose="03050602040202020205" pitchFamily="66" charset="77"/>
              </a:rPr>
              <a:t>sentence</a:t>
            </a:r>
            <a:r>
              <a:rPr lang="zh-CN" altLang="en-US" sz="1500" dirty="0">
                <a:latin typeface="Chalkboard" panose="03050602040202020205" pitchFamily="66" charset="77"/>
              </a:rPr>
              <a:t> </a:t>
            </a:r>
            <a:r>
              <a:rPr lang="en-US" altLang="zh-CN" sz="1500" dirty="0">
                <a:latin typeface="Chalkboard" panose="03050602040202020205" pitchFamily="66" charset="77"/>
              </a:rPr>
              <a:t>that</a:t>
            </a:r>
            <a:r>
              <a:rPr lang="zh-CN" altLang="en-US" sz="1500" dirty="0">
                <a:latin typeface="Chalkboard" panose="03050602040202020205" pitchFamily="66" charset="77"/>
              </a:rPr>
              <a:t> </a:t>
            </a:r>
            <a:r>
              <a:rPr lang="en-US" sz="15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describes a</a:t>
            </a:r>
            <a:r>
              <a:rPr lang="en-US" altLang="zh-CN" sz="15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n</a:t>
            </a:r>
            <a:r>
              <a:rPr lang="zh-CN" altLang="en-US" sz="15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5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everyday</a:t>
            </a:r>
            <a:r>
              <a:rPr lang="zh-CN" altLang="en-US" sz="15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 </a:t>
            </a:r>
            <a:r>
              <a:rPr lang="en-US" sz="1500" dirty="0">
                <a:solidFill>
                  <a:srgbClr val="C00000"/>
                </a:solidFill>
                <a:latin typeface="Chalkboard" panose="03050602040202020205" pitchFamily="66" charset="77"/>
                <a:sym typeface="Calibri"/>
              </a:rPr>
              <a:t>scenario </a:t>
            </a:r>
            <a:r>
              <a:rPr lang="en-US" altLang="zh-CN" sz="1500" dirty="0">
                <a:latin typeface="Chalkboard" panose="03050602040202020205" pitchFamily="66" charset="77"/>
                <a:sym typeface="Calibri"/>
              </a:rPr>
              <a:t>the</a:t>
            </a:r>
            <a:r>
              <a:rPr lang="zh-CN" altLang="en-US" sz="1500" dirty="0">
                <a:latin typeface="Chalkboard" panose="03050602040202020205" pitchFamily="66" charset="77"/>
                <a:sym typeface="Calibri"/>
              </a:rPr>
              <a:t> </a:t>
            </a:r>
            <a:r>
              <a:rPr lang="en-US" altLang="zh-CN" sz="1500" dirty="0">
                <a:latin typeface="Chalkboard" panose="03050602040202020205" pitchFamily="66" charset="77"/>
                <a:sym typeface="Calibri"/>
              </a:rPr>
              <a:t>g</a:t>
            </a:r>
            <a:r>
              <a:rPr lang="en-US" sz="1500" dirty="0">
                <a:latin typeface="Chalkboard" panose="03050602040202020205" pitchFamily="66" charset="77"/>
                <a:sym typeface="Calibri"/>
              </a:rPr>
              <a:t>iven concepts</a:t>
            </a:r>
            <a:r>
              <a:rPr lang="en-US" altLang="zh-CN" sz="1500" dirty="0">
                <a:latin typeface="Chalkboard" panose="03050602040202020205" pitchFamily="66" charset="77"/>
                <a:sym typeface="Calibri"/>
              </a:rPr>
              <a:t>.</a:t>
            </a:r>
            <a:endParaRPr lang="en-US" altLang="zh-CN" sz="1500" dirty="0">
              <a:latin typeface="Chalkboard" panose="03050602040202020205" pitchFamily="66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5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965A-4352-054D-9325-97F27157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Construction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82066-C920-EC4E-B218-012F7B1F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5BDC3C-A881-5647-A0E9-266D25263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898" y="2784197"/>
            <a:ext cx="4292601" cy="262509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FC792B-D7F6-3F4F-AF8F-0C51E0131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62340"/>
          <a:stretch/>
        </p:blipFill>
        <p:spPr>
          <a:xfrm>
            <a:off x="5068047" y="2784197"/>
            <a:ext cx="3628725" cy="10019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97546-5952-314C-91BC-378A57D9A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61" b="43054"/>
          <a:stretch/>
        </p:blipFill>
        <p:spPr>
          <a:xfrm>
            <a:off x="5068047" y="3824761"/>
            <a:ext cx="3628725" cy="513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217569-E9AC-9643-BFB3-EC46D07AE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91" b="21611"/>
          <a:stretch/>
        </p:blipFill>
        <p:spPr>
          <a:xfrm>
            <a:off x="5068046" y="4370927"/>
            <a:ext cx="3628725" cy="537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481AD4-D815-4145-8D3D-96B0259E0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390"/>
          <a:stretch/>
        </p:blipFill>
        <p:spPr>
          <a:xfrm>
            <a:off x="5068046" y="4946726"/>
            <a:ext cx="3628725" cy="5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D00FF-865D-FC4C-B5A3-9382691B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hard?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CommonGen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0B8C3-63C3-8344-B740-83D29BC00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5" y="2710213"/>
            <a:ext cx="4546805" cy="2983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18D29-D318-2644-9686-73EAFEFB3D5A}"/>
              </a:ext>
            </a:extLst>
          </p:cNvPr>
          <p:cNvSpPr txBox="1"/>
          <p:nvPr/>
        </p:nvSpPr>
        <p:spPr>
          <a:xfrm>
            <a:off x="628650" y="2086966"/>
            <a:ext cx="732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halkboard" panose="03050602040202020205" pitchFamily="66" charset="77"/>
              </a:rPr>
              <a:t>(1)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Relational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knowledge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are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b="1" dirty="0">
                <a:latin typeface="Chalkboard" panose="03050602040202020205" pitchFamily="66" charset="77"/>
              </a:rPr>
              <a:t>latent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and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b="1" dirty="0">
                <a:latin typeface="Chalkboard" panose="03050602040202020205" pitchFamily="66" charset="77"/>
              </a:rPr>
              <a:t>compositional</a:t>
            </a:r>
            <a:r>
              <a:rPr lang="en-US" altLang="zh-CN" dirty="0">
                <a:latin typeface="Chalkboard" panose="03050602040202020205" pitchFamily="66" charset="77"/>
              </a:rPr>
              <a:t>.</a:t>
            </a:r>
          </a:p>
          <a:p>
            <a:endParaRPr lang="en-US" altLang="zh-CN" dirty="0">
              <a:latin typeface="Chalkboard" panose="03050602040202020205" pitchFamily="66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D1D11-D968-FE40-AB58-2DD04CBB6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003" y="2859181"/>
            <a:ext cx="4112427" cy="27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D7F777D-10E6-864C-BB38-47F6546F5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875"/>
          <a:stretch/>
        </p:blipFill>
        <p:spPr>
          <a:xfrm>
            <a:off x="535877" y="4171846"/>
            <a:ext cx="3792579" cy="1343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D00FF-865D-FC4C-B5A3-9382691B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hard?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CommonGen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18D29-D318-2644-9686-73EAFEFB3D5A}"/>
              </a:ext>
            </a:extLst>
          </p:cNvPr>
          <p:cNvSpPr txBox="1"/>
          <p:nvPr/>
        </p:nvSpPr>
        <p:spPr>
          <a:xfrm>
            <a:off x="628650" y="2086965"/>
            <a:ext cx="732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halkboard" panose="03050602040202020205" pitchFamily="66" charset="77"/>
              </a:rPr>
              <a:t>(2)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Compositional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Generalization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for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unseen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concept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compounds.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E9867-6D1B-CE4B-96EB-540AB0EE9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118"/>
          <a:stretch/>
        </p:blipFill>
        <p:spPr>
          <a:xfrm>
            <a:off x="535877" y="2537917"/>
            <a:ext cx="3792579" cy="591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37047-4745-DF47-8DF1-0A50231D4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62340"/>
          <a:stretch/>
        </p:blipFill>
        <p:spPr>
          <a:xfrm>
            <a:off x="4815545" y="2503810"/>
            <a:ext cx="4154399" cy="114706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722DA6A-AF49-8845-BCBB-9E6E84F2590C}"/>
              </a:ext>
            </a:extLst>
          </p:cNvPr>
          <p:cNvGrpSpPr/>
          <p:nvPr/>
        </p:nvGrpSpPr>
        <p:grpSpPr>
          <a:xfrm>
            <a:off x="535877" y="4583767"/>
            <a:ext cx="2259786" cy="1304723"/>
            <a:chOff x="714503" y="4968688"/>
            <a:chExt cx="3013047" cy="17396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24890D-9B2A-1F44-AAC6-D1345D8C9648}"/>
                </a:ext>
              </a:extLst>
            </p:cNvPr>
            <p:cNvSpPr txBox="1"/>
            <p:nvPr/>
          </p:nvSpPr>
          <p:spPr>
            <a:xfrm>
              <a:off x="714503" y="6308210"/>
              <a:ext cx="301304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Unseen</a:t>
              </a:r>
              <a:r>
                <a:rPr lang="zh-CN" altLang="en-US" sz="135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 </a:t>
              </a:r>
              <a:r>
                <a:rPr lang="en-US" altLang="zh-CN" sz="135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Concept</a:t>
              </a:r>
              <a:r>
                <a:rPr lang="zh-CN" altLang="en-US" sz="135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 </a:t>
              </a:r>
              <a:r>
                <a:rPr lang="en-US" altLang="zh-CN" sz="135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in</a:t>
              </a:r>
              <a:r>
                <a:rPr lang="zh-CN" altLang="en-US" sz="135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 </a:t>
              </a:r>
              <a:r>
                <a:rPr lang="en-US" altLang="zh-CN" sz="135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Training</a:t>
              </a:r>
              <a:endParaRPr lang="en-US" sz="1350" dirty="0">
                <a:solidFill>
                  <a:srgbClr val="C00000"/>
                </a:solidFill>
                <a:latin typeface="Chalkboard" panose="03050602040202020205" pitchFamily="66" charset="77"/>
              </a:endParaRPr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6657E884-AFC8-FB44-B08D-153338D826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2493" y="5220698"/>
              <a:ext cx="1524187" cy="1020168"/>
            </a:xfrm>
            <a:prstGeom prst="bentConnector4">
              <a:avLst>
                <a:gd name="adj1" fmla="val -26637"/>
                <a:gd name="adj2" fmla="val 122408"/>
              </a:avLst>
            </a:prstGeom>
            <a:ln w="12700">
              <a:solidFill>
                <a:srgbClr val="C00000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D6358D6-5D87-B34F-B9EC-79B38FB63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661" b="43054"/>
          <a:stretch/>
        </p:blipFill>
        <p:spPr>
          <a:xfrm>
            <a:off x="4815545" y="3650877"/>
            <a:ext cx="4154399" cy="5873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01E33A-68D6-1749-91B2-49FE49EC9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91" b="21611"/>
          <a:stretch/>
        </p:blipFill>
        <p:spPr>
          <a:xfrm>
            <a:off x="4815545" y="4276164"/>
            <a:ext cx="4154399" cy="6152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07CB25-B08C-704F-89A3-34E47354D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390"/>
          <a:stretch/>
        </p:blipFill>
        <p:spPr>
          <a:xfrm>
            <a:off x="4815545" y="4891368"/>
            <a:ext cx="4154399" cy="6582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4BA04BF-4696-3F4D-B0A8-FC570DB03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82" b="62622"/>
          <a:stretch/>
        </p:blipFill>
        <p:spPr>
          <a:xfrm>
            <a:off x="535877" y="3129907"/>
            <a:ext cx="3792579" cy="5209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E4CD31-9827-FE42-90DA-0B9F02943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79" b="45125"/>
          <a:stretch/>
        </p:blipFill>
        <p:spPr>
          <a:xfrm>
            <a:off x="535877" y="3650877"/>
            <a:ext cx="3792579" cy="52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4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DD089-B38A-834D-90B0-41BD7891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21190-0283-8F49-9A94-C38B126BB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08" y="1945250"/>
            <a:ext cx="7305157" cy="3129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AEC277-51B6-5E48-BC7E-DA9507B31E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613"/>
          <a:stretch/>
        </p:blipFill>
        <p:spPr>
          <a:xfrm>
            <a:off x="1679268" y="5074423"/>
            <a:ext cx="3494812" cy="855869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4C2A0142-3EC4-CC47-B34C-9D80237F7E44}"/>
              </a:ext>
            </a:extLst>
          </p:cNvPr>
          <p:cNvSpPr/>
          <p:nvPr/>
        </p:nvSpPr>
        <p:spPr>
          <a:xfrm rot="10800000">
            <a:off x="338203" y="3346798"/>
            <a:ext cx="291230" cy="13622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3EE2095C-B464-1A41-AD12-C9DD03BA1F4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1507" y="4099294"/>
            <a:ext cx="1474457" cy="1331670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DC4933A-F3EF-1B40-97FE-0A4863D37551}"/>
              </a:ext>
            </a:extLst>
          </p:cNvPr>
          <p:cNvSpPr txBox="1"/>
          <p:nvPr/>
        </p:nvSpPr>
        <p:spPr>
          <a:xfrm>
            <a:off x="527489" y="5251606"/>
            <a:ext cx="11577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Chalkboard" panose="03050602040202020205" pitchFamily="66" charset="77"/>
              </a:rPr>
              <a:t>Manual</a:t>
            </a:r>
            <a:r>
              <a:rPr lang="zh-CN" altLang="en-US" sz="1350" dirty="0">
                <a:latin typeface="Chalkboard" panose="03050602040202020205" pitchFamily="66" charset="77"/>
              </a:rPr>
              <a:t> </a:t>
            </a:r>
            <a:r>
              <a:rPr lang="en-US" altLang="zh-CN" sz="1350" dirty="0">
                <a:latin typeface="Chalkboard" panose="03050602040202020205" pitchFamily="66" charset="77"/>
              </a:rPr>
              <a:t>Eval.</a:t>
            </a:r>
            <a:endParaRPr lang="en-US" sz="1350" dirty="0">
              <a:latin typeface="Chalkboard" panose="03050602040202020205" pitchFamily="66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B143A-9D96-7D4A-AEE7-03076241C317}"/>
              </a:ext>
            </a:extLst>
          </p:cNvPr>
          <p:cNvSpPr txBox="1"/>
          <p:nvPr/>
        </p:nvSpPr>
        <p:spPr>
          <a:xfrm>
            <a:off x="7760898" y="3509836"/>
            <a:ext cx="10317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Chalkboard" panose="03050602040202020205" pitchFamily="66" charset="77"/>
              </a:rPr>
              <a:t>(2)</a:t>
            </a:r>
          </a:p>
          <a:p>
            <a:r>
              <a:rPr lang="en-US" altLang="zh-CN" sz="1350" dirty="0">
                <a:latin typeface="Chalkboard" panose="03050602040202020205" pitchFamily="66" charset="77"/>
              </a:rPr>
              <a:t>Fine-tuning</a:t>
            </a:r>
          </a:p>
          <a:p>
            <a:r>
              <a:rPr lang="en-US" altLang="zh-CN" sz="1350" dirty="0">
                <a:latin typeface="Chalkboard" panose="03050602040202020205" pitchFamily="66" charset="77"/>
              </a:rPr>
              <a:t>pre-trained</a:t>
            </a:r>
          </a:p>
          <a:p>
            <a:r>
              <a:rPr lang="en-US" altLang="zh-CN" sz="1350" dirty="0">
                <a:latin typeface="Chalkboard" panose="03050602040202020205" pitchFamily="66" charset="77"/>
              </a:rPr>
              <a:t>LMs</a:t>
            </a:r>
            <a:endParaRPr lang="en-US" sz="1350" dirty="0">
              <a:latin typeface="Chalkboard" panose="03050602040202020205" pitchFamily="66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A51A22-D5E9-4446-8E85-9632082694B0}"/>
              </a:ext>
            </a:extLst>
          </p:cNvPr>
          <p:cNvSpPr txBox="1"/>
          <p:nvPr/>
        </p:nvSpPr>
        <p:spPr>
          <a:xfrm>
            <a:off x="7760898" y="2369785"/>
            <a:ext cx="11592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Chalkboard" panose="03050602040202020205" pitchFamily="66" charset="77"/>
              </a:rPr>
              <a:t>(1)</a:t>
            </a:r>
          </a:p>
          <a:p>
            <a:r>
              <a:rPr lang="en-US" altLang="zh-CN" sz="1350" dirty="0">
                <a:latin typeface="Chalkboard" panose="03050602040202020205" pitchFamily="66" charset="77"/>
              </a:rPr>
              <a:t>Seq2seq</a:t>
            </a:r>
            <a:r>
              <a:rPr lang="zh-CN" altLang="en-US" sz="1350" dirty="0">
                <a:latin typeface="Chalkboard" panose="03050602040202020205" pitchFamily="66" charset="77"/>
              </a:rPr>
              <a:t> </a:t>
            </a:r>
            <a:r>
              <a:rPr lang="en-US" altLang="zh-CN" sz="1350" dirty="0">
                <a:latin typeface="Chalkboard" panose="03050602040202020205" pitchFamily="66" charset="77"/>
              </a:rPr>
              <a:t>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A65799-AD3A-3F4B-B745-3C98AF2DBD85}"/>
              </a:ext>
            </a:extLst>
          </p:cNvPr>
          <p:cNvSpPr txBox="1"/>
          <p:nvPr/>
        </p:nvSpPr>
        <p:spPr>
          <a:xfrm>
            <a:off x="7760897" y="4568285"/>
            <a:ext cx="11936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Chalkboard" panose="03050602040202020205" pitchFamily="66" charset="77"/>
              </a:rPr>
              <a:t>(3)</a:t>
            </a:r>
          </a:p>
          <a:p>
            <a:r>
              <a:rPr lang="en-US" altLang="zh-CN" sz="1350" dirty="0">
                <a:latin typeface="Chalkboard" panose="03050602040202020205" pitchFamily="66" charset="77"/>
              </a:rPr>
              <a:t>Agreement</a:t>
            </a:r>
            <a:endParaRPr lang="en-US" sz="135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977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66E33-E27A-DE45-8C9D-F0F9B15B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A9610-4035-CC49-9CCC-BF9CB6B56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59" y="2058425"/>
            <a:ext cx="4245488" cy="3912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8B18C-77A3-E045-9534-B5DF560B8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313" y="2014587"/>
            <a:ext cx="3791435" cy="3333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83A77-8E6C-8643-BCB9-7016633D5C9F}"/>
              </a:ext>
            </a:extLst>
          </p:cNvPr>
          <p:cNvSpPr txBox="1"/>
          <p:nvPr/>
        </p:nvSpPr>
        <p:spPr>
          <a:xfrm>
            <a:off x="5030894" y="5347996"/>
            <a:ext cx="4018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halkboard" panose="03050602040202020205" pitchFamily="66" charset="77"/>
              </a:rPr>
              <a:t>Learning curve for the transferring study</a:t>
            </a:r>
            <a:r>
              <a:rPr lang="zh-CN" altLang="en-US" sz="1200" b="1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(acc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on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altLang="zh-CN" sz="1200" dirty="0">
                <a:latin typeface="Chalkboard" panose="03050602040202020205" pitchFamily="66" charset="77"/>
              </a:rPr>
              <a:t>dev)</a:t>
            </a:r>
            <a:r>
              <a:rPr lang="en-US" sz="1200" dirty="0">
                <a:latin typeface="Chalkboard" panose="03050602040202020205" pitchFamily="66" charset="77"/>
              </a:rPr>
              <a:t>. We use trained </a:t>
            </a:r>
            <a:r>
              <a:rPr lang="en-US" altLang="zh-CN" sz="1200" dirty="0">
                <a:latin typeface="Chalkboard" panose="03050602040202020205" pitchFamily="66" charset="77"/>
              </a:rPr>
              <a:t>CommonGen</a:t>
            </a:r>
            <a:r>
              <a:rPr lang="zh-CN" altLang="en-US" sz="1200" dirty="0">
                <a:latin typeface="Chalkboard" panose="03050602040202020205" pitchFamily="66" charset="77"/>
              </a:rPr>
              <a:t> </a:t>
            </a:r>
            <a:r>
              <a:rPr lang="en-US" sz="1200" dirty="0">
                <a:latin typeface="Chalkboard" panose="03050602040202020205" pitchFamily="66" charset="77"/>
              </a:rPr>
              <a:t>models to generate choice-speciﬁc context for the </a:t>
            </a:r>
            <a:r>
              <a:rPr lang="en-US" altLang="zh-CN" sz="1200" dirty="0">
                <a:latin typeface="Chalkboard" panose="03050602040202020205" pitchFamily="66" charset="77"/>
              </a:rPr>
              <a:t>CommonsenseQA</a:t>
            </a:r>
            <a:r>
              <a:rPr lang="en-US" sz="1200" dirty="0">
                <a:latin typeface="Chalkboard" panose="03050602040202020205" pitchFamily="66" charset="77"/>
              </a:rPr>
              <a:t> task.</a:t>
            </a:r>
          </a:p>
        </p:txBody>
      </p:sp>
    </p:spTree>
    <p:extLst>
      <p:ext uri="{BB962C8B-B14F-4D97-AF65-F5344CB8AC3E}">
        <p14:creationId xmlns:p14="http://schemas.microsoft.com/office/powerpoint/2010/main" val="393729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67301-89F0-4D4E-9875-23FB7936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Chalkboard" panose="03050602040202020205" pitchFamily="66" charset="77"/>
              </a:rPr>
              <a:t>Ongoing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work: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Next-Generation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Commonsense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Knowledge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Base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F1F9-96CA-B043-A40F-F1D2FECF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37</a:t>
            </a:fld>
            <a:endParaRPr lang="en-US"/>
          </a:p>
        </p:txBody>
      </p:sp>
      <p:pic>
        <p:nvPicPr>
          <p:cNvPr id="5" name="Google Shape;90;p14">
            <a:extLst>
              <a:ext uri="{FF2B5EF4-FFF2-40B4-BE49-F238E27FC236}">
                <a16:creationId xmlns:a16="http://schemas.microsoft.com/office/drawing/2014/main" id="{E9C55279-B3D1-0C45-863C-B9341C03E3C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7650" y="3120950"/>
            <a:ext cx="3272400" cy="17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1;p14">
            <a:extLst>
              <a:ext uri="{FF2B5EF4-FFF2-40B4-BE49-F238E27FC236}">
                <a16:creationId xmlns:a16="http://schemas.microsoft.com/office/drawing/2014/main" id="{D03BF3E7-8ACC-CD4D-AA64-6FA90D649A19}"/>
              </a:ext>
            </a:extLst>
          </p:cNvPr>
          <p:cNvSpPr txBox="1"/>
          <p:nvPr/>
        </p:nvSpPr>
        <p:spPr>
          <a:xfrm>
            <a:off x="975024" y="4788950"/>
            <a:ext cx="1666575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u="sng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ConceptNet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Google Shape;92;p14">
            <a:extLst>
              <a:ext uri="{FF2B5EF4-FFF2-40B4-BE49-F238E27FC236}">
                <a16:creationId xmlns:a16="http://schemas.microsoft.com/office/drawing/2014/main" id="{219346F3-9BA5-B146-8DC7-2C3EB7BEBEF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4450" y="2102150"/>
            <a:ext cx="2370700" cy="26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3;p14">
            <a:extLst>
              <a:ext uri="{FF2B5EF4-FFF2-40B4-BE49-F238E27FC236}">
                <a16:creationId xmlns:a16="http://schemas.microsoft.com/office/drawing/2014/main" id="{DB7A4563-8792-C14C-A9A8-AEE1FFF33C29}"/>
              </a:ext>
            </a:extLst>
          </p:cNvPr>
          <p:cNvSpPr txBox="1"/>
          <p:nvPr/>
        </p:nvSpPr>
        <p:spPr>
          <a:xfrm>
            <a:off x="4741250" y="4788950"/>
            <a:ext cx="12234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ATOMIC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" name="Google Shape;94;p14">
            <a:extLst>
              <a:ext uri="{FF2B5EF4-FFF2-40B4-BE49-F238E27FC236}">
                <a16:creationId xmlns:a16="http://schemas.microsoft.com/office/drawing/2014/main" id="{26F7CD0D-D586-1D4D-9DE8-DFDF6D9D52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5132" r="3549"/>
          <a:stretch/>
        </p:blipFill>
        <p:spPr>
          <a:xfrm>
            <a:off x="6571650" y="3288689"/>
            <a:ext cx="2351500" cy="13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5;p14">
            <a:extLst>
              <a:ext uri="{FF2B5EF4-FFF2-40B4-BE49-F238E27FC236}">
                <a16:creationId xmlns:a16="http://schemas.microsoft.com/office/drawing/2014/main" id="{B62D00BF-13C4-8B43-8498-028BE824578C}"/>
              </a:ext>
            </a:extLst>
          </p:cNvPr>
          <p:cNvSpPr txBox="1"/>
          <p:nvPr/>
        </p:nvSpPr>
        <p:spPr>
          <a:xfrm>
            <a:off x="7514350" y="4830200"/>
            <a:ext cx="12234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ASER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30074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 t="4707"/>
          <a:stretch/>
        </p:blipFill>
        <p:spPr>
          <a:xfrm>
            <a:off x="237851" y="1995611"/>
            <a:ext cx="5061801" cy="38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180900" y="160749"/>
            <a:ext cx="87822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Background: </a:t>
            </a:r>
            <a:r>
              <a:rPr lang="en">
                <a:solidFill>
                  <a:srgbClr val="1155CC"/>
                </a:solidFill>
              </a:rPr>
              <a:t>Symbolic</a:t>
            </a:r>
            <a:r>
              <a:rPr lang="en"/>
              <a:t> Commonsense Knowledge Graphs </a:t>
            </a:r>
            <a:endParaRPr/>
          </a:p>
          <a:p>
            <a:endParaRPr/>
          </a:p>
        </p:txBody>
      </p:sp>
      <p:sp>
        <p:nvSpPr>
          <p:cNvPr id="102" name="Google Shape;102;p15"/>
          <p:cNvSpPr txBox="1"/>
          <p:nvPr/>
        </p:nvSpPr>
        <p:spPr>
          <a:xfrm>
            <a:off x="5483749" y="1110775"/>
            <a:ext cx="3422400" cy="2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Roboto"/>
                <a:ea typeface="Roboto"/>
                <a:cs typeface="Roboto"/>
                <a:sym typeface="Roboto"/>
              </a:rPr>
              <a:t>Advantages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of these symbolic CSKGs: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17500"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Support formal queries  </a:t>
            </a:r>
            <a:r>
              <a:rPr lang="en" sz="1100" b="1" dirty="0">
                <a:solidFill>
                  <a:srgbClr val="93C47D"/>
                </a:solidFill>
                <a:latin typeface="Verdana"/>
                <a:ea typeface="Verdana"/>
                <a:cs typeface="Verdana"/>
                <a:sym typeface="Verdana"/>
              </a:rPr>
              <a:t>Query</a:t>
            </a:r>
            <a:r>
              <a:rPr lang="en" sz="1100" dirty="0">
                <a:solidFill>
                  <a:srgbClr val="93C47D"/>
                </a:solidFill>
              </a:rPr>
              <a:t>(</a:t>
            </a:r>
            <a:r>
              <a:rPr lang="en" sz="1100" i="1" dirty="0">
                <a:solidFill>
                  <a:srgbClr val="93C47D"/>
                </a:solidFill>
              </a:rPr>
              <a:t>glue_stick</a:t>
            </a:r>
            <a:r>
              <a:rPr lang="en" sz="1100" dirty="0">
                <a:solidFill>
                  <a:srgbClr val="93C47D"/>
                </a:solidFill>
              </a:rPr>
              <a:t>, </a:t>
            </a:r>
            <a:r>
              <a:rPr lang="en" sz="1100" dirty="0">
                <a:solidFill>
                  <a:srgbClr val="93C47D"/>
                </a:solidFill>
                <a:latin typeface="Verdana"/>
                <a:ea typeface="Verdana"/>
                <a:cs typeface="Verdana"/>
                <a:sym typeface="Verdana"/>
              </a:rPr>
              <a:t>AtLocation</a:t>
            </a:r>
            <a:r>
              <a:rPr lang="en" sz="1100" dirty="0">
                <a:solidFill>
                  <a:srgbClr val="93C47D"/>
                </a:solidFill>
              </a:rPr>
              <a:t>, ?)</a:t>
            </a:r>
            <a:endParaRPr sz="1100" dirty="0">
              <a:solidFill>
                <a:srgbClr val="93C47D"/>
              </a:solidFill>
            </a:endParaRPr>
          </a:p>
          <a:p>
            <a:pPr marL="457200"/>
            <a:endParaRPr sz="1100" dirty="0">
              <a:solidFill>
                <a:srgbClr val="93C47D"/>
              </a:solidFill>
            </a:endParaRPr>
          </a:p>
          <a:p>
            <a:pPr marL="457200" indent="-317500"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Easy to maintain (adding/removing/editing facts)</a:t>
            </a:r>
            <a:endParaRPr sz="1100" dirty="0">
              <a:solidFill>
                <a:srgbClr val="93C47D"/>
              </a:solidFill>
            </a:endParaRPr>
          </a:p>
          <a:p>
            <a:pPr algn="ctr">
              <a:lnSpc>
                <a:spcPct val="115000"/>
              </a:lnSpc>
            </a:pPr>
            <a:endParaRPr sz="1100" dirty="0">
              <a:solidFill>
                <a:srgbClr val="93C47D"/>
              </a:solidFill>
            </a:endParaRPr>
          </a:p>
          <a:p>
            <a:pPr algn="ctr">
              <a:lnSpc>
                <a:spcPct val="115000"/>
              </a:lnSpc>
            </a:pPr>
            <a:endParaRPr sz="1100" dirty="0">
              <a:solidFill>
                <a:srgbClr val="93C47D"/>
              </a:solidFill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4">
            <a:alphaModFix/>
          </a:blip>
          <a:srcRect t="18052" r="53705"/>
          <a:stretch/>
        </p:blipFill>
        <p:spPr>
          <a:xfrm>
            <a:off x="5653741" y="3154084"/>
            <a:ext cx="3309359" cy="3097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71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180900" y="258268"/>
            <a:ext cx="87822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Background: Disadvantages of </a:t>
            </a:r>
            <a:r>
              <a:rPr lang="en" dirty="0">
                <a:solidFill>
                  <a:srgbClr val="1155CC"/>
                </a:solidFill>
              </a:rPr>
              <a:t>Symbolic</a:t>
            </a:r>
            <a:r>
              <a:rPr lang="en" dirty="0"/>
              <a:t> CSKGs</a:t>
            </a:r>
            <a:endParaRPr dirty="0"/>
          </a:p>
          <a:p>
            <a:endParaRPr dirty="0"/>
          </a:p>
          <a:p>
            <a:endParaRPr dirty="0"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180900" y="1639649"/>
            <a:ext cx="8915288" cy="514962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sz="17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Natural Language Queries with Complex Compositions</a:t>
            </a:r>
          </a:p>
          <a:p>
            <a:pPr marL="0" indent="0">
              <a:buNone/>
            </a:pPr>
            <a:endParaRPr sz="17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r>
              <a:rPr lang="en" sz="1800" i="1" dirty="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Q: What do you need to use to place a piece of paper on a door?    </a:t>
            </a:r>
            <a:endParaRPr sz="1800" i="1" dirty="0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r>
              <a:rPr lang="en" sz="1800" i="1" dirty="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Correct Answers:   [glue_stick, tape, pin, …., knife, ….]</a:t>
            </a:r>
            <a:endParaRPr sz="1800" i="1" dirty="0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i="1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r>
              <a:rPr lang="en" sz="1600" i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What if we </a:t>
            </a:r>
            <a:r>
              <a:rPr lang="en" sz="1600" b="1" dirty="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Query</a:t>
            </a:r>
            <a:r>
              <a:rPr lang="en" sz="1600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(?, </a:t>
            </a:r>
            <a:r>
              <a:rPr lang="en" sz="1600" dirty="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UsedFor</a:t>
            </a:r>
            <a:r>
              <a:rPr lang="en" sz="1600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600" dirty="0" err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placing_a_peice_of_paper_on_a_door</a:t>
            </a:r>
            <a:r>
              <a:rPr lang="en" sz="1600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)?</a:t>
            </a:r>
            <a:endParaRPr sz="1600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overly specific triples may not (and should not) exist in symbolic commonsense knowledge graphs.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Despite the weakness from the </a:t>
            </a: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symbolic nature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current CSKGs also are: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>
              <a:buClr>
                <a:srgbClr val="000000"/>
              </a:buClr>
              <a:buSzPts val="1100"/>
              <a:buFont typeface="Arial"/>
              <a:buChar char="-"/>
            </a:pP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Limited relations: 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 of the 42 relations in ConceptNet, there are only around 17 unique semantics.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>
              <a:buClr>
                <a:srgbClr val="000000"/>
              </a:buClr>
              <a:buSzPts val="1100"/>
              <a:buFont typeface="Arial"/>
              <a:buChar char="-"/>
            </a:pP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Highly incomplete: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e.g.</a:t>
            </a:r>
            <a:r>
              <a:rPr lang="en" sz="1800" u="sng" dirty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" sz="1800" u="sng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“tape”, “pin” </a:t>
            </a:r>
            <a:r>
              <a:rPr lang="en" sz="1800" u="sng" dirty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do not have such triples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indent="-29845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Char char="-"/>
            </a:pP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of the triples are in the </a:t>
            </a:r>
            <a:r>
              <a:rPr lang="en" sz="1800" i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RelatedTo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relation, which is vague for reasoning.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indent="-29845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Char char="-"/>
            </a:pP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relations (e.g. </a:t>
            </a:r>
            <a:r>
              <a:rPr lang="en" sz="1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LocatedNear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only have hundreds of triplets. 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>
              <a:buClr>
                <a:srgbClr val="000000"/>
              </a:buClr>
              <a:buSzPts val="1100"/>
              <a:buFont typeface="Arial"/>
              <a:buChar char="-"/>
            </a:pP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Noisy: 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triples are not typical knowledge (e.g.,</a:t>
            </a:r>
            <a:r>
              <a:rPr lang="en" sz="180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&lt;cat, CapableOf, </a:t>
            </a:r>
            <a:r>
              <a:rPr lang="en" sz="1800" dirty="0" err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looking_at_a</a:t>
            </a:r>
            <a:r>
              <a:rPr lang="en" sz="180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_king&gt; 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a weight of 4.47, while </a:t>
            </a:r>
            <a:r>
              <a:rPr lang="en" sz="180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&lt;cat, CapableOf, </a:t>
            </a:r>
            <a:r>
              <a:rPr lang="en" sz="1800" dirty="0" err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chase_mice</a:t>
            </a:r>
            <a:r>
              <a:rPr lang="en" sz="180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only weigh 1.0).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>
              <a:buClr>
                <a:srgbClr val="000000"/>
              </a:buClr>
              <a:buSzPts val="1100"/>
              <a:buFont typeface="Arial"/>
              <a:buChar char="-"/>
            </a:pP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Inflexible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facts that are not easy to be represented as </a:t>
            </a:r>
            <a:r>
              <a:rPr lang="en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triples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“</a:t>
            </a:r>
            <a:r>
              <a:rPr lang="en" sz="1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trees add one new ring for each year of growth.</a:t>
            </a:r>
            <a:r>
              <a:rPr lang="en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sz="1100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sz="1100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5478" y="1272350"/>
            <a:ext cx="1522375" cy="185185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dot"/>
            <a:miter lim="8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46046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10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1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1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10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10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"/>
                                        <p:tgtEl>
                                          <p:spTgt spid="10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02EC-192E-C445-82D8-D00947CB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care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CSR?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45C4C-FDC8-F44C-83E9-E0E149D6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90C5F6-C1A3-774B-A215-BFE76575D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369"/>
          <a:stretch/>
        </p:blipFill>
        <p:spPr>
          <a:xfrm>
            <a:off x="118088" y="1595898"/>
            <a:ext cx="2817617" cy="42506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844702-1AB1-CB43-B518-DED7B049835A}"/>
              </a:ext>
            </a:extLst>
          </p:cNvPr>
          <p:cNvSpPr txBox="1"/>
          <p:nvPr/>
        </p:nvSpPr>
        <p:spPr>
          <a:xfrm>
            <a:off x="2441256" y="5979073"/>
            <a:ext cx="4261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Credit:</a:t>
            </a:r>
            <a:r>
              <a:rPr lang="zh-CN" altLang="en-US" sz="1200" dirty="0"/>
              <a:t> </a:t>
            </a:r>
            <a:r>
              <a:rPr lang="en-US" altLang="zh-CN" sz="1200" dirty="0"/>
              <a:t>https://</a:t>
            </a:r>
            <a:r>
              <a:rPr lang="en-US" altLang="zh-CN" sz="1200" dirty="0" err="1"/>
              <a:t>www.darpa.mil</a:t>
            </a:r>
            <a:r>
              <a:rPr lang="en-US" altLang="zh-CN" sz="1200" dirty="0"/>
              <a:t>/program/machine-common-sense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C1B42F-FD8C-D448-90A4-4B4EC31AF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31" r="34718" b="1517"/>
          <a:stretch/>
        </p:blipFill>
        <p:spPr>
          <a:xfrm>
            <a:off x="2935706" y="1595898"/>
            <a:ext cx="2997582" cy="4186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7621A-9ABD-F649-96B9-E26821207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45"/>
          <a:stretch/>
        </p:blipFill>
        <p:spPr>
          <a:xfrm>
            <a:off x="5933288" y="1595898"/>
            <a:ext cx="3051374" cy="425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271051" y="318900"/>
            <a:ext cx="87822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Background: Pre-trained LMs as </a:t>
            </a:r>
            <a:r>
              <a:rPr lang="en" dirty="0">
                <a:solidFill>
                  <a:srgbClr val="CC0000"/>
                </a:solidFill>
              </a:rPr>
              <a:t>neural </a:t>
            </a:r>
            <a:r>
              <a:rPr lang="en" dirty="0">
                <a:solidFill>
                  <a:srgbClr val="666666"/>
                </a:solidFill>
              </a:rPr>
              <a:t>(</a:t>
            </a:r>
            <a:r>
              <a:rPr lang="en" dirty="0"/>
              <a:t>CS</a:t>
            </a:r>
            <a:r>
              <a:rPr lang="en" dirty="0">
                <a:solidFill>
                  <a:srgbClr val="666666"/>
                </a:solidFill>
              </a:rPr>
              <a:t>)KGs</a:t>
            </a:r>
            <a:r>
              <a:rPr lang="en" dirty="0"/>
              <a:t>?</a:t>
            </a:r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051" y="1974475"/>
            <a:ext cx="3014949" cy="30890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dot"/>
            <a:miter lim="8000"/>
            <a:headEnd type="none" w="sm" len="sm"/>
            <a:tailEnd type="none" w="sm" len="sm"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 b="7364"/>
          <a:stretch/>
        </p:blipFill>
        <p:spPr>
          <a:xfrm>
            <a:off x="4175963" y="4974528"/>
            <a:ext cx="4772186" cy="1100043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dot"/>
            <a:miter lim="8000"/>
            <a:headEnd type="none" w="sm" len="sm"/>
            <a:tailEnd type="none" w="sm" len="sm"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051" y="3111758"/>
            <a:ext cx="3163474" cy="23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82800" y="2380999"/>
            <a:ext cx="3715200" cy="687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Roboto"/>
                <a:ea typeface="Roboto"/>
                <a:cs typeface="Roboto"/>
                <a:sym typeface="Roboto"/>
              </a:rPr>
              <a:t>1) LAMA probes (</a:t>
            </a:r>
            <a:r>
              <a:rPr lang="en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Petroni et al. EMNLP 2019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)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103756" y="5446305"/>
            <a:ext cx="38034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Roboto"/>
                <a:ea typeface="Roboto"/>
                <a:cs typeface="Roboto"/>
                <a:sym typeface="Roboto"/>
              </a:rPr>
              <a:t>2) Fine-tuning T5 for QA (</a:t>
            </a:r>
            <a:r>
              <a:rPr lang="en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Roberts et al. 2020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)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3798000" y="1350762"/>
            <a:ext cx="5307900" cy="27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Roboto"/>
                <a:ea typeface="Roboto"/>
                <a:cs typeface="Roboto"/>
                <a:sym typeface="Roboto"/>
              </a:rPr>
              <a:t>Advantages of such neural CSKGs: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17500"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Flexible in querying with natural languages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17500"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Query understanding with neural contextual representations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attach … to ~= place .. on;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17500"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Can be further fine-tuned towards specific data for downstream applications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en" dirty="0">
                <a:latin typeface="Roboto"/>
                <a:ea typeface="Roboto"/>
                <a:cs typeface="Roboto"/>
                <a:sym typeface="Roboto"/>
              </a:rPr>
              <a:t>Disadvantages: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17500"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Induced facts may not be faithful or interpretable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17500"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Inability to answer complex questions w/o fine-tuning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17500">
              <a:buSzPts val="1400"/>
              <a:buFont typeface="Roboto"/>
              <a:buChar char="-"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Lacks of  transparency, thus Not </a:t>
            </a:r>
            <a:r>
              <a:rPr lang="en" dirty="0" err="1">
                <a:latin typeface="Roboto"/>
                <a:ea typeface="Roboto"/>
                <a:cs typeface="Roboto"/>
                <a:sym typeface="Roboto"/>
              </a:rPr>
              <a:t>debuggable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 	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9578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"/>
                                        <p:tgtEl>
                                          <p:spTgt spid="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"/>
                                        <p:tgtEl>
                                          <p:spTgt spid="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AA95-D920-5D4D-A8A5-F6DAC7226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solidFill>
                  <a:srgbClr val="C00000"/>
                </a:solidFill>
                <a:latin typeface="Chalkboard" panose="03050602040202020205" pitchFamily="66" charset="77"/>
              </a:rPr>
              <a:t>Directly</a:t>
            </a:r>
            <a:r>
              <a:rPr lang="zh-CN" altLang="en-US" sz="4000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halkboard" panose="03050602040202020205" pitchFamily="66" charset="77"/>
              </a:rPr>
              <a:t>Use</a:t>
            </a:r>
            <a:r>
              <a:rPr lang="zh-CN" altLang="en-US" sz="4000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halkboard" panose="03050602040202020205" pitchFamily="66" charset="77"/>
              </a:rPr>
              <a:t>a</a:t>
            </a:r>
            <a:r>
              <a:rPr lang="zh-CN" altLang="en-US" sz="4000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halkboard" panose="03050602040202020205" pitchFamily="66" charset="77"/>
              </a:rPr>
              <a:t>Text</a:t>
            </a:r>
            <a:r>
              <a:rPr lang="zh-CN" altLang="en-US" sz="4000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halkboard" panose="03050602040202020205" pitchFamily="66" charset="77"/>
              </a:rPr>
              <a:t>Corpus</a:t>
            </a:r>
            <a:r>
              <a:rPr lang="zh-CN" altLang="en-US" sz="4000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halkboard" panose="03050602040202020205" pitchFamily="66" charset="77"/>
              </a:rPr>
              <a:t>as</a:t>
            </a:r>
            <a:r>
              <a:rPr lang="zh-CN" altLang="en-US" sz="4000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halkboard" panose="03050602040202020205" pitchFamily="66" charset="77"/>
              </a:rPr>
              <a:t>KG?</a:t>
            </a:r>
            <a:endParaRPr lang="en-US" sz="4000" dirty="0">
              <a:solidFill>
                <a:srgbClr val="C00000"/>
              </a:solidFill>
              <a:latin typeface="Chalkboard" panose="03050602040202020205" pitchFamily="66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12786-916E-D348-86FE-293FE5AC4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875" y="1196227"/>
            <a:ext cx="8782200" cy="5568040"/>
          </a:xfrm>
        </p:spPr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high-quality</a:t>
            </a:r>
            <a:r>
              <a:rPr lang="zh-CN" altLang="en-US" dirty="0"/>
              <a:t> </a:t>
            </a:r>
            <a:r>
              <a:rPr lang="en-US" altLang="zh-CN" dirty="0"/>
              <a:t>corpus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facts.</a:t>
            </a:r>
            <a:endParaRPr lang="en-US" dirty="0"/>
          </a:p>
          <a:p>
            <a:r>
              <a:rPr lang="en-US" altLang="zh-CN" dirty="0"/>
              <a:t>High-precision</a:t>
            </a:r>
            <a:r>
              <a:rPr lang="zh-CN" altLang="en-US" dirty="0"/>
              <a:t> </a:t>
            </a:r>
            <a:r>
              <a:rPr lang="en-US" altLang="zh-CN" dirty="0"/>
              <a:t>(Dependency/AMR)</a:t>
            </a:r>
            <a:r>
              <a:rPr lang="zh-CN" altLang="en-US" dirty="0"/>
              <a:t> </a:t>
            </a:r>
            <a:r>
              <a:rPr lang="en-US" altLang="zh-CN" dirty="0"/>
              <a:t>parser</a:t>
            </a:r>
            <a:r>
              <a:rPr lang="zh-CN" altLang="en-US" dirty="0"/>
              <a:t> </a:t>
            </a:r>
            <a:endParaRPr lang="en-US" dirty="0"/>
          </a:p>
          <a:p>
            <a:r>
              <a:rPr lang="en-US" altLang="zh-CN" dirty="0"/>
              <a:t>Consolidate</a:t>
            </a:r>
            <a:r>
              <a:rPr lang="zh-CN" altLang="en-US" dirty="0"/>
              <a:t> </a:t>
            </a:r>
            <a:r>
              <a:rPr lang="en-US" altLang="zh-CN" dirty="0"/>
              <a:t>parses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corpus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frequent</a:t>
            </a:r>
            <a:r>
              <a:rPr lang="zh-CN" altLang="en-US" dirty="0"/>
              <a:t> </a:t>
            </a:r>
            <a:r>
              <a:rPr lang="en-US" altLang="zh-CN" dirty="0"/>
              <a:t>schema.</a:t>
            </a:r>
          </a:p>
          <a:p>
            <a:pPr lvl="1"/>
            <a:r>
              <a:rPr lang="en-US" altLang="zh-CN" dirty="0"/>
              <a:t>e.g.,</a:t>
            </a:r>
            <a:r>
              <a:rPr lang="zh-CN" altLang="en-US" dirty="0"/>
              <a:t> </a:t>
            </a:r>
            <a:r>
              <a:rPr lang="en-US" altLang="zh-CN" sz="2000" b="1" dirty="0"/>
              <a:t>schema:0</a:t>
            </a:r>
            <a:r>
              <a:rPr lang="zh-CN" altLang="en-US" sz="2000" b="1" dirty="0"/>
              <a:t> </a:t>
            </a:r>
            <a:r>
              <a:rPr lang="en-US" altLang="zh-CN" sz="2000" dirty="0"/>
              <a:t>=</a:t>
            </a:r>
            <a:r>
              <a:rPr lang="zh-CN" altLang="en-US" sz="2000" dirty="0"/>
              <a:t> </a:t>
            </a:r>
            <a:r>
              <a:rPr lang="en-US" altLang="zh-CN" sz="2000" dirty="0"/>
              <a:t>{1:</a:t>
            </a:r>
            <a:r>
              <a:rPr lang="zh-CN" altLang="en-US" sz="2000" dirty="0"/>
              <a:t> </a:t>
            </a:r>
            <a:r>
              <a:rPr lang="en-US" altLang="zh-CN" sz="2000" dirty="0"/>
              <a:t>noun}</a:t>
            </a:r>
            <a:r>
              <a:rPr lang="zh-CN" altLang="en-US" sz="2000" dirty="0"/>
              <a:t>  </a:t>
            </a:r>
            <a:r>
              <a:rPr lang="en-US" altLang="zh-CN" sz="2000" dirty="0"/>
              <a:t>&lt;--</a:t>
            </a:r>
            <a:r>
              <a:rPr lang="en-US" altLang="zh-CN" sz="2000" dirty="0" err="1"/>
              <a:t>nsubj</a:t>
            </a:r>
            <a:r>
              <a:rPr lang="en-US" altLang="zh-CN" sz="2000" dirty="0"/>
              <a:t>–</a:t>
            </a:r>
            <a:r>
              <a:rPr lang="zh-CN" altLang="en-US" sz="2000" dirty="0"/>
              <a:t> </a:t>
            </a:r>
            <a:r>
              <a:rPr lang="en-US" altLang="zh-CN" sz="2000" dirty="0"/>
              <a:t>{2:</a:t>
            </a:r>
            <a:r>
              <a:rPr lang="zh-CN" altLang="en-US" sz="2000" dirty="0"/>
              <a:t> </a:t>
            </a:r>
            <a:r>
              <a:rPr lang="en-US" altLang="zh-CN" sz="2000" dirty="0"/>
              <a:t>verb}</a:t>
            </a:r>
            <a:r>
              <a:rPr lang="zh-CN" altLang="en-US" sz="2000" dirty="0"/>
              <a:t> </a:t>
            </a:r>
            <a:r>
              <a:rPr lang="en-US" altLang="zh-CN" sz="2000" dirty="0"/>
              <a:t>--{</a:t>
            </a:r>
            <a:r>
              <a:rPr lang="en-US" altLang="zh-CN" sz="2000" dirty="0" err="1"/>
              <a:t>dobj</a:t>
            </a:r>
            <a:r>
              <a:rPr lang="en-US" altLang="zh-CN" sz="2000" dirty="0"/>
              <a:t>}--&gt;</a:t>
            </a:r>
            <a:r>
              <a:rPr lang="zh-CN" altLang="en-US" sz="2000" dirty="0"/>
              <a:t> </a:t>
            </a:r>
            <a:r>
              <a:rPr lang="en-US" altLang="zh-CN" sz="2000" dirty="0"/>
              <a:t>{3:</a:t>
            </a:r>
            <a:r>
              <a:rPr lang="zh-CN" altLang="en-US" sz="2000" dirty="0"/>
              <a:t> </a:t>
            </a:r>
            <a:r>
              <a:rPr lang="en-US" altLang="zh-CN" sz="2000" dirty="0"/>
              <a:t>noun}</a:t>
            </a:r>
          </a:p>
          <a:p>
            <a:pPr lvl="2"/>
            <a:r>
              <a:rPr lang="en-US" altLang="zh-CN" dirty="0"/>
              <a:t>(1:student,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read,</a:t>
            </a:r>
            <a:r>
              <a:rPr lang="zh-CN" altLang="en-US" dirty="0"/>
              <a:t> </a:t>
            </a:r>
            <a:r>
              <a:rPr lang="en-US" altLang="zh-CN" dirty="0"/>
              <a:t>3:</a:t>
            </a:r>
            <a:r>
              <a:rPr lang="zh-CN" altLang="en-US" dirty="0"/>
              <a:t> </a:t>
            </a:r>
            <a:r>
              <a:rPr lang="en-US" altLang="zh-CN" dirty="0"/>
              <a:t>textbooks)</a:t>
            </a:r>
            <a:r>
              <a:rPr lang="zh-CN" altLang="en-US" dirty="0"/>
              <a:t> </a:t>
            </a:r>
            <a:r>
              <a:rPr lang="en-US" altLang="zh-CN" dirty="0"/>
              <a:t>---&gt;</a:t>
            </a:r>
            <a:r>
              <a:rPr lang="zh-CN" altLang="en-US" dirty="0"/>
              <a:t> </a:t>
            </a:r>
            <a:r>
              <a:rPr lang="en-US" altLang="zh-CN" b="1" dirty="0"/>
              <a:t>schema:0</a:t>
            </a:r>
            <a:r>
              <a:rPr lang="zh-CN" altLang="en-US" b="1" dirty="0"/>
              <a:t> </a:t>
            </a:r>
            <a:endParaRPr lang="en-US" altLang="zh-CN" b="1" dirty="0"/>
          </a:p>
          <a:p>
            <a:pPr lvl="2"/>
            <a:r>
              <a:rPr lang="en-US" altLang="zh-CN" dirty="0"/>
              <a:t>(1:student,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buy,</a:t>
            </a:r>
            <a:r>
              <a:rPr lang="zh-CN" altLang="en-US" dirty="0"/>
              <a:t> </a:t>
            </a:r>
            <a:r>
              <a:rPr lang="en-US" altLang="zh-CN" dirty="0"/>
              <a:t>3:</a:t>
            </a:r>
            <a:r>
              <a:rPr lang="zh-CN" altLang="en-US" dirty="0"/>
              <a:t> </a:t>
            </a:r>
            <a:r>
              <a:rPr lang="en-US" altLang="zh-CN" dirty="0"/>
              <a:t>textbooks) ---&gt;</a:t>
            </a:r>
            <a:r>
              <a:rPr lang="zh-CN" altLang="en-US" dirty="0"/>
              <a:t> </a:t>
            </a:r>
            <a:r>
              <a:rPr lang="en-US" altLang="zh-CN" b="1" dirty="0"/>
              <a:t>schema:0</a:t>
            </a:r>
          </a:p>
          <a:p>
            <a:pPr lvl="1"/>
            <a:r>
              <a:rPr lang="en-US" altLang="zh-CN" dirty="0"/>
              <a:t>Originally:</a:t>
            </a:r>
            <a:r>
              <a:rPr lang="zh-CN" altLang="en-US" dirty="0"/>
              <a:t>  </a:t>
            </a:r>
            <a:endParaRPr lang="en-US" altLang="zh-CN" dirty="0"/>
          </a:p>
          <a:p>
            <a:pPr lvl="2"/>
            <a:r>
              <a:rPr lang="en-US" altLang="zh-CN" dirty="0"/>
              <a:t>(student,</a:t>
            </a:r>
            <a:r>
              <a:rPr lang="zh-CN" altLang="en-US" dirty="0"/>
              <a:t> </a:t>
            </a:r>
            <a:r>
              <a:rPr lang="en-US" altLang="zh-CN" b="1" dirty="0"/>
              <a:t>CapableOf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read_book</a:t>
            </a:r>
            <a:r>
              <a:rPr lang="en-US" altLang="zh-CN" dirty="0"/>
              <a:t>),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/>
              <a:t>(student,</a:t>
            </a:r>
            <a:r>
              <a:rPr lang="zh-CN" altLang="en-US" dirty="0"/>
              <a:t> </a:t>
            </a:r>
            <a:r>
              <a:rPr lang="en-US" altLang="zh-CN" b="1" dirty="0"/>
              <a:t>CapableOf</a:t>
            </a:r>
            <a:r>
              <a:rPr lang="zh-CN" altLang="en-US" b="1" dirty="0"/>
              <a:t> </a:t>
            </a:r>
            <a:r>
              <a:rPr lang="en-US" altLang="zh-CN" b="1" dirty="0"/>
              <a:t>(?),</a:t>
            </a:r>
            <a:r>
              <a:rPr lang="zh-CN" altLang="en-US" b="1" dirty="0"/>
              <a:t> </a:t>
            </a:r>
            <a:r>
              <a:rPr lang="en-US" altLang="zh-CN" dirty="0" err="1"/>
              <a:t>buy_book</a:t>
            </a:r>
            <a:r>
              <a:rPr lang="en-US" altLang="zh-CN" dirty="0"/>
              <a:t>)</a:t>
            </a:r>
          </a:p>
          <a:p>
            <a:r>
              <a:rPr lang="en-US" dirty="0"/>
              <a:t>N-</a:t>
            </a:r>
            <a:r>
              <a:rPr lang="en-US" altLang="zh-CN" dirty="0" err="1"/>
              <a:t>ary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slot-filling-style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knowledge</a:t>
            </a:r>
            <a:r>
              <a:rPr lang="zh-CN" altLang="en-US" dirty="0">
                <a:solidFill>
                  <a:srgbClr val="C00000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hyper-graphs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Pre-trained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Neural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Interface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for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 err="1">
                <a:solidFill>
                  <a:srgbClr val="C00000"/>
                </a:solidFill>
              </a:rPr>
              <a:t>Quering</a:t>
            </a:r>
            <a:r>
              <a:rPr lang="en-US" altLang="zh-CN" b="1" dirty="0">
                <a:solidFill>
                  <a:srgbClr val="C00000"/>
                </a:solidFill>
              </a:rPr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C1011-2AD3-C341-9F9F-925153B6DA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9685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0CDB-DD59-F54C-8EE4-A9EFA7C5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59" y="2665400"/>
            <a:ext cx="8782200" cy="763600"/>
          </a:xfrm>
        </p:spPr>
        <p:txBody>
          <a:bodyPr/>
          <a:lstStyle/>
          <a:p>
            <a:r>
              <a:rPr lang="en-US" altLang="zh-CN" dirty="0"/>
              <a:t>Thank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listening!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29AB0-617D-FD4E-8C8B-A6D9436876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7726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1593-8E69-BA46-AE1D-B59E2666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Example</a:t>
            </a:r>
            <a:r>
              <a:rPr lang="zh-CN" altLang="en-US" sz="4000" dirty="0"/>
              <a:t> </a:t>
            </a:r>
            <a:r>
              <a:rPr lang="en-US" altLang="zh-CN" sz="4000" dirty="0"/>
              <a:t>CSR</a:t>
            </a:r>
            <a:r>
              <a:rPr lang="zh-CN" altLang="en-US" sz="4000" dirty="0"/>
              <a:t> </a:t>
            </a:r>
            <a:r>
              <a:rPr lang="en-US" altLang="zh-CN" sz="4000" dirty="0"/>
              <a:t>problems</a:t>
            </a:r>
            <a:r>
              <a:rPr lang="zh-CN" altLang="en-US" sz="4000" dirty="0"/>
              <a:t> </a:t>
            </a:r>
            <a:r>
              <a:rPr lang="en-US" altLang="zh-CN" sz="4000" dirty="0"/>
              <a:t>in</a:t>
            </a:r>
            <a:r>
              <a:rPr lang="zh-CN" altLang="en-US" sz="4000" dirty="0"/>
              <a:t> </a:t>
            </a:r>
            <a:r>
              <a:rPr lang="en-US" altLang="zh-CN" sz="4000" dirty="0"/>
              <a:t>NLP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F05B9-7865-F745-BF2A-AFBFDC6C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E920B2-CA41-7B4B-BFDA-DDFEAABC457D}"/>
              </a:ext>
            </a:extLst>
          </p:cNvPr>
          <p:cNvGrpSpPr/>
          <p:nvPr/>
        </p:nvGrpSpPr>
        <p:grpSpPr>
          <a:xfrm>
            <a:off x="790996" y="4451153"/>
            <a:ext cx="7562007" cy="1149614"/>
            <a:chOff x="1967568" y="1787623"/>
            <a:chExt cx="10082674" cy="71028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A58BA5F-C9FB-A944-A3C6-65360C5D6C53}"/>
                </a:ext>
              </a:extLst>
            </p:cNvPr>
            <p:cNvSpPr/>
            <p:nvPr/>
          </p:nvSpPr>
          <p:spPr>
            <a:xfrm>
              <a:off x="1967568" y="1787623"/>
              <a:ext cx="10034124" cy="710289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D90DD1-B062-5E48-8574-CFA0D7CF483A}"/>
                </a:ext>
              </a:extLst>
            </p:cNvPr>
            <p:cNvGrpSpPr/>
            <p:nvPr/>
          </p:nvGrpSpPr>
          <p:grpSpPr>
            <a:xfrm>
              <a:off x="2091648" y="1857527"/>
              <a:ext cx="9958594" cy="615521"/>
              <a:chOff x="-1511293" y="3894781"/>
              <a:chExt cx="12752075" cy="6155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4B2D8B-74DE-3D43-A072-DF8584F16DF8}"/>
                  </a:ext>
                </a:extLst>
              </p:cNvPr>
              <p:cNvSpPr txBox="1"/>
              <p:nvPr/>
            </p:nvSpPr>
            <p:spPr>
              <a:xfrm>
                <a:off x="-1511293" y="3894781"/>
                <a:ext cx="12752075" cy="28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Generate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daily-life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scene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about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concept-set: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{apple,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bag,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tree}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endParaRPr lang="en-US" sz="2400" dirty="0">
                  <a:solidFill>
                    <a:schemeClr val="accent1"/>
                  </a:solidFill>
                  <a:latin typeface="Nyala" panose="02000504070300020003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6B21A0-C6E7-CE45-BA33-E86CAD2D1CC2}"/>
                  </a:ext>
                </a:extLst>
              </p:cNvPr>
              <p:cNvSpPr/>
              <p:nvPr/>
            </p:nvSpPr>
            <p:spPr>
              <a:xfrm>
                <a:off x="-1449120" y="4225062"/>
                <a:ext cx="12627732" cy="285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A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boy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picks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some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i="1" u="sng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apples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from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a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i="1" u="sng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tree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and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puts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them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into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a</a:t>
                </a:r>
                <a:r>
                  <a:rPr lang="zh-CN" altLang="en-US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i="1" u="sng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bag</a:t>
                </a:r>
                <a:r>
                  <a:rPr lang="en-US" altLang="zh-CN" sz="2400" i="1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.</a:t>
                </a:r>
                <a:endParaRPr lang="en-US" sz="2400" i="1" dirty="0">
                  <a:solidFill>
                    <a:schemeClr val="accent6"/>
                  </a:solidFill>
                  <a:latin typeface="Nyala" panose="02000504070300020003" pitchFamily="2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847B25-4AE2-D94F-9B37-F4E3D3D4987E}"/>
              </a:ext>
            </a:extLst>
          </p:cNvPr>
          <p:cNvGrpSpPr/>
          <p:nvPr/>
        </p:nvGrpSpPr>
        <p:grpSpPr>
          <a:xfrm>
            <a:off x="1754209" y="2029592"/>
            <a:ext cx="5792248" cy="1023935"/>
            <a:chOff x="2742054" y="1787623"/>
            <a:chExt cx="7722999" cy="13652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8F13F1A-1219-BC4E-9750-4D31CBA4F98F}"/>
                </a:ext>
              </a:extLst>
            </p:cNvPr>
            <p:cNvSpPr/>
            <p:nvPr/>
          </p:nvSpPr>
          <p:spPr>
            <a:xfrm>
              <a:off x="2742054" y="1787623"/>
              <a:ext cx="7233535" cy="1365247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CE5C68-B65C-BD47-843C-7AA81DB8D649}"/>
                </a:ext>
              </a:extLst>
            </p:cNvPr>
            <p:cNvGrpSpPr/>
            <p:nvPr/>
          </p:nvGrpSpPr>
          <p:grpSpPr>
            <a:xfrm>
              <a:off x="3054058" y="1894184"/>
              <a:ext cx="7410995" cy="1219280"/>
              <a:chOff x="-278918" y="3931438"/>
              <a:chExt cx="9489849" cy="121928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707289-DEDF-FA48-AF10-7A4E7855288C}"/>
                  </a:ext>
                </a:extLst>
              </p:cNvPr>
              <p:cNvSpPr txBox="1"/>
              <p:nvPr/>
            </p:nvSpPr>
            <p:spPr>
              <a:xfrm>
                <a:off x="-174258" y="3931438"/>
                <a:ext cx="854891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Where do adults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usually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use glue sticks?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2C61188-3B19-D64D-9872-F049BDC4B5A0}"/>
                  </a:ext>
                </a:extLst>
              </p:cNvPr>
              <p:cNvSpPr/>
              <p:nvPr/>
            </p:nvSpPr>
            <p:spPr>
              <a:xfrm>
                <a:off x="-278918" y="4535166"/>
                <a:ext cx="9489849" cy="61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classroom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B: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i="1" u="sng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office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desk drawer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yala" panose="02000504070300020003" pitchFamily="2" charset="0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7EF92A-75AD-3E44-A459-AC6C7585A2F1}"/>
              </a:ext>
            </a:extLst>
          </p:cNvPr>
          <p:cNvSpPr txBox="1"/>
          <p:nvPr/>
        </p:nvSpPr>
        <p:spPr>
          <a:xfrm>
            <a:off x="2351971" y="1562255"/>
            <a:ext cx="4510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Nyala" panose="02000504070300020003" pitchFamily="2" charset="0"/>
              </a:rPr>
              <a:t>NLU</a:t>
            </a:r>
            <a:r>
              <a:rPr lang="en-US" altLang="zh-CN" sz="2200" dirty="0">
                <a:latin typeface="Nyala" panose="02000504070300020003" pitchFamily="2" charset="0"/>
              </a:rPr>
              <a:t>: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Multi-choice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QA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(w/o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context)</a:t>
            </a:r>
            <a:endParaRPr lang="en-US" sz="2200" dirty="0">
              <a:latin typeface="Nyala" panose="020005040703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FF7BEF-C1D1-2848-BA92-53FD03584D77}"/>
              </a:ext>
            </a:extLst>
          </p:cNvPr>
          <p:cNvSpPr txBox="1"/>
          <p:nvPr/>
        </p:nvSpPr>
        <p:spPr>
          <a:xfrm>
            <a:off x="1414493" y="3838062"/>
            <a:ext cx="6705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Nyala" panose="02000504070300020003" pitchFamily="2" charset="0"/>
              </a:rPr>
              <a:t>NLG</a:t>
            </a:r>
            <a:r>
              <a:rPr lang="en-US" altLang="zh-CN" sz="2200" dirty="0">
                <a:latin typeface="Nyala" panose="02000504070300020003" pitchFamily="2" charset="0"/>
              </a:rPr>
              <a:t>: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Constrained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Sentence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Generation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(w/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a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set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of</a:t>
            </a:r>
            <a:r>
              <a:rPr lang="zh-CN" altLang="en-US" sz="2200" dirty="0">
                <a:latin typeface="Nyala" panose="02000504070300020003" pitchFamily="2" charset="0"/>
              </a:rPr>
              <a:t> </a:t>
            </a:r>
            <a:r>
              <a:rPr lang="en-US" altLang="zh-CN" sz="2200" dirty="0">
                <a:latin typeface="Nyala" panose="02000504070300020003" pitchFamily="2" charset="0"/>
              </a:rPr>
              <a:t>keywords)</a:t>
            </a:r>
            <a:endParaRPr lang="en-US" sz="2200" dirty="0"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3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1CD7-A33A-5741-95FB-F501FE963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746D-97C5-B440-8CCD-1A35F0CC0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7" y="1825625"/>
            <a:ext cx="8732874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" panose="03050602040202020205" pitchFamily="66" charset="77"/>
              </a:rPr>
              <a:t>Part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I: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Discriminative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Commonsense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Reasoning</a:t>
            </a:r>
          </a:p>
          <a:p>
            <a:pPr lvl="1"/>
            <a:r>
              <a:rPr lang="en-US" altLang="zh-CN" dirty="0">
                <a:latin typeface="Chalkboard" panose="03050602040202020205" pitchFamily="66" charset="77"/>
              </a:rPr>
              <a:t>Improving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NLU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with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commonsense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endParaRPr lang="en-US" altLang="zh-CN" dirty="0">
              <a:latin typeface="Chalkboard" panose="03050602040202020205" pitchFamily="66" charset="77"/>
            </a:endParaRPr>
          </a:p>
          <a:p>
            <a:pPr lvl="1"/>
            <a:r>
              <a:rPr lang="en-US" altLang="zh-CN" dirty="0">
                <a:latin typeface="Chalkboard" panose="03050602040202020205" pitchFamily="66" charset="77"/>
              </a:rPr>
              <a:t>Models: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KagNet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and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halkboard" panose="03050602040202020205" pitchFamily="66" charset="77"/>
              </a:rPr>
              <a:t>MHGRN</a:t>
            </a:r>
          </a:p>
          <a:p>
            <a:pPr lvl="1"/>
            <a:r>
              <a:rPr lang="en-US" altLang="zh-CN" dirty="0">
                <a:latin typeface="Chalkboard" panose="03050602040202020205" pitchFamily="66" charset="77"/>
              </a:rPr>
              <a:t>Analysis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and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future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directions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endParaRPr lang="en-US" altLang="zh-CN" dirty="0">
              <a:latin typeface="Chalkboard" panose="03050602040202020205" pitchFamily="66" charset="77"/>
            </a:endParaRPr>
          </a:p>
          <a:p>
            <a:r>
              <a:rPr lang="en-US" altLang="zh-CN" dirty="0">
                <a:latin typeface="Chalkboard" panose="03050602040202020205" pitchFamily="66" charset="77"/>
              </a:rPr>
              <a:t>Part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II: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Chalkboard" panose="03050602040202020205" pitchFamily="66" charset="77"/>
              </a:rPr>
              <a:t>Generative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Commonsense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Reasoning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endParaRPr lang="en-US" altLang="zh-CN" dirty="0">
              <a:latin typeface="Chalkboard" panose="03050602040202020205" pitchFamily="66" charset="77"/>
            </a:endParaRPr>
          </a:p>
          <a:p>
            <a:pPr lvl="1"/>
            <a:r>
              <a:rPr lang="en-US" altLang="zh-CN" dirty="0">
                <a:latin typeface="Chalkboard" panose="03050602040202020205" pitchFamily="66" charset="77"/>
              </a:rPr>
              <a:t>Imposing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commonsense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to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NLG</a:t>
            </a:r>
          </a:p>
          <a:p>
            <a:pPr lvl="1"/>
            <a:r>
              <a:rPr lang="en-US" altLang="zh-CN" dirty="0">
                <a:latin typeface="Chalkboard" panose="03050602040202020205" pitchFamily="66" charset="77"/>
              </a:rPr>
              <a:t>A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new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task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&amp;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dataset: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chemeClr val="accent1"/>
                </a:solidFill>
                <a:latin typeface="Chalkboard" panose="03050602040202020205" pitchFamily="66" charset="77"/>
              </a:rPr>
              <a:t>CommonGen</a:t>
            </a:r>
          </a:p>
          <a:p>
            <a:pPr lvl="1"/>
            <a:r>
              <a:rPr lang="en-US" altLang="zh-CN" dirty="0">
                <a:latin typeface="Chalkboard" panose="03050602040202020205" pitchFamily="66" charset="77"/>
              </a:rPr>
              <a:t>Methods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and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Evaluation</a:t>
            </a:r>
          </a:p>
          <a:p>
            <a:r>
              <a:rPr lang="en-US" altLang="zh-CN" dirty="0">
                <a:latin typeface="Chalkboard" panose="03050602040202020205" pitchFamily="66" charset="77"/>
              </a:rPr>
              <a:t>Part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III: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Ongoing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work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latin typeface="Chalkboard" panose="03050602040202020205" pitchFamily="66" charset="77"/>
              </a:rPr>
              <a:t>for</a:t>
            </a:r>
            <a:r>
              <a:rPr lang="zh-CN" altLang="en-US" dirty="0"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chemeClr val="accent6"/>
                </a:solidFill>
                <a:latin typeface="Chalkboard" panose="03050602040202020205" pitchFamily="66" charset="77"/>
              </a:rPr>
              <a:t>Next-Generation</a:t>
            </a:r>
            <a:r>
              <a:rPr lang="zh-CN" altLang="en-US" dirty="0">
                <a:solidFill>
                  <a:schemeClr val="accent6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dirty="0">
                <a:solidFill>
                  <a:schemeClr val="accent6"/>
                </a:solidFill>
                <a:latin typeface="Chalkboard" panose="03050602040202020205" pitchFamily="66" charset="77"/>
              </a:rPr>
              <a:t>CSKG</a:t>
            </a:r>
            <a:r>
              <a:rPr lang="zh-CN" altLang="en-US" dirty="0">
                <a:solidFill>
                  <a:schemeClr val="accent6"/>
                </a:solidFill>
                <a:latin typeface="Chalkboard" panose="03050602040202020205" pitchFamily="66" charset="77"/>
              </a:rPr>
              <a:t> </a:t>
            </a:r>
            <a:endParaRPr lang="en-US" altLang="zh-CN" dirty="0">
              <a:solidFill>
                <a:schemeClr val="accent6"/>
              </a:solidFill>
              <a:latin typeface="Chalkboard" panose="03050602040202020205" pitchFamily="66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6A473-75BB-6B4F-A8A8-AE504EE5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6D4-EB62-914B-A910-C27C39653C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0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968CFF-0DA8-2345-AD0C-61F015008988}"/>
              </a:ext>
            </a:extLst>
          </p:cNvPr>
          <p:cNvSpPr txBox="1">
            <a:spLocks/>
          </p:cNvSpPr>
          <p:nvPr/>
        </p:nvSpPr>
        <p:spPr>
          <a:xfrm>
            <a:off x="920602" y="360964"/>
            <a:ext cx="7400706" cy="253647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C00000"/>
                </a:solidFill>
                <a:latin typeface="Colonna MT" pitchFamily="82" charset="77"/>
                <a:ea typeface="+mj-ea"/>
                <a:cs typeface="Arial"/>
              </a:rPr>
              <a:t>Part</a:t>
            </a:r>
            <a:r>
              <a:rPr lang="zh-CN" altLang="en-US" sz="3000" b="1" dirty="0">
                <a:solidFill>
                  <a:srgbClr val="C00000"/>
                </a:solidFill>
                <a:latin typeface="Colonna MT" pitchFamily="82" charset="77"/>
                <a:ea typeface="+mj-ea"/>
                <a:cs typeface="Arial"/>
              </a:rPr>
              <a:t> </a:t>
            </a:r>
            <a:r>
              <a:rPr lang="en-US" altLang="zh-CN" sz="3000" b="1" dirty="0">
                <a:solidFill>
                  <a:srgbClr val="C00000"/>
                </a:solidFill>
                <a:latin typeface="Colonna MT" pitchFamily="82" charset="77"/>
                <a:ea typeface="+mj-ea"/>
                <a:cs typeface="Arial"/>
              </a:rPr>
              <a:t>I</a:t>
            </a:r>
          </a:p>
          <a:p>
            <a:pPr algn="ctr" defTabSz="342900">
              <a:spcBef>
                <a:spcPct val="0"/>
              </a:spcBef>
              <a:defRPr/>
            </a:pPr>
            <a:endParaRPr lang="en-US" altLang="zh-CN" sz="3000" b="1" dirty="0">
              <a:solidFill>
                <a:srgbClr val="C00000"/>
              </a:solidFill>
              <a:latin typeface="Colonna MT" pitchFamily="82" charset="77"/>
              <a:ea typeface="+mj-ea"/>
              <a:cs typeface="Arial"/>
            </a:endParaRPr>
          </a:p>
          <a:p>
            <a:pPr algn="ctr" defTabSz="342900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Chalkboard" panose="03050602040202020205" pitchFamily="66" charset="77"/>
                <a:ea typeface="+mj-ea"/>
                <a:cs typeface="Arial"/>
              </a:rPr>
              <a:t>KagNet:</a:t>
            </a:r>
            <a:r>
              <a:rPr lang="zh-CN" altLang="en-US" sz="3600" b="1" dirty="0">
                <a:solidFill>
                  <a:srgbClr val="C00000"/>
                </a:solidFill>
                <a:latin typeface="Chalkboard" panose="03050602040202020205" pitchFamily="66" charset="77"/>
                <a:ea typeface="+mj-ea"/>
                <a:cs typeface="Arial"/>
              </a:rPr>
              <a:t> </a:t>
            </a:r>
            <a:endParaRPr lang="en-US" altLang="zh-CN" sz="3600" b="1" dirty="0">
              <a:solidFill>
                <a:srgbClr val="C00000"/>
              </a:solidFill>
              <a:latin typeface="Chalkboard" panose="03050602040202020205" pitchFamily="66" charset="77"/>
              <a:ea typeface="+mj-ea"/>
              <a:cs typeface="Arial"/>
            </a:endParaRPr>
          </a:p>
          <a:p>
            <a:pPr algn="ctr" defTabSz="342900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latin typeface="Chalkboard" panose="03050602040202020205" pitchFamily="66" charset="77"/>
                <a:ea typeface="+mj-ea"/>
                <a:cs typeface="Arial"/>
              </a:rPr>
              <a:t>Knowledge-Aware Graph Networks </a:t>
            </a:r>
          </a:p>
          <a:p>
            <a:pPr algn="ctr" defTabSz="342900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latin typeface="Chalkboard" panose="03050602040202020205" pitchFamily="66" charset="77"/>
                <a:ea typeface="+mj-ea"/>
                <a:cs typeface="Arial"/>
              </a:rPr>
              <a:t>for Commonsense Reasoning</a:t>
            </a:r>
            <a:br>
              <a:rPr lang="en-US" sz="4050" dirty="0">
                <a:solidFill>
                  <a:srgbClr val="C00000"/>
                </a:solidFill>
                <a:latin typeface="Arial"/>
                <a:ea typeface="+mj-ea"/>
                <a:cs typeface="Arial"/>
              </a:rPr>
            </a:br>
            <a:endParaRPr lang="en-US" sz="2400" dirty="0">
              <a:solidFill>
                <a:srgbClr val="C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3DE8A08-101F-874A-B022-FB7C441E1E82}"/>
              </a:ext>
            </a:extLst>
          </p:cNvPr>
          <p:cNvSpPr txBox="1">
            <a:spLocks/>
          </p:cNvSpPr>
          <p:nvPr/>
        </p:nvSpPr>
        <p:spPr>
          <a:xfrm>
            <a:off x="794120" y="2442754"/>
            <a:ext cx="7755519" cy="356616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/>
          <a:p>
            <a:pPr algn="ctr" defTabSz="342900">
              <a:spcBef>
                <a:spcPct val="20000"/>
              </a:spcBef>
              <a:defRPr/>
            </a:pPr>
            <a:endParaRPr lang="en-US" sz="2100" b="1" dirty="0">
              <a:solidFill>
                <a:schemeClr val="tx2"/>
              </a:solidFill>
              <a:latin typeface="Nyala" panose="02000504070300020003" pitchFamily="2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zh-CN" altLang="en-US" sz="2200" b="1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sz="2200" b="1" i="1" dirty="0">
                <a:solidFill>
                  <a:srgbClr val="C00000"/>
                </a:solidFill>
                <a:latin typeface="Book Antiqua" panose="02040602050305030304" pitchFamily="18" charset="0"/>
                <a:cs typeface="Times New Roman"/>
              </a:rPr>
              <a:t>Bill Yuchen Lin</a:t>
            </a:r>
            <a:r>
              <a:rPr lang="en-US" sz="225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zh-CN" altLang="en-US" sz="225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 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Xinyue Chen</a:t>
            </a:r>
            <a:r>
              <a:rPr lang="zh-CN" alt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zh-CN" alt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 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Jamin Chen  </a:t>
            </a:r>
            <a:r>
              <a:rPr lang="zh-CN" alt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 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Xiang Ren</a:t>
            </a:r>
            <a:endParaRPr lang="en-US" sz="2250" i="1" baseline="30000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i="1" baseline="30000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endParaRPr lang="en-US" sz="1950" i="1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algn="ctr" defTabSz="342900">
              <a:spcBef>
                <a:spcPct val="20000"/>
              </a:spcBef>
              <a:defRPr/>
            </a:pPr>
            <a:r>
              <a:rPr lang="en-US" sz="19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University of Southern California -</a:t>
            </a:r>
            <a:r>
              <a:rPr lang="en-US" sz="22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 </a:t>
            </a:r>
            <a:r>
              <a:rPr lang="en-US" sz="1950" i="1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Information Science Institution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sz="2625" dirty="0">
                <a:solidFill>
                  <a:schemeClr val="tx2"/>
                </a:solidFill>
                <a:latin typeface="Colonna MT" pitchFamily="82" charset="77"/>
                <a:cs typeface="Times New Roman"/>
              </a:rPr>
              <a:t>INK Lab</a:t>
            </a:r>
            <a:r>
              <a:rPr lang="en-US" sz="1950" dirty="0">
                <a:solidFill>
                  <a:schemeClr val="tx2"/>
                </a:solidFill>
                <a:latin typeface="Colonna MT" pitchFamily="82" charset="77"/>
                <a:cs typeface="Times New Roman"/>
              </a:rPr>
              <a:t> </a:t>
            </a:r>
            <a:r>
              <a:rPr lang="en-US" sz="195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</a:rPr>
              <a:t>@ USC-ISI</a:t>
            </a:r>
          </a:p>
          <a:p>
            <a:pPr algn="ctr" defTabSz="342900">
              <a:spcBef>
                <a:spcPct val="20000"/>
              </a:spcBef>
              <a:defRPr/>
            </a:pPr>
            <a:r>
              <a:rPr lang="en-US" altLang="zh-CN" sz="170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  <a:hlinkClick r:id="rId2"/>
              </a:rPr>
              <a:t>http://</a:t>
            </a:r>
            <a:r>
              <a:rPr lang="en-US" altLang="zh-CN" sz="1950" dirty="0">
                <a:solidFill>
                  <a:schemeClr val="tx2"/>
                </a:solidFill>
                <a:latin typeface="Book Antiqua" panose="02040602050305030304" pitchFamily="18" charset="0"/>
                <a:cs typeface="Times New Roman"/>
                <a:hlinkClick r:id="rId2"/>
              </a:rPr>
              <a:t>inklab.usc.edu</a:t>
            </a:r>
            <a:endParaRPr lang="en-US" sz="1950" dirty="0">
              <a:solidFill>
                <a:schemeClr val="tx2"/>
              </a:solidFill>
              <a:latin typeface="Book Antiqua" panose="02040602050305030304" pitchFamily="18" charset="0"/>
              <a:cs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endParaRPr lang="en-US" sz="1350" i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81823F-3BCD-4141-8F19-324C26C99501}"/>
              </a:ext>
            </a:extLst>
          </p:cNvPr>
          <p:cNvGrpSpPr/>
          <p:nvPr/>
        </p:nvGrpSpPr>
        <p:grpSpPr>
          <a:xfrm>
            <a:off x="3238857" y="6008914"/>
            <a:ext cx="2722637" cy="510887"/>
            <a:chOff x="4280909" y="5683311"/>
            <a:chExt cx="3630182" cy="681182"/>
          </a:xfrm>
        </p:grpSpPr>
        <p:pic>
          <p:nvPicPr>
            <p:cNvPr id="10" name="Google Shape;57;p13">
              <a:extLst>
                <a:ext uri="{FF2B5EF4-FFF2-40B4-BE49-F238E27FC236}">
                  <a16:creationId xmlns:a16="http://schemas.microsoft.com/office/drawing/2014/main" id="{897A8E00-E181-A746-BEBD-7D36E1061E8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27756" y="5796987"/>
              <a:ext cx="983335" cy="453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5;p13">
              <a:extLst>
                <a:ext uri="{FF2B5EF4-FFF2-40B4-BE49-F238E27FC236}">
                  <a16:creationId xmlns:a16="http://schemas.microsoft.com/office/drawing/2014/main" id="{48A66A73-5288-7642-9A34-ADA3885188E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80909" y="5683311"/>
              <a:ext cx="868547" cy="681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6;p13">
              <a:extLst>
                <a:ext uri="{FF2B5EF4-FFF2-40B4-BE49-F238E27FC236}">
                  <a16:creationId xmlns:a16="http://schemas.microsoft.com/office/drawing/2014/main" id="{F50391A8-381D-0B40-8031-8F8F4977A34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64244" y="5728366"/>
              <a:ext cx="1663512" cy="5910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00E6D1D-615C-564B-8FED-9B2F42539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042" y="6359180"/>
            <a:ext cx="1818082" cy="3222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302EB9-42E8-A44D-903A-F9138FCC6869}"/>
              </a:ext>
            </a:extLst>
          </p:cNvPr>
          <p:cNvSpPr txBox="1"/>
          <p:nvPr/>
        </p:nvSpPr>
        <p:spPr>
          <a:xfrm>
            <a:off x="7141042" y="5833237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b="1" dirty="0">
                <a:latin typeface="Courier" pitchFamily="2" charset="0"/>
              </a:rPr>
              <a:t>EMNLP-IJCNLP</a:t>
            </a:r>
            <a:r>
              <a:rPr lang="zh-CN" altLang="en-US" sz="1200" dirty="0">
                <a:latin typeface="Courier" pitchFamily="2" charset="0"/>
              </a:rPr>
              <a:t> </a:t>
            </a:r>
            <a:r>
              <a:rPr lang="en-US" altLang="zh-CN" sz="1200" b="1" dirty="0">
                <a:latin typeface="Courier" pitchFamily="2" charset="0"/>
              </a:rPr>
              <a:t>2019</a:t>
            </a:r>
          </a:p>
          <a:p>
            <a:pPr algn="ctr"/>
            <a:r>
              <a:rPr lang="en-US" sz="1200" dirty="0">
                <a:latin typeface="Courier" pitchFamily="2" charset="0"/>
              </a:rPr>
              <a:t>Hong Kong, China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5C5F98-A384-4F41-A983-549BF1D471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2"/>
          <a:stretch/>
        </p:blipFill>
        <p:spPr>
          <a:xfrm>
            <a:off x="3557588" y="3177646"/>
            <a:ext cx="946121" cy="901965"/>
          </a:xfrm>
          <a:prstGeom prst="rect">
            <a:avLst/>
          </a:prstGeom>
        </p:spPr>
      </p:pic>
      <p:pic>
        <p:nvPicPr>
          <p:cNvPr id="4" name="Picture 3" descr="A young boy wearing a yellow shirt&#10;&#10;Description automatically generated">
            <a:extLst>
              <a:ext uri="{FF2B5EF4-FFF2-40B4-BE49-F238E27FC236}">
                <a16:creationId xmlns:a16="http://schemas.microsoft.com/office/drawing/2014/main" id="{33D25FD7-08D3-7547-A908-F1D209893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9171" y="3192560"/>
            <a:ext cx="882056" cy="882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71C22-F88C-454B-BEFA-5364DEF800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1652" y="3177646"/>
            <a:ext cx="946121" cy="946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AA187-6B2E-4348-A3CF-2D389FD206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900" b="17213"/>
          <a:stretch/>
        </p:blipFill>
        <p:spPr>
          <a:xfrm>
            <a:off x="7141042" y="3247918"/>
            <a:ext cx="798273" cy="9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04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96BD-AF9C-814D-B81E-E9CE7CE2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6" y="355119"/>
            <a:ext cx="8754306" cy="994172"/>
          </a:xfrm>
        </p:spPr>
        <p:txBody>
          <a:bodyPr/>
          <a:lstStyle/>
          <a:p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dirty="0"/>
              <a:t>Question</a:t>
            </a:r>
            <a:r>
              <a:rPr lang="zh-CN" altLang="en-US" dirty="0"/>
              <a:t> </a:t>
            </a:r>
            <a:r>
              <a:rPr lang="en-US" altLang="zh-CN" dirty="0"/>
              <a:t>Answering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D702C3-8436-4D43-AAFE-8D7E873D33C1}"/>
              </a:ext>
            </a:extLst>
          </p:cNvPr>
          <p:cNvSpPr txBox="1"/>
          <p:nvPr/>
        </p:nvSpPr>
        <p:spPr>
          <a:xfrm>
            <a:off x="963612" y="5064886"/>
            <a:ext cx="746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Chalkboard" panose="03050602040202020205" pitchFamily="66" charset="77"/>
              </a:rPr>
              <a:t>Can</a:t>
            </a:r>
            <a:r>
              <a:rPr lang="zh-CN" altLang="en-US" sz="2400" dirty="0">
                <a:latin typeface="Chalkboard" panose="03050602040202020205" pitchFamily="66" charset="77"/>
              </a:rPr>
              <a:t> </a:t>
            </a:r>
            <a:r>
              <a:rPr lang="en-US" altLang="zh-CN" sz="2400" dirty="0">
                <a:latin typeface="Chalkboard" panose="03050602040202020205" pitchFamily="66" charset="77"/>
              </a:rPr>
              <a:t>you</a:t>
            </a:r>
            <a:r>
              <a:rPr lang="zh-CN" altLang="en-US" sz="2400" dirty="0">
                <a:latin typeface="Chalkboard" panose="03050602040202020205" pitchFamily="66" charset="77"/>
              </a:rPr>
              <a:t> </a:t>
            </a:r>
            <a:r>
              <a:rPr lang="en-US" altLang="zh-CN" sz="2400" dirty="0">
                <a:latin typeface="Chalkboard" panose="03050602040202020205" pitchFamily="66" charset="77"/>
              </a:rPr>
              <a:t>choose</a:t>
            </a:r>
            <a:r>
              <a:rPr lang="zh-CN" altLang="en-US" sz="2400" dirty="0"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latin typeface="Chalkboard" panose="03050602040202020205" pitchFamily="66" charset="77"/>
              </a:rPr>
              <a:t>the</a:t>
            </a:r>
            <a:r>
              <a:rPr lang="zh-CN" altLang="en-US" sz="2400" b="1" dirty="0"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latin typeface="Chalkboard" panose="03050602040202020205" pitchFamily="66" charset="77"/>
              </a:rPr>
              <a:t>most</a:t>
            </a:r>
            <a:r>
              <a:rPr lang="zh-CN" altLang="en-US" sz="2400" b="1" dirty="0"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latin typeface="Chalkboard" panose="03050602040202020205" pitchFamily="66" charset="77"/>
              </a:rPr>
              <a:t>plausible</a:t>
            </a:r>
            <a:r>
              <a:rPr lang="zh-CN" altLang="en-US" sz="2400" b="1" dirty="0"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latin typeface="Chalkboard" panose="03050602040202020205" pitchFamily="66" charset="77"/>
              </a:rPr>
              <a:t>answer</a:t>
            </a:r>
            <a:r>
              <a:rPr lang="zh-CN" altLang="en-US" sz="2400" dirty="0">
                <a:latin typeface="Chalkboard" panose="03050602040202020205" pitchFamily="66" charset="77"/>
              </a:rPr>
              <a:t> </a:t>
            </a:r>
            <a:r>
              <a:rPr lang="en-US" altLang="zh-CN" sz="2400" dirty="0">
                <a:latin typeface="Chalkboard" panose="03050602040202020205" pitchFamily="66" charset="77"/>
              </a:rPr>
              <a:t>based</a:t>
            </a:r>
            <a:r>
              <a:rPr lang="zh-CN" altLang="en-US" sz="2400" dirty="0">
                <a:latin typeface="Chalkboard" panose="03050602040202020205" pitchFamily="66" charset="77"/>
              </a:rPr>
              <a:t> </a:t>
            </a:r>
            <a:r>
              <a:rPr lang="en-US" altLang="zh-CN" sz="2400" dirty="0">
                <a:latin typeface="Chalkboard" panose="03050602040202020205" pitchFamily="66" charset="77"/>
              </a:rPr>
              <a:t>on</a:t>
            </a:r>
            <a:r>
              <a:rPr lang="zh-CN" altLang="en-US" sz="2400" dirty="0">
                <a:latin typeface="Chalkboard" panose="03050602040202020205" pitchFamily="66" charset="77"/>
              </a:rPr>
              <a:t> </a:t>
            </a:r>
            <a:r>
              <a:rPr lang="en-US" altLang="zh-CN" sz="2400" dirty="0">
                <a:latin typeface="Chalkboard" panose="03050602040202020205" pitchFamily="66" charset="77"/>
              </a:rPr>
              <a:t>daily</a:t>
            </a:r>
            <a:r>
              <a:rPr lang="zh-CN" altLang="en-US" sz="2400" dirty="0">
                <a:latin typeface="Chalkboard" panose="03050602040202020205" pitchFamily="66" charset="77"/>
              </a:rPr>
              <a:t> </a:t>
            </a:r>
            <a:r>
              <a:rPr lang="en-US" altLang="zh-CN" sz="2400" dirty="0">
                <a:latin typeface="Chalkboard" panose="03050602040202020205" pitchFamily="66" charset="77"/>
              </a:rPr>
              <a:t>life</a:t>
            </a:r>
            <a:r>
              <a:rPr lang="zh-CN" altLang="en-US" sz="2400" dirty="0">
                <a:latin typeface="Chalkboard" panose="03050602040202020205" pitchFamily="66" charset="77"/>
              </a:rPr>
              <a:t> </a:t>
            </a:r>
            <a:r>
              <a:rPr lang="en-US" altLang="zh-CN" sz="2400" b="1" dirty="0">
                <a:latin typeface="Chalkboard" panose="03050602040202020205" pitchFamily="66" charset="77"/>
              </a:rPr>
              <a:t>commonsense</a:t>
            </a:r>
            <a:r>
              <a:rPr lang="zh-CN" altLang="en-US" sz="2400" dirty="0">
                <a:latin typeface="Chalkboard" panose="03050602040202020205" pitchFamily="66" charset="77"/>
              </a:rPr>
              <a:t> </a:t>
            </a:r>
            <a:r>
              <a:rPr lang="en-US" altLang="zh-CN" sz="2400" dirty="0">
                <a:latin typeface="Chalkboard" panose="03050602040202020205" pitchFamily="66" charset="77"/>
              </a:rPr>
              <a:t>knowledge?</a:t>
            </a:r>
            <a:endParaRPr lang="en-US" sz="2400" dirty="0">
              <a:latin typeface="Chalkboard" panose="03050602040202020205" pitchFamily="66" charset="7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945B1E-96E1-4846-A481-1FF997AF2813}"/>
              </a:ext>
            </a:extLst>
          </p:cNvPr>
          <p:cNvGrpSpPr/>
          <p:nvPr/>
        </p:nvGrpSpPr>
        <p:grpSpPr>
          <a:xfrm>
            <a:off x="1982135" y="1885285"/>
            <a:ext cx="5792248" cy="1023935"/>
            <a:chOff x="2742054" y="1787623"/>
            <a:chExt cx="7722999" cy="136524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83571A1-C4FF-784B-A39A-83A2CC5FF8F2}"/>
                </a:ext>
              </a:extLst>
            </p:cNvPr>
            <p:cNvSpPr/>
            <p:nvPr/>
          </p:nvSpPr>
          <p:spPr>
            <a:xfrm>
              <a:off x="2742054" y="1787623"/>
              <a:ext cx="7233535" cy="1365247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26E8AD-733B-AB4D-9B42-A15BA9887FD3}"/>
                </a:ext>
              </a:extLst>
            </p:cNvPr>
            <p:cNvGrpSpPr/>
            <p:nvPr/>
          </p:nvGrpSpPr>
          <p:grpSpPr>
            <a:xfrm>
              <a:off x="3054058" y="1894185"/>
              <a:ext cx="7410995" cy="1219280"/>
              <a:chOff x="-278918" y="3931439"/>
              <a:chExt cx="9489849" cy="121928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E1AF4-0D20-2B47-88FC-2A2755459C21}"/>
                  </a:ext>
                </a:extLst>
              </p:cNvPr>
              <p:cNvSpPr txBox="1"/>
              <p:nvPr/>
            </p:nvSpPr>
            <p:spPr>
              <a:xfrm>
                <a:off x="-174258" y="3931439"/>
                <a:ext cx="854891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Where do adults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usually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use glue sticks?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7420945-1920-5543-BF9D-E53E95C6F9E8}"/>
                  </a:ext>
                </a:extLst>
              </p:cNvPr>
              <p:cNvSpPr/>
              <p:nvPr/>
            </p:nvSpPr>
            <p:spPr>
              <a:xfrm>
                <a:off x="-278918" y="4535166"/>
                <a:ext cx="9489849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classroom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B: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office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desk drawer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yala" panose="02000504070300020003" pitchFamily="2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C526B7-3B90-DC4F-9E9C-6762EF9A1734}"/>
              </a:ext>
            </a:extLst>
          </p:cNvPr>
          <p:cNvGrpSpPr/>
          <p:nvPr/>
        </p:nvGrpSpPr>
        <p:grpSpPr>
          <a:xfrm>
            <a:off x="1071157" y="3369685"/>
            <a:ext cx="7985748" cy="1195784"/>
            <a:chOff x="2070911" y="2175329"/>
            <a:chExt cx="8284097" cy="159438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C6323FF-3BEE-784E-A09D-E73044522A9D}"/>
                </a:ext>
              </a:extLst>
            </p:cNvPr>
            <p:cNvSpPr/>
            <p:nvPr/>
          </p:nvSpPr>
          <p:spPr>
            <a:xfrm>
              <a:off x="2070911" y="2175329"/>
              <a:ext cx="8042452" cy="1594380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826A154-2968-494A-A2A1-BD86FBE88E08}"/>
                </a:ext>
              </a:extLst>
            </p:cNvPr>
            <p:cNvGrpSpPr/>
            <p:nvPr/>
          </p:nvGrpSpPr>
          <p:grpSpPr>
            <a:xfrm>
              <a:off x="2134367" y="2355022"/>
              <a:ext cx="8220641" cy="1278278"/>
              <a:chOff x="-1456595" y="4392276"/>
              <a:chExt cx="10526611" cy="127827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93376C-171B-804D-81BB-20324159762B}"/>
                  </a:ext>
                </a:extLst>
              </p:cNvPr>
              <p:cNvSpPr txBox="1"/>
              <p:nvPr/>
            </p:nvSpPr>
            <p:spPr>
              <a:xfrm>
                <a:off x="-1456595" y="4392276"/>
                <a:ext cx="10526611" cy="61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Wh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at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do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you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need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to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fill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with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ink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to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write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notes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on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an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A4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paper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?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341117E-25F2-A149-B64F-8DC700A2F667}"/>
                  </a:ext>
                </a:extLst>
              </p:cNvPr>
              <p:cNvSpPr/>
              <p:nvPr/>
            </p:nvSpPr>
            <p:spPr>
              <a:xfrm>
                <a:off x="182631" y="5055000"/>
                <a:ext cx="6261279" cy="615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fountain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pen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B: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printer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pencil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yala" panose="02000504070300020003" pitchFamily="2" charset="0"/>
                </a:endParaRPr>
              </a:p>
            </p:txBody>
          </p:sp>
        </p:grp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8690096-F4DC-884C-8EA1-2B8C459FD3F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71480" y="6356351"/>
            <a:ext cx="3343570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EB1038EA-FC54-2846-8286-4DFB169F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8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E4D62397-05E9-FE45-A2A7-419A66EF8051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222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96BD-AF9C-814D-B81E-E9CE7CE2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6" y="355119"/>
            <a:ext cx="8754306" cy="994172"/>
          </a:xfrm>
        </p:spPr>
        <p:txBody>
          <a:bodyPr/>
          <a:lstStyle/>
          <a:p>
            <a:r>
              <a:rPr lang="en-US" altLang="zh-CN" dirty="0"/>
              <a:t>Commonsense</a:t>
            </a:r>
            <a:r>
              <a:rPr lang="zh-CN" altLang="en-US" dirty="0"/>
              <a:t> </a:t>
            </a:r>
            <a:r>
              <a:rPr lang="en-US" altLang="zh-CN" dirty="0"/>
              <a:t>Question</a:t>
            </a:r>
            <a:r>
              <a:rPr lang="zh-CN" altLang="en-US" dirty="0"/>
              <a:t> </a:t>
            </a:r>
            <a:r>
              <a:rPr lang="en-US" altLang="zh-CN" dirty="0"/>
              <a:t>Answering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D702C3-8436-4D43-AAFE-8D7E873D33C1}"/>
              </a:ext>
            </a:extLst>
          </p:cNvPr>
          <p:cNvSpPr txBox="1"/>
          <p:nvPr/>
        </p:nvSpPr>
        <p:spPr>
          <a:xfrm>
            <a:off x="2862816" y="4582035"/>
            <a:ext cx="7462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Nyala" panose="02000504070300020003" pitchFamily="2" charset="0"/>
              </a:rPr>
              <a:t>From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the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b="1" dirty="0">
                <a:latin typeface="Nyala" panose="02000504070300020003" pitchFamily="2" charset="0"/>
                <a:ea typeface="Menlo" panose="020B0609030804020204" pitchFamily="49" charset="0"/>
                <a:cs typeface="Menlo" panose="020B0609030804020204" pitchFamily="49" charset="0"/>
              </a:rPr>
              <a:t>CommonsenseQA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dataset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(</a:t>
            </a:r>
            <a:r>
              <a:rPr lang="en-US" sz="1400" dirty="0">
                <a:latin typeface="Nyala" panose="02000504070300020003" pitchFamily="2" charset="0"/>
              </a:rPr>
              <a:t>Talmor 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et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al.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NAACL</a:t>
            </a:r>
            <a:r>
              <a:rPr lang="zh-CN" altLang="en-US" sz="1400" dirty="0">
                <a:latin typeface="Nyala" panose="02000504070300020003" pitchFamily="2" charset="0"/>
              </a:rPr>
              <a:t> </a:t>
            </a:r>
            <a:r>
              <a:rPr lang="en-US" altLang="zh-CN" sz="1400" dirty="0">
                <a:latin typeface="Nyala" panose="02000504070300020003" pitchFamily="2" charset="0"/>
              </a:rPr>
              <a:t>2019)</a:t>
            </a:r>
            <a:endParaRPr lang="en-US" sz="1400" dirty="0">
              <a:latin typeface="Nyala" panose="020005040703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945B1E-96E1-4846-A481-1FF997AF2813}"/>
              </a:ext>
            </a:extLst>
          </p:cNvPr>
          <p:cNvGrpSpPr/>
          <p:nvPr/>
        </p:nvGrpSpPr>
        <p:grpSpPr>
          <a:xfrm>
            <a:off x="1982135" y="1885285"/>
            <a:ext cx="5792248" cy="1023935"/>
            <a:chOff x="2742054" y="1787623"/>
            <a:chExt cx="7722999" cy="136524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83571A1-C4FF-784B-A39A-83A2CC5FF8F2}"/>
                </a:ext>
              </a:extLst>
            </p:cNvPr>
            <p:cNvSpPr/>
            <p:nvPr/>
          </p:nvSpPr>
          <p:spPr>
            <a:xfrm>
              <a:off x="2742054" y="1787623"/>
              <a:ext cx="7233535" cy="1365247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26E8AD-733B-AB4D-9B42-A15BA9887FD3}"/>
                </a:ext>
              </a:extLst>
            </p:cNvPr>
            <p:cNvGrpSpPr/>
            <p:nvPr/>
          </p:nvGrpSpPr>
          <p:grpSpPr>
            <a:xfrm>
              <a:off x="3054058" y="1894185"/>
              <a:ext cx="7410995" cy="1219280"/>
              <a:chOff x="-278918" y="3931439"/>
              <a:chExt cx="9489849" cy="121928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E1AF4-0D20-2B47-88FC-2A2755459C21}"/>
                  </a:ext>
                </a:extLst>
              </p:cNvPr>
              <p:cNvSpPr txBox="1"/>
              <p:nvPr/>
            </p:nvSpPr>
            <p:spPr>
              <a:xfrm>
                <a:off x="-174258" y="3931439"/>
                <a:ext cx="854891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Where do adults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usually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use glue sticks?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7420945-1920-5543-BF9D-E53E95C6F9E8}"/>
                  </a:ext>
                </a:extLst>
              </p:cNvPr>
              <p:cNvSpPr/>
              <p:nvPr/>
            </p:nvSpPr>
            <p:spPr>
              <a:xfrm>
                <a:off x="-278918" y="4535166"/>
                <a:ext cx="9489849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classroom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B: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office</a:t>
                </a:r>
                <a:r>
                  <a:rPr lang="zh-CN" alt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 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desk drawer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yala" panose="02000504070300020003" pitchFamily="2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C526B7-3B90-DC4F-9E9C-6762EF9A1734}"/>
              </a:ext>
            </a:extLst>
          </p:cNvPr>
          <p:cNvGrpSpPr/>
          <p:nvPr/>
        </p:nvGrpSpPr>
        <p:grpSpPr>
          <a:xfrm>
            <a:off x="1071157" y="3369685"/>
            <a:ext cx="7985748" cy="1195784"/>
            <a:chOff x="2070911" y="2175329"/>
            <a:chExt cx="8284097" cy="159438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C6323FF-3BEE-784E-A09D-E73044522A9D}"/>
                </a:ext>
              </a:extLst>
            </p:cNvPr>
            <p:cNvSpPr/>
            <p:nvPr/>
          </p:nvSpPr>
          <p:spPr>
            <a:xfrm>
              <a:off x="2070911" y="2175329"/>
              <a:ext cx="8042452" cy="1594380"/>
            </a:xfrm>
            <a:prstGeom prst="round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826A154-2968-494A-A2A1-BD86FBE88E08}"/>
                </a:ext>
              </a:extLst>
            </p:cNvPr>
            <p:cNvGrpSpPr/>
            <p:nvPr/>
          </p:nvGrpSpPr>
          <p:grpSpPr>
            <a:xfrm>
              <a:off x="2134367" y="2355022"/>
              <a:ext cx="8220641" cy="1278278"/>
              <a:chOff x="-1456595" y="4392276"/>
              <a:chExt cx="10526611" cy="127827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593376C-171B-804D-81BB-20324159762B}"/>
                  </a:ext>
                </a:extLst>
              </p:cNvPr>
              <p:cNvSpPr txBox="1"/>
              <p:nvPr/>
            </p:nvSpPr>
            <p:spPr>
              <a:xfrm>
                <a:off x="-1456595" y="4392276"/>
                <a:ext cx="10526611" cy="61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Wh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at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do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you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need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to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fill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with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ink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to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write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notes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on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an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A4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paper</a:t>
                </a:r>
                <a:r>
                  <a:rPr lang="en-US" sz="2400" dirty="0">
                    <a:solidFill>
                      <a:schemeClr val="accent1"/>
                    </a:solidFill>
                    <a:latin typeface="Nyala" panose="02000504070300020003" pitchFamily="2" charset="0"/>
                  </a:rPr>
                  <a:t>?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341117E-25F2-A149-B64F-8DC700A2F667}"/>
                  </a:ext>
                </a:extLst>
              </p:cNvPr>
              <p:cNvSpPr/>
              <p:nvPr/>
            </p:nvSpPr>
            <p:spPr>
              <a:xfrm>
                <a:off x="182631" y="5055000"/>
                <a:ext cx="6261279" cy="615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A: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fountain</a:t>
                </a:r>
                <a:r>
                  <a:rPr lang="zh-CN" altLang="en-US" sz="2400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pen</a:t>
                </a:r>
                <a:r>
                  <a:rPr lang="zh-CN" altLang="en-US" sz="2400" dirty="0">
                    <a:solidFill>
                      <a:schemeClr val="accent6"/>
                    </a:solidFill>
                    <a:latin typeface="Nyala" panose="02000504070300020003" pitchFamily="2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B: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printer</a:t>
                </a:r>
                <a:r>
                  <a:rPr lang="zh-CN" alt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   </a:t>
                </a:r>
                <a:r>
                  <a:rPr lang="en-US" altLang="zh-CN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C:</a:t>
                </a:r>
                <a:r>
                  <a:rPr lang="zh-CN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yala" panose="020005040703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yala" panose="02000504070300020003" pitchFamily="2" charset="0"/>
                  </a:rPr>
                  <a:t>pencil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yala" panose="02000504070300020003" pitchFamily="2" charset="0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B486D8-E056-284D-95A6-490467ED464C}"/>
              </a:ext>
            </a:extLst>
          </p:cNvPr>
          <p:cNvSpPr txBox="1"/>
          <p:nvPr/>
        </p:nvSpPr>
        <p:spPr>
          <a:xfrm>
            <a:off x="1258889" y="5102920"/>
            <a:ext cx="65357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Nyala" panose="02000504070300020003" pitchFamily="2" charset="0"/>
              </a:rPr>
              <a:t>Research</a:t>
            </a:r>
            <a:r>
              <a:rPr lang="zh-CN" altLang="en-US" sz="2600" b="1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latin typeface="Nyala" panose="02000504070300020003" pitchFamily="2" charset="0"/>
              </a:rPr>
              <a:t>question: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endParaRPr lang="en-US" altLang="zh-CN" sz="2600" dirty="0">
              <a:solidFill>
                <a:srgbClr val="C00000"/>
              </a:solidFill>
              <a:latin typeface="Nyala" panose="02000504070300020003" pitchFamily="2" charset="0"/>
            </a:endParaRPr>
          </a:p>
          <a:p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How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can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we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impose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commonsense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in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NLU</a:t>
            </a:r>
            <a:r>
              <a:rPr lang="zh-CN" altLang="en-US" sz="2600" dirty="0">
                <a:solidFill>
                  <a:srgbClr val="C00000"/>
                </a:solidFill>
                <a:latin typeface="Nyala" panose="02000504070300020003" pitchFamily="2" charset="0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Nyala" panose="02000504070300020003" pitchFamily="2" charset="0"/>
              </a:rPr>
              <a:t>models?</a:t>
            </a:r>
            <a:endParaRPr lang="en-US" sz="2600" dirty="0">
              <a:solidFill>
                <a:srgbClr val="C00000"/>
              </a:solidFill>
              <a:latin typeface="Nyala" panose="02000504070300020003" pitchFamily="2" charset="0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E2F39F2-9593-624C-892B-ACEE77484E8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80907" y="6356351"/>
            <a:ext cx="3334143" cy="365125"/>
          </a:xfrm>
        </p:spPr>
        <p:txBody>
          <a:bodyPr/>
          <a:lstStyle/>
          <a:p>
            <a:r>
              <a:rPr lang="en-US" sz="1400" dirty="0"/>
              <a:t>KagNet: Knowledge-Aware Graph Networks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6B46D171-0D3B-6441-9AC2-2B88BF4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223" y="6401991"/>
            <a:ext cx="2057400" cy="273844"/>
          </a:xfrm>
        </p:spPr>
        <p:txBody>
          <a:bodyPr/>
          <a:lstStyle/>
          <a:p>
            <a:fld id="{61BEB6D4-EB62-914B-A910-C27C39653C0D}" type="slidenum">
              <a:rPr lang="en-US" smtClean="0"/>
              <a:t>9</a:t>
            </a:fld>
            <a:endParaRPr lang="en-US" dirty="0"/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53047CF6-D67C-F245-9F79-611E05D3299D}"/>
              </a:ext>
            </a:extLst>
          </p:cNvPr>
          <p:cNvSpPr txBox="1">
            <a:spLocks/>
          </p:cNvSpPr>
          <p:nvPr/>
        </p:nvSpPr>
        <p:spPr>
          <a:xfrm>
            <a:off x="0" y="6355508"/>
            <a:ext cx="2062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yala" panose="020005040703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(Bill</a:t>
            </a:r>
            <a:r>
              <a:rPr lang="zh-CN" altLang="en-US" sz="1400" dirty="0"/>
              <a:t> </a:t>
            </a:r>
            <a:r>
              <a:rPr lang="en-US" altLang="zh-CN" sz="1400" dirty="0"/>
              <a:t>Yuchen</a:t>
            </a:r>
            <a:r>
              <a:rPr lang="zh-CN" altLang="en-US" sz="1400" dirty="0"/>
              <a:t> </a:t>
            </a:r>
            <a:r>
              <a:rPr lang="en-US" altLang="zh-CN" sz="1400" dirty="0"/>
              <a:t>Lin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</a:t>
            </a:r>
            <a:r>
              <a:rPr lang="zh-CN" altLang="en-US" sz="1400" dirty="0"/>
              <a:t> </a:t>
            </a:r>
            <a:r>
              <a:rPr lang="en-US" altLang="zh-CN" sz="1400" dirty="0"/>
              <a:t>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70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8|2.7|7.7|20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11237</TotalTime>
  <Words>2962</Words>
  <Application>Microsoft Macintosh PowerPoint</Application>
  <PresentationFormat>On-screen Show (4:3)</PresentationFormat>
  <Paragraphs>497</Paragraphs>
  <Slides>42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1" baseType="lpstr">
      <vt:lpstr>BatangChe</vt:lpstr>
      <vt:lpstr>NimbusRomNo9L</vt:lpstr>
      <vt:lpstr>Arial</vt:lpstr>
      <vt:lpstr>Book Antiqua</vt:lpstr>
      <vt:lpstr>Calibri</vt:lpstr>
      <vt:lpstr>Chalkboard</vt:lpstr>
      <vt:lpstr>Chalkboard SE</vt:lpstr>
      <vt:lpstr>Colonna MT</vt:lpstr>
      <vt:lpstr>Courier</vt:lpstr>
      <vt:lpstr>Courier New</vt:lpstr>
      <vt:lpstr>Helvetica Neue</vt:lpstr>
      <vt:lpstr>Menlo</vt:lpstr>
      <vt:lpstr>Monaco</vt:lpstr>
      <vt:lpstr>Nyala</vt:lpstr>
      <vt:lpstr>Roboto</vt:lpstr>
      <vt:lpstr>Times</vt:lpstr>
      <vt:lpstr>Times New Roman</vt:lpstr>
      <vt:lpstr>Verdana</vt:lpstr>
      <vt:lpstr>Office Theme</vt:lpstr>
      <vt:lpstr>PowerPoint Presentation</vt:lpstr>
      <vt:lpstr>What is Commonsense Reasoning (CSR)?</vt:lpstr>
      <vt:lpstr>A Biased View of Commonsense Reasoning</vt:lpstr>
      <vt:lpstr>Why do we care about CSR?</vt:lpstr>
      <vt:lpstr>Example CSR problems in NLP</vt:lpstr>
      <vt:lpstr>Outline</vt:lpstr>
      <vt:lpstr>PowerPoint Presentation</vt:lpstr>
      <vt:lpstr>Commonsense Question Answering </vt:lpstr>
      <vt:lpstr>Commonsense Question Answering </vt:lpstr>
      <vt:lpstr>Knowledge-Aware Reasoning</vt:lpstr>
      <vt:lpstr>Challenges in knowledge-aware reasoning</vt:lpstr>
      <vt:lpstr>Proposed Framework Overview</vt:lpstr>
      <vt:lpstr>(1) Schema Graph Construction</vt:lpstr>
      <vt:lpstr>(2) Path-based Relational Graph Encoder</vt:lpstr>
      <vt:lpstr>(3) w/ Hierarchical Path-based Attention</vt:lpstr>
      <vt:lpstr>Recap: Proposed Framework</vt:lpstr>
      <vt:lpstr>Experiments</vt:lpstr>
      <vt:lpstr>Interpretability                 </vt:lpstr>
      <vt:lpstr>Experiments (cont.)</vt:lpstr>
      <vt:lpstr>Conclusion</vt:lpstr>
      <vt:lpstr>Multi-Hop Graph Relation Networks  for Knowledge-Aware Question Answering</vt:lpstr>
      <vt:lpstr>Motivation</vt:lpstr>
      <vt:lpstr>Reasoning Pipeline</vt:lpstr>
      <vt:lpstr>Our Method for Encoding KG </vt:lpstr>
      <vt:lpstr>Our Method for Encoding KG </vt:lpstr>
      <vt:lpstr>Results</vt:lpstr>
      <vt:lpstr>Results</vt:lpstr>
      <vt:lpstr>Results</vt:lpstr>
      <vt:lpstr>PowerPoint Presentation</vt:lpstr>
      <vt:lpstr>PowerPoint Presentation</vt:lpstr>
      <vt:lpstr>What is CommonGen?</vt:lpstr>
      <vt:lpstr>Construction </vt:lpstr>
      <vt:lpstr>Why is it hard?  Two key Challenges of CommonGen </vt:lpstr>
      <vt:lpstr>Why is it hard?  Two key Challenges of CommonGen </vt:lpstr>
      <vt:lpstr>Experimental Results</vt:lpstr>
      <vt:lpstr>Case Study &amp; Transfer Learning</vt:lpstr>
      <vt:lpstr>Ongoing work: Next-Generation Commonsense Knowledge Base</vt:lpstr>
      <vt:lpstr>Background: Symbolic Commonsense Knowledge Graphs  </vt:lpstr>
      <vt:lpstr>Background: Disadvantages of Symbolic CSKGs  </vt:lpstr>
      <vt:lpstr>Background: Pre-trained LMs as neural (CS)KGs?   </vt:lpstr>
      <vt:lpstr>Directly Use a Text Corpus as KG?</vt:lpstr>
      <vt:lpstr>Thank you very much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Yuchen Lin</dc:creator>
  <cp:lastModifiedBy>Yuchen Lin</cp:lastModifiedBy>
  <cp:revision>668</cp:revision>
  <dcterms:created xsi:type="dcterms:W3CDTF">2019-10-17T04:35:54Z</dcterms:created>
  <dcterms:modified xsi:type="dcterms:W3CDTF">2020-06-27T04:31:41Z</dcterms:modified>
</cp:coreProperties>
</file>